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-19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1470025"/>
          </a:xfrm>
        </p:spPr>
        <p:txBody>
          <a:bodyPr/>
          <a:lstStyle/>
          <a:p>
            <a:r>
              <a:rPr lang="nb-NO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Programrådsmøte 8.11.2016</a:t>
            </a:r>
            <a:endParaRPr lang="nb-N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895600"/>
            <a:ext cx="7467600" cy="2667000"/>
          </a:xfrm>
        </p:spPr>
        <p:txBody>
          <a:bodyPr>
            <a:normAutofit lnSpcReduction="10000"/>
          </a:bodyPr>
          <a:lstStyle/>
          <a:p>
            <a:r>
              <a:rPr lang="nb-NO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D-SAK1 og D-SAK2:</a:t>
            </a:r>
          </a:p>
          <a:p>
            <a:r>
              <a:rPr lang="nb-NO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Vurdringsformer</a:t>
            </a:r>
            <a:r>
              <a:rPr lang="nb-NO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og obligatoriske aktiviteter</a:t>
            </a:r>
          </a:p>
          <a:p>
            <a:endParaRPr lang="nb-NO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nb-NO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Fulvio Castellacci</a:t>
            </a:r>
            <a:endParaRPr lang="nb-NO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531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>
            <a:normAutofit/>
          </a:bodyPr>
          <a:lstStyle/>
          <a:p>
            <a:r>
              <a:rPr lang="nb-NO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lang="nb-NO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questions to be </a:t>
            </a:r>
            <a:r>
              <a:rPr lang="nb-NO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discussed</a:t>
            </a:r>
            <a:endParaRPr lang="nb-NO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>
            <a:normAutofit/>
          </a:bodyPr>
          <a:lstStyle/>
          <a:p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type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appropriate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TIK’s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Master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courses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(</a:t>
            </a:r>
            <a:r>
              <a:rPr lang="nb-NO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D-SAK2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nb-NO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type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compulsory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activities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shall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have during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course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nb-NO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D-SAK1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nb-N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nb-NO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questions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related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must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discussed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together</a:t>
            </a:r>
            <a:endParaRPr lang="nb-N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408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>
            <a:normAutofit/>
          </a:bodyPr>
          <a:lstStyle/>
          <a:p>
            <a:r>
              <a:rPr lang="nb-NO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forms </a:t>
            </a:r>
            <a:r>
              <a:rPr lang="nb-NO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currently</a:t>
            </a:r>
            <a:r>
              <a:rPr lang="nb-NO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used at TIK</a:t>
            </a:r>
            <a:endParaRPr lang="nb-NO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6755024"/>
              </p:ext>
            </p:extLst>
          </p:nvPr>
        </p:nvGraphicFramePr>
        <p:xfrm>
          <a:off x="533400" y="1676400"/>
          <a:ext cx="822960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2819400"/>
                <a:gridCol w="3581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Course</a:t>
                      </a:r>
                    </a:p>
                    <a:p>
                      <a:pPr algn="ctr"/>
                      <a:endParaRPr lang="nb-NO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nb-NO" sz="1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Compulsory</a:t>
                      </a:r>
                      <a:r>
                        <a:rPr lang="nb-NO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activities</a:t>
                      </a:r>
                      <a:r>
                        <a:rPr lang="nb-NO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nb-NO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during </a:t>
                      </a:r>
                      <a:r>
                        <a:rPr lang="nb-NO" sz="14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nb-NO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course</a:t>
                      </a:r>
                      <a:endParaRPr lang="nb-NO" sz="14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nb-NO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Final </a:t>
                      </a:r>
                      <a:r>
                        <a:rPr lang="nb-NO" sz="1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exam</a:t>
                      </a:r>
                      <a:endParaRPr lang="nb-NO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TIK4001</a:t>
                      </a:r>
                    </a:p>
                    <a:p>
                      <a:pPr algn="ctr"/>
                      <a:endParaRPr lang="nb-NO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nb-NO" sz="1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Two</a:t>
                      </a:r>
                      <a:r>
                        <a:rPr lang="nb-NO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written</a:t>
                      </a:r>
                      <a:r>
                        <a:rPr lang="nb-NO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essays </a:t>
                      </a:r>
                    </a:p>
                    <a:p>
                      <a:pPr algn="ctr"/>
                      <a:r>
                        <a:rPr lang="nb-NO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nb-NO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one</a:t>
                      </a:r>
                      <a:r>
                        <a:rPr lang="nb-NO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nb-NO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innovation</a:t>
                      </a:r>
                      <a:r>
                        <a:rPr lang="nb-NO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nb-NO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one</a:t>
                      </a:r>
                      <a:r>
                        <a:rPr lang="nb-NO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STS)</a:t>
                      </a:r>
                      <a:endParaRPr lang="nb-NO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nb-NO" sz="1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Written</a:t>
                      </a:r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essay («hjemmeeksamen»).</a:t>
                      </a:r>
                    </a:p>
                    <a:p>
                      <a:pPr algn="ctr"/>
                      <a:endParaRPr lang="nb-NO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student </a:t>
                      </a:r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chooses</a:t>
                      </a:r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one</a:t>
                      </a:r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assignment</a:t>
                      </a:r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</a:t>
                      </a:r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 </a:t>
                      </a:r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few</a:t>
                      </a:r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proposed</a:t>
                      </a:r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titles</a:t>
                      </a:r>
                      <a:endParaRPr lang="nb-NO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nb-NO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TIK4021 &amp; TIK4011</a:t>
                      </a:r>
                    </a:p>
                    <a:p>
                      <a:pPr algn="ctr"/>
                      <a:endParaRPr lang="nb-NO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</a:t>
                      </a:r>
                      <a:r>
                        <a:rPr lang="nb-NO" sz="1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work</a:t>
                      </a:r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</a:p>
                    <a:p>
                      <a:pPr algn="ctr"/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Oral </a:t>
                      </a:r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presentations</a:t>
                      </a:r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Discussions</a:t>
                      </a:r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cases; Media </a:t>
                      </a:r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debates</a:t>
                      </a:r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blog</a:t>
                      </a:r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pieces</a:t>
                      </a:r>
                      <a:r>
                        <a:rPr lang="nb-NO" sz="14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nb-NO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nb-NO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nb-NO" sz="1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Written</a:t>
                      </a:r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essay («hjemmeeksamen»).</a:t>
                      </a:r>
                    </a:p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The student </a:t>
                      </a:r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chooses</a:t>
                      </a:r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one</a:t>
                      </a:r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assignment</a:t>
                      </a:r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/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</a:t>
                      </a:r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 </a:t>
                      </a:r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few</a:t>
                      </a:r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proposed</a:t>
                      </a:r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titles</a:t>
                      </a:r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l"/>
                      <a:endParaRPr lang="nb-NO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nb-NO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A</a:t>
                      </a:r>
                      <a:r>
                        <a:rPr lang="nb-NO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combination </a:t>
                      </a:r>
                      <a:r>
                        <a:rPr lang="nb-NO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nb-NO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open</a:t>
                      </a:r>
                      <a:r>
                        <a:rPr lang="nb-NO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more </a:t>
                      </a:r>
                      <a:r>
                        <a:rPr lang="nb-NO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specific</a:t>
                      </a:r>
                      <a:r>
                        <a:rPr lang="nb-NO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questions. The student has to </a:t>
                      </a:r>
                      <a:r>
                        <a:rPr lang="nb-NO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respond</a:t>
                      </a:r>
                      <a:r>
                        <a:rPr lang="nb-NO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them</a:t>
                      </a:r>
                      <a:r>
                        <a:rPr lang="nb-NO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all.</a:t>
                      </a:r>
                      <a:endParaRPr lang="nb-NO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nb-NO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1071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>
            <a:normAutofit/>
          </a:bodyPr>
          <a:lstStyle/>
          <a:p>
            <a:r>
              <a:rPr lang="nb-NO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</a:t>
            </a:r>
            <a:r>
              <a:rPr lang="nb-NO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(+) and </a:t>
            </a:r>
            <a:r>
              <a:rPr lang="nb-NO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</a:t>
            </a:r>
            <a:r>
              <a:rPr lang="nb-NO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(-)</a:t>
            </a:r>
            <a:endParaRPr lang="nb-NO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nb-NO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Written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essay is a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good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exercise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foster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writing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skills</a:t>
            </a:r>
          </a:p>
          <a:p>
            <a:pPr marL="0" indent="0">
              <a:buNone/>
            </a:pPr>
            <a:endParaRPr lang="nb-NO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nb-N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students can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focus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themes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their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interest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relevant for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Master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theses</a:t>
            </a:r>
            <a:endParaRPr lang="nb-NO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nb-NO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--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 Hard to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assess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students’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whole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curriculum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course</a:t>
            </a:r>
            <a:endParaRPr lang="nb-N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nb-N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</a:t>
            </a:r>
            <a:r>
              <a:rPr lang="nb-N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can be an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learning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tool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not a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useful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  <a:r>
              <a:rPr lang="nb-N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tool</a:t>
            </a:r>
            <a:endParaRPr lang="nb-N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b-N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360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>
            <a:normAutofit/>
          </a:bodyPr>
          <a:lstStyle/>
          <a:p>
            <a:r>
              <a:rPr lang="nb-NO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Proposed</a:t>
            </a:r>
            <a:r>
              <a:rPr lang="nb-NO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  <a:r>
              <a:rPr lang="nb-NO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(to be </a:t>
            </a:r>
            <a:r>
              <a:rPr lang="nb-NO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discussed</a:t>
            </a:r>
            <a:r>
              <a:rPr lang="nb-NO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nb-NO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8714472"/>
              </p:ext>
            </p:extLst>
          </p:nvPr>
        </p:nvGraphicFramePr>
        <p:xfrm>
          <a:off x="533400" y="1676400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2819400"/>
                <a:gridCol w="3581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Course</a:t>
                      </a:r>
                    </a:p>
                    <a:p>
                      <a:pPr algn="ctr"/>
                      <a:endParaRPr lang="nb-NO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nb-NO" sz="1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Compulsory</a:t>
                      </a:r>
                      <a:r>
                        <a:rPr lang="nb-NO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activities</a:t>
                      </a:r>
                      <a:r>
                        <a:rPr lang="nb-NO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nb-NO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during </a:t>
                      </a:r>
                      <a:r>
                        <a:rPr lang="nb-NO" sz="14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nb-NO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course</a:t>
                      </a:r>
                      <a:endParaRPr lang="nb-NO" sz="14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nb-NO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Final </a:t>
                      </a:r>
                      <a:r>
                        <a:rPr lang="nb-NO" sz="1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exam</a:t>
                      </a:r>
                      <a:endParaRPr lang="nb-NO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TIK4001</a:t>
                      </a:r>
                    </a:p>
                    <a:p>
                      <a:pPr algn="ctr"/>
                      <a:endParaRPr lang="nb-NO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nb-NO" sz="1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Two</a:t>
                      </a:r>
                      <a:r>
                        <a:rPr lang="nb-NO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written</a:t>
                      </a:r>
                      <a:r>
                        <a:rPr lang="nb-NO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essays </a:t>
                      </a:r>
                    </a:p>
                    <a:p>
                      <a:pPr algn="ctr"/>
                      <a:r>
                        <a:rPr lang="nb-NO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nb-NO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one</a:t>
                      </a:r>
                      <a:r>
                        <a:rPr lang="nb-NO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nb-NO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innovation</a:t>
                      </a:r>
                      <a:r>
                        <a:rPr lang="nb-NO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nb-NO" sz="1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one</a:t>
                      </a:r>
                      <a:r>
                        <a:rPr lang="nb-NO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STS)</a:t>
                      </a:r>
                      <a:endParaRPr lang="nb-NO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nb-NO" sz="1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Written</a:t>
                      </a:r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essay («hjemmeeksamen»).</a:t>
                      </a:r>
                    </a:p>
                    <a:p>
                      <a:pPr algn="ctr"/>
                      <a:endParaRPr lang="nb-NO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nb-NO" sz="1400" u="sng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nb-NO" sz="140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combination </a:t>
                      </a:r>
                      <a:r>
                        <a:rPr lang="nb-NO" sz="140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nb-NO" sz="140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open</a:t>
                      </a:r>
                      <a:r>
                        <a:rPr lang="nb-NO" sz="140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more </a:t>
                      </a:r>
                      <a:r>
                        <a:rPr lang="nb-NO" sz="140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specific</a:t>
                      </a:r>
                      <a:r>
                        <a:rPr lang="nb-NO" sz="140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questions. The student has to </a:t>
                      </a:r>
                      <a:r>
                        <a:rPr lang="nb-NO" sz="140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respond</a:t>
                      </a:r>
                      <a:r>
                        <a:rPr lang="nb-NO" sz="140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them</a:t>
                      </a:r>
                      <a:r>
                        <a:rPr lang="nb-NO" sz="140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all.</a:t>
                      </a:r>
                      <a:endParaRPr lang="nb-NO" sz="1400" u="sng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nb-NO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TIK4021 &amp; TIK4011</a:t>
                      </a:r>
                    </a:p>
                    <a:p>
                      <a:pPr algn="ctr"/>
                      <a:endParaRPr lang="nb-NO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nb-NO" sz="1400" b="0" u="sng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One</a:t>
                      </a:r>
                      <a:r>
                        <a:rPr lang="nb-NO" sz="1400" b="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written</a:t>
                      </a:r>
                      <a:r>
                        <a:rPr lang="nb-NO" sz="1400" b="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essay at </a:t>
                      </a:r>
                      <a:r>
                        <a:rPr lang="nb-NO" sz="1400" b="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nb-NO" sz="1400" b="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end </a:t>
                      </a:r>
                      <a:r>
                        <a:rPr lang="nb-NO" sz="1400" b="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nb-NO" sz="1400" b="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each</a:t>
                      </a:r>
                      <a:r>
                        <a:rPr lang="nb-NO" sz="1400" b="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module</a:t>
                      </a:r>
                      <a:r>
                        <a:rPr lang="nb-NO" sz="1400" b="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ctr"/>
                      <a:endParaRPr lang="nb-NO" sz="1400" b="0" u="sng" baseline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nb-NO" sz="1400" b="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Group </a:t>
                      </a:r>
                      <a:r>
                        <a:rPr lang="nb-NO" sz="1400" b="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activities</a:t>
                      </a:r>
                      <a:r>
                        <a:rPr lang="nb-NO" sz="1400" b="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can be used, </a:t>
                      </a:r>
                      <a:r>
                        <a:rPr lang="nb-NO" sz="1400" b="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but</a:t>
                      </a:r>
                      <a:r>
                        <a:rPr lang="nb-NO" sz="1400" b="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they</a:t>
                      </a:r>
                      <a:r>
                        <a:rPr lang="nb-NO" sz="1400" b="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will</a:t>
                      </a:r>
                      <a:r>
                        <a:rPr lang="nb-NO" sz="1400" b="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not be part </a:t>
                      </a:r>
                      <a:r>
                        <a:rPr lang="nb-NO" sz="1400" b="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nb-NO" sz="1400" b="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b="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nb-NO" sz="1400" b="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students’ </a:t>
                      </a:r>
                      <a:r>
                        <a:rPr lang="nb-NO" sz="1400" b="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evaluation</a:t>
                      </a:r>
                      <a:endParaRPr lang="nb-NO" sz="1400" b="0" u="sng" baseline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nb-NO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nb-NO" sz="1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Written</a:t>
                      </a:r>
                      <a:r>
                        <a:rPr lang="nb-NO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essay («hjemmeeksamen»).</a:t>
                      </a:r>
                    </a:p>
                    <a:p>
                      <a:pPr algn="ctr"/>
                      <a:endParaRPr lang="nb-NO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nb-NO" sz="1400" u="sng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nb-NO" sz="140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combination </a:t>
                      </a:r>
                      <a:r>
                        <a:rPr lang="nb-NO" sz="140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nb-NO" sz="140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open</a:t>
                      </a:r>
                      <a:r>
                        <a:rPr lang="nb-NO" sz="140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and more </a:t>
                      </a:r>
                      <a:r>
                        <a:rPr lang="nb-NO" sz="140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specific</a:t>
                      </a:r>
                      <a:r>
                        <a:rPr lang="nb-NO" sz="140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questions. The student has to </a:t>
                      </a:r>
                      <a:r>
                        <a:rPr lang="nb-NO" sz="140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respond</a:t>
                      </a:r>
                      <a:r>
                        <a:rPr lang="nb-NO" sz="140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u="sng" baseline="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them</a:t>
                      </a:r>
                      <a:r>
                        <a:rPr lang="nb-NO" sz="1400" u="sng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all.</a:t>
                      </a:r>
                      <a:endParaRPr lang="nb-NO" sz="1400" u="sng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nb-NO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2768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328</Words>
  <Application>Microsoft Office PowerPoint</Application>
  <PresentationFormat>On-screen Show (4:3)</PresentationFormat>
  <Paragraphs>86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Programrådsmøte 8.11.2016</vt:lpstr>
      <vt:lpstr>Two questions to be discussed</vt:lpstr>
      <vt:lpstr>Evaluation forms currently used at TIK</vt:lpstr>
      <vt:lpstr>Advantages (+) and disadvantages (-)</vt:lpstr>
      <vt:lpstr>Proposed solution (to be discussed)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Programrådsmøte 8.11.2016</dc:title>
  <dc:creator>Fulvio Castellacci</dc:creator>
  <cp:lastModifiedBy>Jord Johan Herheim Nylenna</cp:lastModifiedBy>
  <cp:revision>17</cp:revision>
  <cp:lastPrinted>2016-11-08T10:24:59Z</cp:lastPrinted>
  <dcterms:created xsi:type="dcterms:W3CDTF">2006-08-16T00:00:00Z</dcterms:created>
  <dcterms:modified xsi:type="dcterms:W3CDTF">2016-11-14T13:59:25Z</dcterms:modified>
</cp:coreProperties>
</file>