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6" r:id="rId5"/>
    <p:sldId id="259" r:id="rId6"/>
    <p:sldId id="260" r:id="rId7"/>
    <p:sldId id="263" r:id="rId8"/>
    <p:sldId id="264" r:id="rId9"/>
    <p:sldId id="265" r:id="rId10"/>
    <p:sldId id="266" r:id="rId11"/>
    <p:sldId id="270" r:id="rId12"/>
    <p:sldId id="271" r:id="rId13"/>
    <p:sldId id="267" r:id="rId14"/>
    <p:sldId id="268" r:id="rId15"/>
    <p:sldId id="273" r:id="rId16"/>
    <p:sldId id="272" r:id="rId17"/>
    <p:sldId id="269" r:id="rId18"/>
    <p:sldId id="275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1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sv-tik-u1\magnugul\pc\Dokumenter\Presentasjoner\forinnpol%202017%20del%202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sv-tik-u1\magnugul\pc\Dokumenter\Presentasjoner\forinnpol%202017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'Sheet 0'!$I$32</c:f>
              <c:strCache>
                <c:ptCount val="1"/>
                <c:pt idx="0">
                  <c:v>Anv instituttsektor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'Sheet 0'!$H$33:$H$44</c:f>
              <c:strCache>
                <c:ptCount val="12"/>
                <c:pt idx="0">
                  <c:v>1991</c:v>
                </c:pt>
                <c:pt idx="1">
                  <c:v>1993</c:v>
                </c:pt>
                <c:pt idx="2">
                  <c:v>1995</c:v>
                </c:pt>
                <c:pt idx="3">
                  <c:v>1997</c:v>
                </c:pt>
                <c:pt idx="4">
                  <c:v>1999</c:v>
                </c:pt>
                <c:pt idx="5">
                  <c:v>2001</c:v>
                </c:pt>
                <c:pt idx="6">
                  <c:v>2003</c:v>
                </c:pt>
                <c:pt idx="7">
                  <c:v>2005</c:v>
                </c:pt>
                <c:pt idx="8">
                  <c:v>2007</c:v>
                </c:pt>
                <c:pt idx="9">
                  <c:v>2009</c:v>
                </c:pt>
                <c:pt idx="10">
                  <c:v>2011</c:v>
                </c:pt>
                <c:pt idx="11">
                  <c:v>2013</c:v>
                </c:pt>
              </c:strCache>
            </c:strRef>
          </c:cat>
          <c:val>
            <c:numRef>
              <c:f>'Sheet 0'!$I$33:$I$44</c:f>
              <c:numCache>
                <c:formatCode>0.0\ %</c:formatCode>
                <c:ptCount val="12"/>
                <c:pt idx="0">
                  <c:v>0.58106999975150952</c:v>
                </c:pt>
                <c:pt idx="1">
                  <c:v>0.58330644045917668</c:v>
                </c:pt>
                <c:pt idx="2">
                  <c:v>0.60775821706152255</c:v>
                </c:pt>
                <c:pt idx="3">
                  <c:v>0.60757756827335896</c:v>
                </c:pt>
                <c:pt idx="4">
                  <c:v>0.62214647899177344</c:v>
                </c:pt>
                <c:pt idx="5">
                  <c:v>0.61198336268595199</c:v>
                </c:pt>
                <c:pt idx="6">
                  <c:v>0.62793606900070775</c:v>
                </c:pt>
                <c:pt idx="7">
                  <c:v>0.63126604512903672</c:v>
                </c:pt>
                <c:pt idx="8">
                  <c:v>0.64239394588060494</c:v>
                </c:pt>
                <c:pt idx="9">
                  <c:v>0.65821608707194046</c:v>
                </c:pt>
                <c:pt idx="10">
                  <c:v>0.68126372285923398</c:v>
                </c:pt>
                <c:pt idx="11">
                  <c:v>0.67739755325519724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E-4E53-9F45-8101E00CAD7E}"/>
            </c:ext>
          </c:extLst>
        </c:ser>
        <c:ser>
          <c:idx val="1"/>
          <c:order val="1"/>
          <c:tx>
            <c:strRef>
              <c:f>'Sheet 0'!$J$32</c:f>
              <c:strCache>
                <c:ptCount val="1"/>
                <c:pt idx="0">
                  <c:v>Grf instituttsektor</c:v>
                </c:pt>
              </c:strCache>
            </c:strRef>
          </c:tx>
          <c:spPr>
            <a:ln w="22225" cap="rnd">
              <a:solidFill>
                <a:schemeClr val="accent2"/>
              </a:solidFill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'Sheet 0'!$H$33:$H$44</c:f>
              <c:strCache>
                <c:ptCount val="12"/>
                <c:pt idx="0">
                  <c:v>1991</c:v>
                </c:pt>
                <c:pt idx="1">
                  <c:v>1993</c:v>
                </c:pt>
                <c:pt idx="2">
                  <c:v>1995</c:v>
                </c:pt>
                <c:pt idx="3">
                  <c:v>1997</c:v>
                </c:pt>
                <c:pt idx="4">
                  <c:v>1999</c:v>
                </c:pt>
                <c:pt idx="5">
                  <c:v>2001</c:v>
                </c:pt>
                <c:pt idx="6">
                  <c:v>2003</c:v>
                </c:pt>
                <c:pt idx="7">
                  <c:v>2005</c:v>
                </c:pt>
                <c:pt idx="8">
                  <c:v>2007</c:v>
                </c:pt>
                <c:pt idx="9">
                  <c:v>2009</c:v>
                </c:pt>
                <c:pt idx="10">
                  <c:v>2011</c:v>
                </c:pt>
                <c:pt idx="11">
                  <c:v>2013</c:v>
                </c:pt>
              </c:strCache>
            </c:strRef>
          </c:cat>
          <c:val>
            <c:numRef>
              <c:f>'Sheet 0'!$J$33:$J$44</c:f>
              <c:numCache>
                <c:formatCode>0.0\ %</c:formatCode>
                <c:ptCount val="12"/>
                <c:pt idx="0">
                  <c:v>7.4621673334492961E-2</c:v>
                </c:pt>
                <c:pt idx="1">
                  <c:v>8.704070812779495E-2</c:v>
                </c:pt>
                <c:pt idx="2">
                  <c:v>0.10583856166307706</c:v>
                </c:pt>
                <c:pt idx="3">
                  <c:v>0.12143141681051653</c:v>
                </c:pt>
                <c:pt idx="4">
                  <c:v>0.11012224115802983</c:v>
                </c:pt>
                <c:pt idx="5">
                  <c:v>0.12785251245924983</c:v>
                </c:pt>
                <c:pt idx="6">
                  <c:v>0.14175431665925964</c:v>
                </c:pt>
                <c:pt idx="7">
                  <c:v>0.1439595249891156</c:v>
                </c:pt>
                <c:pt idx="8">
                  <c:v>0.13926489290706021</c:v>
                </c:pt>
                <c:pt idx="9">
                  <c:v>0.1433909865022156</c:v>
                </c:pt>
                <c:pt idx="10">
                  <c:v>0.13140165518794453</c:v>
                </c:pt>
                <c:pt idx="11">
                  <c:v>0.13482761570707502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2E-4E53-9F45-8101E00CAD7E}"/>
            </c:ext>
          </c:extLst>
        </c:ser>
        <c:ser>
          <c:idx val="2"/>
          <c:order val="2"/>
          <c:tx>
            <c:strRef>
              <c:f>'Sheet 0'!$K$32</c:f>
              <c:strCache>
                <c:ptCount val="1"/>
                <c:pt idx="0">
                  <c:v>Anv UH</c:v>
                </c:pt>
              </c:strCache>
            </c:strRef>
          </c:tx>
          <c:spPr>
            <a:ln w="22225" cap="rnd">
              <a:solidFill>
                <a:schemeClr val="accent3"/>
              </a:solidFill>
            </a:ln>
            <a:effectLst>
              <a:glow rad="139700">
                <a:schemeClr val="accent3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'Sheet 0'!$H$33:$H$44</c:f>
              <c:strCache>
                <c:ptCount val="12"/>
                <c:pt idx="0">
                  <c:v>1991</c:v>
                </c:pt>
                <c:pt idx="1">
                  <c:v>1993</c:v>
                </c:pt>
                <c:pt idx="2">
                  <c:v>1995</c:v>
                </c:pt>
                <c:pt idx="3">
                  <c:v>1997</c:v>
                </c:pt>
                <c:pt idx="4">
                  <c:v>1999</c:v>
                </c:pt>
                <c:pt idx="5">
                  <c:v>2001</c:v>
                </c:pt>
                <c:pt idx="6">
                  <c:v>2003</c:v>
                </c:pt>
                <c:pt idx="7">
                  <c:v>2005</c:v>
                </c:pt>
                <c:pt idx="8">
                  <c:v>2007</c:v>
                </c:pt>
                <c:pt idx="9">
                  <c:v>2009</c:v>
                </c:pt>
                <c:pt idx="10">
                  <c:v>2011</c:v>
                </c:pt>
                <c:pt idx="11">
                  <c:v>2013</c:v>
                </c:pt>
              </c:strCache>
            </c:strRef>
          </c:cat>
          <c:val>
            <c:numRef>
              <c:f>'Sheet 0'!$K$33:$K$44</c:f>
              <c:numCache>
                <c:formatCode>0.0\ %</c:formatCode>
                <c:ptCount val="12"/>
                <c:pt idx="0">
                  <c:v>0.36297673088608501</c:v>
                </c:pt>
                <c:pt idx="1">
                  <c:v>0.35954301075268819</c:v>
                </c:pt>
                <c:pt idx="2">
                  <c:v>0.37023450449716039</c:v>
                </c:pt>
                <c:pt idx="3">
                  <c:v>0.36865399635511581</c:v>
                </c:pt>
                <c:pt idx="4">
                  <c:v>0.36778406086001381</c:v>
                </c:pt>
                <c:pt idx="5">
                  <c:v>0.3593813955971597</c:v>
                </c:pt>
                <c:pt idx="6">
                  <c:v>0.35741416325121228</c:v>
                </c:pt>
                <c:pt idx="7">
                  <c:v>0.3638161750341864</c:v>
                </c:pt>
                <c:pt idx="8">
                  <c:v>0.41246617612152864</c:v>
                </c:pt>
                <c:pt idx="9">
                  <c:v>0.40664168176515847</c:v>
                </c:pt>
                <c:pt idx="10">
                  <c:v>0.40603991753562996</c:v>
                </c:pt>
                <c:pt idx="11">
                  <c:v>0.43837261772044384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2E-4E53-9F45-8101E00CAD7E}"/>
            </c:ext>
          </c:extLst>
        </c:ser>
        <c:ser>
          <c:idx val="3"/>
          <c:order val="3"/>
          <c:tx>
            <c:strRef>
              <c:f>'Sheet 0'!$L$32</c:f>
              <c:strCache>
                <c:ptCount val="1"/>
                <c:pt idx="0">
                  <c:v>Grf UH</c:v>
                </c:pt>
              </c:strCache>
            </c:strRef>
          </c:tx>
          <c:spPr>
            <a:ln w="22225" cap="rnd">
              <a:solidFill>
                <a:schemeClr val="accent4"/>
              </a:solidFill>
            </a:ln>
            <a:effectLst>
              <a:glow rad="139700">
                <a:schemeClr val="accent4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cat>
            <c:strRef>
              <c:f>'Sheet 0'!$H$33:$H$44</c:f>
              <c:strCache>
                <c:ptCount val="12"/>
                <c:pt idx="0">
                  <c:v>1991</c:v>
                </c:pt>
                <c:pt idx="1">
                  <c:v>1993</c:v>
                </c:pt>
                <c:pt idx="2">
                  <c:v>1995</c:v>
                </c:pt>
                <c:pt idx="3">
                  <c:v>1997</c:v>
                </c:pt>
                <c:pt idx="4">
                  <c:v>1999</c:v>
                </c:pt>
                <c:pt idx="5">
                  <c:v>2001</c:v>
                </c:pt>
                <c:pt idx="6">
                  <c:v>2003</c:v>
                </c:pt>
                <c:pt idx="7">
                  <c:v>2005</c:v>
                </c:pt>
                <c:pt idx="8">
                  <c:v>2007</c:v>
                </c:pt>
                <c:pt idx="9">
                  <c:v>2009</c:v>
                </c:pt>
                <c:pt idx="10">
                  <c:v>2011</c:v>
                </c:pt>
                <c:pt idx="11">
                  <c:v>2013</c:v>
                </c:pt>
              </c:strCache>
            </c:strRef>
          </c:cat>
          <c:val>
            <c:numRef>
              <c:f>'Sheet 0'!$L$33:$L$44</c:f>
              <c:numCache>
                <c:formatCode>0.0\ %</c:formatCode>
                <c:ptCount val="12"/>
                <c:pt idx="0">
                  <c:v>0.47131572363012475</c:v>
                </c:pt>
                <c:pt idx="1">
                  <c:v>0.48495208041140719</c:v>
                </c:pt>
                <c:pt idx="2">
                  <c:v>0.48012282274938184</c:v>
                </c:pt>
                <c:pt idx="3">
                  <c:v>0.47381127073915408</c:v>
                </c:pt>
                <c:pt idx="4">
                  <c:v>0.47856067694560839</c:v>
                </c:pt>
                <c:pt idx="5">
                  <c:v>0.48796070545105086</c:v>
                </c:pt>
                <c:pt idx="6">
                  <c:v>0.4901589875242085</c:v>
                </c:pt>
                <c:pt idx="7">
                  <c:v>0.49252783746825551</c:v>
                </c:pt>
                <c:pt idx="8">
                  <c:v>0.45293140280085448</c:v>
                </c:pt>
                <c:pt idx="9">
                  <c:v>0.46043367832352966</c:v>
                </c:pt>
                <c:pt idx="10">
                  <c:v>0.46900863485613548</c:v>
                </c:pt>
                <c:pt idx="11">
                  <c:v>0.44715188193449057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2E-4E53-9F45-8101E00CA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637968"/>
        <c:axId val="1"/>
      </c:lineChart>
      <c:catAx>
        <c:axId val="22963796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2963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'Ark1'!$A$4</c:f>
              <c:strCache>
                <c:ptCount val="1"/>
                <c:pt idx="0">
                  <c:v>Grunnforskning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'Ark1'!$B$3:$D$3</c:f>
              <c:strCache>
                <c:ptCount val="3"/>
                <c:pt idx="0">
                  <c:v>StM 2004-05</c:v>
                </c:pt>
                <c:pt idx="1">
                  <c:v>StM 2008-09</c:v>
                </c:pt>
                <c:pt idx="2">
                  <c:v>Langtidsplan 2014-15</c:v>
                </c:pt>
              </c:strCache>
            </c:strRef>
          </c:cat>
          <c:val>
            <c:numRef>
              <c:f>'Ark1'!$B$4:$D$4</c:f>
              <c:numCache>
                <c:formatCode>General</c:formatCode>
                <c:ptCount val="3"/>
                <c:pt idx="0">
                  <c:v>181</c:v>
                </c:pt>
                <c:pt idx="1">
                  <c:v>85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D9-4AE7-BC83-19231DDBBC18}"/>
            </c:ext>
          </c:extLst>
        </c:ser>
        <c:ser>
          <c:idx val="1"/>
          <c:order val="1"/>
          <c:tx>
            <c:strRef>
              <c:f>'Ark1'!$A$5</c:f>
              <c:strCache>
                <c:ptCount val="1"/>
                <c:pt idx="0">
                  <c:v>Anvendt forskning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'Ark1'!$B$3:$D$3</c:f>
              <c:strCache>
                <c:ptCount val="3"/>
                <c:pt idx="0">
                  <c:v>StM 2004-05</c:v>
                </c:pt>
                <c:pt idx="1">
                  <c:v>StM 2008-09</c:v>
                </c:pt>
                <c:pt idx="2">
                  <c:v>Langtidsplan 2014-15</c:v>
                </c:pt>
              </c:strCache>
            </c:strRef>
          </c:cat>
          <c:val>
            <c:numRef>
              <c:f>'Ark1'!$B$5:$D$5</c:f>
              <c:numCache>
                <c:formatCode>General</c:formatCode>
                <c:ptCount val="3"/>
                <c:pt idx="0">
                  <c:v>35</c:v>
                </c:pt>
                <c:pt idx="1">
                  <c:v>15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D9-4AE7-BC83-19231DDBBC18}"/>
            </c:ext>
          </c:extLst>
        </c:ser>
        <c:ser>
          <c:idx val="2"/>
          <c:order val="2"/>
          <c:tx>
            <c:strRef>
              <c:f>'Ark1'!$A$6</c:f>
              <c:strCache>
                <c:ptCount val="1"/>
                <c:pt idx="0">
                  <c:v>Innovasjon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'Ark1'!$B$3:$D$3</c:f>
              <c:strCache>
                <c:ptCount val="3"/>
                <c:pt idx="0">
                  <c:v>StM 2004-05</c:v>
                </c:pt>
                <c:pt idx="1">
                  <c:v>StM 2008-09</c:v>
                </c:pt>
                <c:pt idx="2">
                  <c:v>Langtidsplan 2014-15</c:v>
                </c:pt>
              </c:strCache>
            </c:strRef>
          </c:cat>
          <c:val>
            <c:numRef>
              <c:f>'Ark1'!$B$6:$D$6</c:f>
              <c:numCache>
                <c:formatCode>General</c:formatCode>
                <c:ptCount val="3"/>
                <c:pt idx="0">
                  <c:v>277</c:v>
                </c:pt>
                <c:pt idx="1">
                  <c:v>184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D9-4AE7-BC83-19231DDBB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7130752"/>
        <c:axId val="97161216"/>
      </c:barChart>
      <c:catAx>
        <c:axId val="97130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7161216"/>
        <c:crosses val="autoZero"/>
        <c:auto val="1"/>
        <c:lblAlgn val="ctr"/>
        <c:lblOffset val="100"/>
        <c:noMultiLvlLbl val="0"/>
      </c:catAx>
      <c:valAx>
        <c:axId val="9716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713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75F94-5ABE-4381-8B98-9B57157B95E5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51BCC-8B54-4B57-9F77-268A80E5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906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Det amerikanske forsvaret har vært spesielt viktig for å styre koblingen mellom samfunnsbehov og forskning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51BCC-8B54-4B57-9F77-268A80E54F2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1206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Bilder fra Wikipedia, Bergens</a:t>
            </a:r>
            <a:r>
              <a:rPr lang="nb-NO" baseline="0" dirty="0" smtClean="0"/>
              <a:t> tidende, TV2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51BCC-8B54-4B57-9F77-268A80E54F2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7149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51BCC-8B54-4B57-9F77-268A80E54F2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4871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Over 80 prosent av universitetsforskere</a:t>
            </a:r>
            <a:r>
              <a:rPr lang="nb-NO" baseline="0" dirty="0" smtClean="0"/>
              <a:t> driver i alle fall delvis med anvendt </a:t>
            </a:r>
            <a:r>
              <a:rPr lang="nb-NO" baseline="0" dirty="0" err="1" smtClean="0"/>
              <a:t>forsknign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51BCC-8B54-4B57-9F77-268A80E54F26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28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Mange muligheter til å være kritisk til </a:t>
            </a:r>
            <a:r>
              <a:rPr lang="nb-NO" dirty="0" err="1" smtClean="0"/>
              <a:t>Sarewitz</a:t>
            </a:r>
            <a:r>
              <a:rPr lang="nb-NO" dirty="0" smtClean="0"/>
              <a:t> her; også den andre siden av dikotomien er problematisk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51BCC-8B54-4B57-9F77-268A80E54F2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6132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11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714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218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644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786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841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432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485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044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556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4136-C542-4243-865B-34023ABE2FC6}" type="datetimeFigureOut">
              <a:rPr lang="nb-NO" smtClean="0"/>
              <a:t>01.03.2017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B13CE-C144-49D2-B6F5-CB983C02FC8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240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www.google.no/url?sa=i&amp;rct=j&amp;q=&amp;esrc=s&amp;source=images&amp;cd=&amp;cad=rja&amp;uact=8&amp;ved=0ahUKEwjOyMXK86_SAhVIDiwKHVhyANkQjRwIBw&amp;url=https://penguinplacepost.wordpress.com/2014/05/27/this-penguin-packs-a-punch/&amp;bvm=bv.148073327,d.bGg&amp;psig=AFQjCNGyYjwSLutmbiM5-BODqazQyOfXAw&amp;ust=1488272033646639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no/imgres?imgurl=http://heim.ifi.uio.no/~olejohan/images/Dahl_nice_portrait.jpg&amp;imgrefurl=http://heim.ifi.uio.no/~olejohan/biography_childhood.shtml&amp;usg=__Fe6m7TIU1NoHml1J5TtmiwyXLeo=&amp;h=366&amp;w=300&amp;sz=28&amp;hl=no&amp;start=1&amp;sig2=-SXQKsgcigvfaMeBgGTk_A&amp;um=1&amp;itbs=1&amp;tbnid=v7XtfpAmBCzHwM:&amp;tbnh=122&amp;tbnw=100&amp;prev=/images?q=ole+johan+dahl&amp;hl=no&amp;lr=&amp;rlz=1W1ADBR_no&amp;um=1&amp;ei=MM9aS4PKDtL4-QbHguQI" TargetMode="External"/><Relationship Id="rId11" Type="http://schemas.openxmlformats.org/officeDocument/2006/relationships/image" Target="../media/image22.png"/><Relationship Id="rId5" Type="http://schemas.openxmlformats.org/officeDocument/2006/relationships/image" Target="../media/image17.jpeg"/><Relationship Id="rId10" Type="http://schemas.openxmlformats.org/officeDocument/2006/relationships/image" Target="../media/image21.jpg"/><Relationship Id="rId4" Type="http://schemas.openxmlformats.org/officeDocument/2006/relationships/hyperlink" Target="http://images.google.no/imgres?imgurl=http://mate.uprh.edu/~jse/aniversarios/nygaard.jpg&amp;imgrefurl=http://mate.uprh.edu/~jse/aniversarios/&amp;usg=__mXjTVfMHfVn2MreUKrw20UrEJh8=&amp;h=376&amp;w=235&amp;sz=79&amp;hl=no&amp;start=1&amp;sig2=fqZVMgg_XivU0XV9MfiI9Q&amp;um=1&amp;itbs=1&amp;tbnid=0QCNyG5Z8z_ArM:&amp;tbnh=122&amp;tbnw=76&amp;prev=/images?q=kristen+nygaard&amp;hl=no&amp;lr=&amp;rlz=1W1ADBR_no&amp;um=1&amp;ei=IM9aS6anFtDM-QbPgpwU" TargetMode="External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v.uio.no/tik/forskning/prosjekter/osiris/" TargetMode="External"/><Relationship Id="rId2" Type="http://schemas.openxmlformats.org/officeDocument/2006/relationships/hyperlink" Target="mailto:magnus.gulbrandsen@tik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00842" y="261254"/>
            <a:ext cx="11590317" cy="3865418"/>
          </a:xfrm>
        </p:spPr>
        <p:txBody>
          <a:bodyPr>
            <a:noAutofit/>
          </a:bodyPr>
          <a:lstStyle/>
          <a:p>
            <a:r>
              <a:rPr lang="nb-NO" sz="8000" dirty="0" smtClean="0"/>
              <a:t>Er det sammenheng mellom vitenskapelig kvalitet og </a:t>
            </a:r>
            <a:r>
              <a:rPr lang="nb-NO" sz="8000" dirty="0" err="1" smtClean="0"/>
              <a:t>samfunnsnytte</a:t>
            </a:r>
            <a:r>
              <a:rPr lang="nb-NO" sz="8000" dirty="0" smtClean="0"/>
              <a:t>?</a:t>
            </a:r>
            <a:endParaRPr lang="nb-NO" sz="80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4515315"/>
            <a:ext cx="9144000" cy="1655762"/>
          </a:xfrm>
        </p:spPr>
        <p:txBody>
          <a:bodyPr/>
          <a:lstStyle/>
          <a:p>
            <a:r>
              <a:rPr lang="nb-NO" b="1" dirty="0" smtClean="0"/>
              <a:t>Magnus Gulbrandsen</a:t>
            </a:r>
          </a:p>
          <a:p>
            <a:r>
              <a:rPr lang="nb-NO" dirty="0" smtClean="0"/>
              <a:t>TIK Senter for teknologi, innovasjon og kultur, UiO</a:t>
            </a:r>
          </a:p>
          <a:p>
            <a:r>
              <a:rPr lang="nb-NO" dirty="0" smtClean="0"/>
              <a:t>Oslo </a:t>
            </a:r>
            <a:r>
              <a:rPr lang="nb-NO" dirty="0" err="1" smtClean="0"/>
              <a:t>Institute</a:t>
            </a:r>
            <a:r>
              <a:rPr lang="nb-NO" dirty="0" smtClean="0"/>
              <a:t> for Research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Impact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Science (OSIRIS)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2" y="6356270"/>
            <a:ext cx="6121695" cy="731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7580" t="39417" r="40545" b="41694"/>
          <a:stretch/>
        </p:blipFill>
        <p:spPr>
          <a:xfrm>
            <a:off x="9740265" y="5808401"/>
            <a:ext cx="2255929" cy="109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1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b-NO" sz="8800" dirty="0" smtClean="0"/>
              <a:t>Tema og </a:t>
            </a:r>
            <a:r>
              <a:rPr lang="nb-NO" sz="8800" dirty="0"/>
              <a:t>u</a:t>
            </a:r>
            <a:r>
              <a:rPr lang="nb-NO" sz="8800" dirty="0" smtClean="0"/>
              <a:t>tgangspunkt</a:t>
            </a:r>
            <a:endParaRPr lang="nb-NO" sz="88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921074" y="2487881"/>
            <a:ext cx="2545256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2800" dirty="0" smtClean="0"/>
              <a:t>Kvalitet</a:t>
            </a:r>
            <a:endParaRPr lang="nb-NO" sz="2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921074" y="4526282"/>
            <a:ext cx="2545256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4800" b="1" dirty="0" smtClean="0"/>
              <a:t>Nytte</a:t>
            </a:r>
            <a:endParaRPr lang="nb-NO" sz="4800" b="1" dirty="0"/>
          </a:p>
        </p:txBody>
      </p:sp>
      <p:sp>
        <p:nvSpPr>
          <p:cNvPr id="6" name="Pil mot venstre og høyre 5"/>
          <p:cNvSpPr/>
          <p:nvPr/>
        </p:nvSpPr>
        <p:spPr>
          <a:xfrm rot="5400000">
            <a:off x="1807753" y="3505783"/>
            <a:ext cx="771896" cy="52581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322" y="2487881"/>
            <a:ext cx="2342098" cy="2342098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3"/>
          <a:srcRect l="27882" t="6228" r="28869" b="31728"/>
          <a:stretch/>
        </p:blipFill>
        <p:spPr>
          <a:xfrm>
            <a:off x="5038807" y="4829979"/>
            <a:ext cx="2109127" cy="1701986"/>
          </a:xfrm>
          <a:prstGeom prst="rect">
            <a:avLst/>
          </a:prstGeom>
        </p:spPr>
      </p:pic>
      <p:sp>
        <p:nvSpPr>
          <p:cNvPr id="10" name="TekstSylinder 9"/>
          <p:cNvSpPr txBox="1"/>
          <p:nvPr/>
        </p:nvSpPr>
        <p:spPr>
          <a:xfrm>
            <a:off x="8603926" y="2487881"/>
            <a:ext cx="2623060" cy="341632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3600" dirty="0" smtClean="0"/>
              <a:t>«Anvendt forskning», hvor ble det av deg i alt </a:t>
            </a:r>
            <a:r>
              <a:rPr lang="nb-NO" sz="3600" dirty="0" err="1" smtClean="0"/>
              <a:t>excellence</a:t>
            </a:r>
            <a:r>
              <a:rPr lang="nb-NO" sz="3600" dirty="0" smtClean="0"/>
              <a:t>-mylderet?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32553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0373" y="365125"/>
            <a:ext cx="11493407" cy="1325563"/>
          </a:xfrm>
        </p:spPr>
        <p:txBody>
          <a:bodyPr>
            <a:noAutofit/>
          </a:bodyPr>
          <a:lstStyle/>
          <a:p>
            <a:r>
              <a:rPr lang="nb-NO" sz="8800" dirty="0" smtClean="0"/>
              <a:t>Daniel </a:t>
            </a:r>
            <a:r>
              <a:rPr lang="nb-NO" sz="8800" dirty="0" err="1" smtClean="0"/>
              <a:t>Sarewitz</a:t>
            </a:r>
            <a:r>
              <a:rPr lang="nb-NO" sz="8800" dirty="0" smtClean="0"/>
              <a:t>’ budskap</a:t>
            </a:r>
            <a:endParaRPr lang="nb-NO" sz="8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8594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i="1" dirty="0" err="1" smtClean="0"/>
              <a:t>Forskning</a:t>
            </a:r>
            <a:r>
              <a:rPr lang="en-US" i="1" dirty="0" smtClean="0"/>
              <a:t> </a:t>
            </a:r>
            <a:r>
              <a:rPr lang="en-US" i="1" dirty="0" err="1" smtClean="0"/>
              <a:t>blir</a:t>
            </a:r>
            <a:r>
              <a:rPr lang="en-US" i="1" dirty="0" smtClean="0"/>
              <a:t> god </a:t>
            </a:r>
            <a:r>
              <a:rPr lang="en-US" i="1" dirty="0" err="1" smtClean="0"/>
              <a:t>av</a:t>
            </a:r>
            <a:r>
              <a:rPr lang="en-US" i="1" dirty="0" smtClean="0"/>
              <a:t> å </a:t>
            </a:r>
            <a:r>
              <a:rPr lang="en-US" i="1" dirty="0" err="1" smtClean="0"/>
              <a:t>løse</a:t>
            </a:r>
            <a:r>
              <a:rPr lang="en-US" i="1" dirty="0" smtClean="0"/>
              <a:t> </a:t>
            </a:r>
            <a:r>
              <a:rPr lang="en-US" i="1" dirty="0" err="1" smtClean="0"/>
              <a:t>problemer</a:t>
            </a:r>
            <a:r>
              <a:rPr lang="en-US" i="1" dirty="0" smtClean="0"/>
              <a:t>: </a:t>
            </a:r>
            <a:r>
              <a:rPr lang="en-US" dirty="0" smtClean="0"/>
              <a:t>“Scientific </a:t>
            </a:r>
            <a:r>
              <a:rPr lang="en-US" dirty="0"/>
              <a:t>knowledge advances most </a:t>
            </a:r>
            <a:r>
              <a:rPr lang="en-US" dirty="0" smtClean="0"/>
              <a:t>rapidly (…) </a:t>
            </a:r>
            <a:r>
              <a:rPr lang="en-US" dirty="0"/>
              <a:t>when it is steered to solve problems — especially those related to technological </a:t>
            </a:r>
            <a:r>
              <a:rPr lang="en-US" dirty="0" smtClean="0"/>
              <a:t>innovation”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Fri </a:t>
            </a:r>
            <a:r>
              <a:rPr lang="en-US" i="1" dirty="0" err="1" smtClean="0"/>
              <a:t>forskning</a:t>
            </a:r>
            <a:r>
              <a:rPr lang="en-US" i="1" dirty="0" smtClean="0"/>
              <a:t> </a:t>
            </a:r>
            <a:r>
              <a:rPr lang="en-US" i="1" dirty="0" err="1" smtClean="0"/>
              <a:t>kan</a:t>
            </a:r>
            <a:r>
              <a:rPr lang="en-US" i="1" dirty="0" smtClean="0"/>
              <a:t> ha </a:t>
            </a:r>
            <a:r>
              <a:rPr lang="en-US" i="1" dirty="0" err="1" smtClean="0"/>
              <a:t>kvalitetsproblemer</a:t>
            </a:r>
            <a:r>
              <a:rPr lang="en-US" i="1" dirty="0" smtClean="0"/>
              <a:t>:</a:t>
            </a:r>
            <a:r>
              <a:rPr lang="en-US" dirty="0" smtClean="0"/>
              <a:t> “When </a:t>
            </a:r>
            <a:r>
              <a:rPr lang="en-US" dirty="0"/>
              <a:t>science is not steered to solve such problems, it tends to go off half-cocked in ways that can be highly detrimental to science </a:t>
            </a:r>
            <a:r>
              <a:rPr lang="en-US" dirty="0" smtClean="0"/>
              <a:t>itself”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/>
              <a:t>God </a:t>
            </a:r>
            <a:r>
              <a:rPr lang="en-US" i="1" dirty="0" err="1" smtClean="0"/>
              <a:t>forskning</a:t>
            </a:r>
            <a:r>
              <a:rPr lang="en-US" i="1" dirty="0" smtClean="0"/>
              <a:t> </a:t>
            </a:r>
            <a:r>
              <a:rPr lang="en-US" i="1" dirty="0" err="1" smtClean="0"/>
              <a:t>er</a:t>
            </a:r>
            <a:r>
              <a:rPr lang="en-US" i="1" dirty="0" smtClean="0"/>
              <a:t> </a:t>
            </a:r>
            <a:r>
              <a:rPr lang="en-US" i="1" dirty="0" err="1" smtClean="0"/>
              <a:t>integrert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samfunnet</a:t>
            </a:r>
            <a:r>
              <a:rPr lang="en-US" i="1" dirty="0" smtClean="0"/>
              <a:t>:</a:t>
            </a:r>
            <a:r>
              <a:rPr lang="en-US" dirty="0" smtClean="0"/>
              <a:t> “Science </a:t>
            </a:r>
            <a:r>
              <a:rPr lang="en-US" dirty="0"/>
              <a:t>will be made more reliable and more valuable for society today not by being protected from societal influences but instead by being brought, </a:t>
            </a:r>
            <a:r>
              <a:rPr lang="en-US" b="1" dirty="0"/>
              <a:t>carefully and appropriately</a:t>
            </a:r>
            <a:r>
              <a:rPr lang="en-US" dirty="0"/>
              <a:t>, into a direct, open, and intimate relationship with those </a:t>
            </a:r>
            <a:r>
              <a:rPr lang="en-US" dirty="0" smtClean="0"/>
              <a:t>influences”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nb-NO" dirty="0" smtClean="0"/>
              <a:t>Med andre ord: </a:t>
            </a:r>
            <a:r>
              <a:rPr lang="nb-NO" b="1" dirty="0" smtClean="0"/>
              <a:t>nytte er en forutsetning for kvalitet</a:t>
            </a:r>
            <a:r>
              <a:rPr lang="nb-NO" dirty="0" smtClean="0"/>
              <a:t>, ikke omvendt!</a:t>
            </a:r>
          </a:p>
        </p:txBody>
      </p:sp>
    </p:spTree>
    <p:extLst>
      <p:ext uri="{BB962C8B-B14F-4D97-AF65-F5344CB8AC3E}">
        <p14:creationId xmlns:p14="http://schemas.microsoft.com/office/powerpoint/2010/main" val="223299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05" y="365125"/>
            <a:ext cx="11304270" cy="1325563"/>
          </a:xfrm>
        </p:spPr>
        <p:txBody>
          <a:bodyPr>
            <a:noAutofit/>
          </a:bodyPr>
          <a:lstStyle/>
          <a:p>
            <a:pPr algn="ctr"/>
            <a:r>
              <a:rPr lang="nb-NO" sz="7400" dirty="0" smtClean="0"/>
              <a:t>Ikke grunnforskningsfiendtlig</a:t>
            </a:r>
            <a:endParaRPr lang="nb-NO" sz="7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Fundamental forskning uten tydelige praktiske siktemål (for de aktuelle forskerne) svært viktig i de mange teknologiske gjennombruddene innenfor f.eks. elektronikk og data</a:t>
            </a:r>
          </a:p>
          <a:p>
            <a:r>
              <a:rPr lang="nb-NO" dirty="0" smtClean="0"/>
              <a:t>Men denne forskningen får primært betydning ved å være del av større nettverk som arbeider med konkrete behov</a:t>
            </a:r>
          </a:p>
          <a:p>
            <a:r>
              <a:rPr lang="nb-NO" dirty="0" smtClean="0"/>
              <a:t>Elektronikkindustri, forsvar og faststoff-fysikk godt eksempel </a:t>
            </a:r>
          </a:p>
          <a:p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97" y="4943475"/>
            <a:ext cx="2913207" cy="1914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803" y="4943475"/>
            <a:ext cx="3403600" cy="1914525"/>
          </a:xfrm>
          <a:prstGeom prst="rect">
            <a:avLst/>
          </a:prstGeom>
        </p:spPr>
      </p:pic>
      <p:pic>
        <p:nvPicPr>
          <p:cNvPr id="1026" name="Picture 2" descr="Bilderesultat for military missile pengui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022" y="4943475"/>
            <a:ext cx="3634682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95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6861" y="365125"/>
            <a:ext cx="11893875" cy="1325563"/>
          </a:xfrm>
        </p:spPr>
        <p:txBody>
          <a:bodyPr>
            <a:noAutofit/>
          </a:bodyPr>
          <a:lstStyle/>
          <a:p>
            <a:pPr algn="ctr"/>
            <a:r>
              <a:rPr lang="nb-NO" sz="7200" dirty="0" smtClean="0"/>
              <a:t>Samme budskap: M. </a:t>
            </a:r>
            <a:r>
              <a:rPr lang="nb-NO" sz="7200" dirty="0" err="1" smtClean="0"/>
              <a:t>Mazzucato</a:t>
            </a:r>
            <a:endParaRPr lang="nb-NO" sz="7200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082" y="1678239"/>
            <a:ext cx="9857288" cy="517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67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7419" y="4037165"/>
            <a:ext cx="5238551" cy="3046645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695" y="4037165"/>
            <a:ext cx="5014818" cy="282083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7056" y="4037165"/>
            <a:ext cx="4463442" cy="2987924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527282" y="680794"/>
            <a:ext cx="1111296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8800" dirty="0" smtClean="0">
                <a:latin typeface="+mj-lt"/>
              </a:rPr>
              <a:t>Ikke spesielt for USA: Vi ser det samme i Norge</a:t>
            </a:r>
            <a:endParaRPr lang="nb-NO" sz="8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579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3699" y="365125"/>
            <a:ext cx="6374101" cy="1325563"/>
          </a:xfrm>
        </p:spPr>
        <p:txBody>
          <a:bodyPr>
            <a:noAutofit/>
          </a:bodyPr>
          <a:lstStyle/>
          <a:p>
            <a:r>
              <a:rPr lang="nb-NO" sz="6600" dirty="0" smtClean="0"/>
              <a:t>GSM-systemet for mobiltelefoni</a:t>
            </a:r>
            <a:endParaRPr lang="nb-NO" sz="6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1037" y="2192722"/>
            <a:ext cx="6276763" cy="4351338"/>
          </a:xfrm>
        </p:spPr>
        <p:txBody>
          <a:bodyPr/>
          <a:lstStyle/>
          <a:p>
            <a:r>
              <a:rPr lang="nb-NO" dirty="0" smtClean="0"/>
              <a:t>Kåret til viktigste nyere norske oppfinnelse av en folkejury i Aftenposten i 2012</a:t>
            </a:r>
          </a:p>
          <a:p>
            <a:r>
              <a:rPr lang="nb-NO" dirty="0" smtClean="0"/>
              <a:t>Teknologi utviklet særlig ved Televerkets forskningsinstitutt og SINTEF</a:t>
            </a:r>
          </a:p>
          <a:p>
            <a:r>
              <a:rPr lang="nb-NO" dirty="0" smtClean="0"/>
              <a:t>Heldigitalt system godt tilpasset norsk geografi som utgjorde et betydelig praktisk problem</a:t>
            </a:r>
          </a:p>
          <a:p>
            <a:r>
              <a:rPr lang="nb-NO" dirty="0" smtClean="0"/>
              <a:t>Global nytte, særlig i nabolandene!</a:t>
            </a:r>
            <a:endParaRPr lang="nb-NO" dirty="0"/>
          </a:p>
        </p:txBody>
      </p:sp>
      <p:pic>
        <p:nvPicPr>
          <p:cNvPr id="4" name="Plassholder for innho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878" y="0"/>
            <a:ext cx="5238551" cy="3046645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/>
          <a:srcRect l="27225" t="5912" r="28047" b="2895"/>
          <a:stretch/>
        </p:blipFill>
        <p:spPr>
          <a:xfrm>
            <a:off x="8711839" y="2866677"/>
            <a:ext cx="3480161" cy="399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9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593191" y="385149"/>
            <a:ext cx="6534289" cy="1325563"/>
          </a:xfrm>
        </p:spPr>
        <p:txBody>
          <a:bodyPr>
            <a:noAutofit/>
          </a:bodyPr>
          <a:lstStyle/>
          <a:p>
            <a:r>
              <a:rPr lang="nb-NO" sz="6300" dirty="0" smtClean="0"/>
              <a:t>Flerfaseteknologien</a:t>
            </a:r>
            <a:endParaRPr lang="nb-NO" sz="63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46704" y="1845649"/>
            <a:ext cx="6033705" cy="4766764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Kåret til viktigste nyere norske oppfinnelse av en fagjury i Aftenposten i 2012</a:t>
            </a:r>
          </a:p>
          <a:p>
            <a:r>
              <a:rPr lang="nb-NO" dirty="0" smtClean="0"/>
              <a:t>Teknologi fra IFE og SINTEF og bakenforliggende forskning og kompetanseoppbygging ved bl.a. NTH og UiO</a:t>
            </a:r>
          </a:p>
          <a:p>
            <a:r>
              <a:rPr lang="nb-NO" dirty="0" smtClean="0"/>
              <a:t>Avgjørende teknologi for norsk oljeutvinning basert på store praktiske utfordringer i Nordsjøen</a:t>
            </a:r>
          </a:p>
          <a:p>
            <a:r>
              <a:rPr lang="nb-NO" dirty="0" smtClean="0"/>
              <a:t>«Har bidratt til å skape verdier for hundrevis av milliarder av kroner»</a:t>
            </a:r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/>
          <a:srcRect l="26843" t="6204" r="27719" b="2993"/>
          <a:stretch/>
        </p:blipFill>
        <p:spPr>
          <a:xfrm>
            <a:off x="0" y="385149"/>
            <a:ext cx="5539796" cy="622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0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3699" y="365125"/>
            <a:ext cx="6374101" cy="1325563"/>
          </a:xfrm>
        </p:spPr>
        <p:txBody>
          <a:bodyPr>
            <a:noAutofit/>
          </a:bodyPr>
          <a:lstStyle/>
          <a:p>
            <a:r>
              <a:rPr lang="nb-NO" sz="6600" dirty="0" smtClean="0"/>
              <a:t>Demokrati på arbeidsplassen</a:t>
            </a:r>
            <a:endParaRPr lang="nb-NO" sz="6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1037" y="2192722"/>
            <a:ext cx="6276763" cy="4351338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«Samarbeidsforsøkene» mellom LO og NAF fra 1960-tallet, ledet av Einar Thorsrud, har sannsynligvis hatt store effekter</a:t>
            </a:r>
          </a:p>
          <a:p>
            <a:r>
              <a:rPr lang="nb-NO" dirty="0" smtClean="0"/>
              <a:t>Arbeidsmiljølov, hovedavtale, ansattes innflytelse på innføring av ny teknologi</a:t>
            </a:r>
          </a:p>
          <a:p>
            <a:r>
              <a:rPr lang="nb-NO" dirty="0" smtClean="0"/>
              <a:t>Nye og «flatere» måter å arbeide sammen på i industribedrifter – basert på utfordringer med byråkratisering, fremmedgjøring og </a:t>
            </a:r>
            <a:r>
              <a:rPr lang="nb-NO" dirty="0" err="1" smtClean="0"/>
              <a:t>rutinisering</a:t>
            </a:r>
            <a:endParaRPr lang="nb-NO" dirty="0" smtClean="0"/>
          </a:p>
          <a:p>
            <a:r>
              <a:rPr lang="nb-NO" dirty="0" smtClean="0"/>
              <a:t>Del av «den norske modellen»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381" y="3870076"/>
            <a:ext cx="4463442" cy="298792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800" y="3562350"/>
            <a:ext cx="2076450" cy="3295650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800" y="0"/>
            <a:ext cx="6388667" cy="396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9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36" y="2537459"/>
            <a:ext cx="3674878" cy="3160395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8615" y="365125"/>
            <a:ext cx="11378565" cy="1325563"/>
          </a:xfrm>
        </p:spPr>
        <p:txBody>
          <a:bodyPr>
            <a:noAutofit/>
          </a:bodyPr>
          <a:lstStyle/>
          <a:p>
            <a:pPr algn="ctr"/>
            <a:r>
              <a:rPr lang="nb-NO" sz="8800" dirty="0" smtClean="0"/>
              <a:t>Mange andre eksempler</a:t>
            </a:r>
            <a:endParaRPr lang="nb-NO" sz="8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91970"/>
          </a:xfrm>
        </p:spPr>
        <p:txBody>
          <a:bodyPr/>
          <a:lstStyle/>
          <a:p>
            <a:r>
              <a:rPr lang="nb-NO" dirty="0" smtClean="0"/>
              <a:t>Viktige teknologier i næringslivet, viktige innovasjoner for pasienter og for miljøet, sentrale bedrifter basert på forskning og betydelige vitenskapelige bidrag </a:t>
            </a:r>
            <a:r>
              <a:rPr lang="nb-NO" b="1" dirty="0" smtClean="0"/>
              <a:t>har ofte røtter i forskere og forskningsmiljøer som arbeider anvendt</a:t>
            </a:r>
          </a:p>
        </p:txBody>
      </p:sp>
      <p:pic>
        <p:nvPicPr>
          <p:cNvPr id="4" name="Picture 4" descr="http://t1.gstatic.com/images?q=tbn:0QCNyG5Z8z_ArM:http://mate.uprh.edu/~jse/aniversarios/nygaard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50" y="5343526"/>
            <a:ext cx="723900" cy="1162050"/>
          </a:xfrm>
          <a:prstGeom prst="rect">
            <a:avLst/>
          </a:prstGeom>
          <a:noFill/>
        </p:spPr>
      </p:pic>
      <p:pic>
        <p:nvPicPr>
          <p:cNvPr id="5" name="Picture 6" descr="http://t1.gstatic.com/images?q=tbn:v7XtfpAmBCzHwM:http://heim.ifi.uio.no/~olejohan/images/Dahl_nice_portrait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4944" y="5343526"/>
            <a:ext cx="952500" cy="116205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601" y="5343526"/>
            <a:ext cx="2692398" cy="15144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475" y="5574982"/>
            <a:ext cx="2247899" cy="11801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69" y="5888960"/>
            <a:ext cx="2356492" cy="6166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2076" y="4242860"/>
            <a:ext cx="4940617" cy="7688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3617595"/>
            <a:ext cx="2240516" cy="149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557" y="365125"/>
            <a:ext cx="11726478" cy="1325563"/>
          </a:xfrm>
        </p:spPr>
        <p:txBody>
          <a:bodyPr>
            <a:noAutofit/>
          </a:bodyPr>
          <a:lstStyle/>
          <a:p>
            <a:pPr algn="ctr"/>
            <a:r>
              <a:rPr lang="nb-NO" sz="5400" dirty="0" smtClean="0"/>
              <a:t>Hva kjennetegner slik anvendt forskning?</a:t>
            </a:r>
            <a:endParaRPr lang="nb-NO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9915"/>
            <a:ext cx="10515600" cy="4729480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Koblet til et konkret samfunnsproblem eller utfordring – samspill </a:t>
            </a:r>
            <a:r>
              <a:rPr lang="nb-NO" dirty="0"/>
              <a:t>med brukere i næringsliv, helsesektor, samfunnet i videre </a:t>
            </a:r>
            <a:r>
              <a:rPr lang="nb-NO" dirty="0" smtClean="0"/>
              <a:t>forstand</a:t>
            </a:r>
          </a:p>
          <a:p>
            <a:r>
              <a:rPr lang="nb-NO" dirty="0" smtClean="0"/>
              <a:t>Langsiktig </a:t>
            </a:r>
            <a:r>
              <a:rPr lang="nb-NO" dirty="0"/>
              <a:t>og med betydelig «</a:t>
            </a:r>
            <a:r>
              <a:rPr lang="nb-NO" dirty="0" smtClean="0"/>
              <a:t>grunnbevilgning» og oftest relativ stor grad av frihet for forskerne</a:t>
            </a:r>
          </a:p>
          <a:p>
            <a:r>
              <a:rPr lang="nb-NO" dirty="0" smtClean="0"/>
              <a:t>Nysgjerrighet, ambisjoner og tett samspill med norske universiteter og ledende utenlandske miljøer</a:t>
            </a:r>
          </a:p>
          <a:p>
            <a:r>
              <a:rPr lang="nb-NO" dirty="0" smtClean="0"/>
              <a:t>Beskyttet fra kortsiktige politiske prioriteringer og markedets </a:t>
            </a:r>
            <a:r>
              <a:rPr lang="nb-NO" dirty="0" smtClean="0"/>
              <a:t>logikk – og ofte med andre anvendelser enn den «opprinnelige»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Vi må bort fra en forestilling om at anvendt forskning er en motsetning til grunnforskning – det er i stor grad komplementært</a:t>
            </a:r>
          </a:p>
        </p:txBody>
      </p:sp>
    </p:spTree>
    <p:extLst>
      <p:ext uri="{BB962C8B-B14F-4D97-AF65-F5344CB8AC3E}">
        <p14:creationId xmlns:p14="http://schemas.microsoft.com/office/powerpoint/2010/main" val="192146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27" y="365125"/>
            <a:ext cx="11424212" cy="1325563"/>
          </a:xfrm>
        </p:spPr>
        <p:txBody>
          <a:bodyPr>
            <a:noAutofit/>
          </a:bodyPr>
          <a:lstStyle/>
          <a:p>
            <a:r>
              <a:rPr lang="nb-NO" sz="7400" dirty="0" smtClean="0"/>
              <a:t>Er denne forskningen «god»?</a:t>
            </a:r>
            <a:endParaRPr lang="nb-NO" sz="7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Meningsløst å kalle svært samfunnsnyttig forskning for «dårlig»</a:t>
            </a:r>
          </a:p>
          <a:p>
            <a:r>
              <a:rPr lang="nb-NO" dirty="0" smtClean="0"/>
              <a:t>Tvilsomt om disse eksemplene enkelt kunne blitt Senter for fremragende forskning, vinne ERC-midler eller lignende</a:t>
            </a:r>
          </a:p>
          <a:p>
            <a:r>
              <a:rPr lang="nb-NO" dirty="0" smtClean="0"/>
              <a:t>For mange typer anvendt forskning er det mer relevant å tenke at den skal være «formålstjenlig» enn «eksellent»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4064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79722" y="309733"/>
            <a:ext cx="11632556" cy="1325563"/>
          </a:xfrm>
        </p:spPr>
        <p:txBody>
          <a:bodyPr/>
          <a:lstStyle/>
          <a:p>
            <a:pPr algn="ctr"/>
            <a:r>
              <a:rPr lang="nb-NO" dirty="0" smtClean="0"/>
              <a:t>Anvendt forskning er </a:t>
            </a:r>
            <a:r>
              <a:rPr lang="nb-NO" i="1" dirty="0" smtClean="0"/>
              <a:t>ikke </a:t>
            </a:r>
            <a:r>
              <a:rPr lang="nb-NO" dirty="0" smtClean="0"/>
              <a:t>blitt borte fra systemet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4898603"/>
              </p:ext>
            </p:extLst>
          </p:nvPr>
        </p:nvGraphicFramePr>
        <p:xfrm>
          <a:off x="1053296" y="1444967"/>
          <a:ext cx="9867376" cy="5413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36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20359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5500" dirty="0" smtClean="0"/>
              <a:t>Men borte fra forskningspolitikken…</a:t>
            </a:r>
            <a:endParaRPr lang="nb-NO" sz="55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7558060"/>
              </p:ext>
            </p:extLst>
          </p:nvPr>
        </p:nvGraphicFramePr>
        <p:xfrm>
          <a:off x="1520473" y="1384973"/>
          <a:ext cx="9151053" cy="5452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681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330" y="365125"/>
            <a:ext cx="11384280" cy="1325563"/>
          </a:xfrm>
        </p:spPr>
        <p:txBody>
          <a:bodyPr>
            <a:noAutofit/>
          </a:bodyPr>
          <a:lstStyle/>
          <a:p>
            <a:pPr algn="ctr"/>
            <a:r>
              <a:rPr lang="nb-NO" sz="5500" dirty="0" smtClean="0"/>
              <a:t>Svak forståelse for anvendt forskning</a:t>
            </a:r>
            <a:endParaRPr lang="nb-NO" sz="5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513" t="15811" r="43802" b="1103"/>
          <a:stretch/>
        </p:blipFill>
        <p:spPr>
          <a:xfrm>
            <a:off x="838200" y="1690688"/>
            <a:ext cx="4998308" cy="4898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9217" t="14084" r="44658" b="2663"/>
          <a:stretch/>
        </p:blipFill>
        <p:spPr>
          <a:xfrm>
            <a:off x="6364505" y="1690688"/>
            <a:ext cx="5059780" cy="513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6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145" y="5146357"/>
            <a:ext cx="1573530" cy="15735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23" y="5029200"/>
            <a:ext cx="1098384" cy="1690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6600" dirty="0" smtClean="0"/>
              <a:t>En todelt forskningspolitikk</a:t>
            </a:r>
            <a:endParaRPr lang="nb-NO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20520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Forskningspolitikken og virkemidlene som støtter forskning synes å ha blitt polariserte (eller «alt på en gang»)</a:t>
            </a:r>
          </a:p>
          <a:p>
            <a:r>
              <a:rPr lang="nb-NO" dirty="0" smtClean="0"/>
              <a:t>Klassisk «god anvendt forskning» kan falle mellom to stoler – uten at det betyr at all anvendt forskning har dårlige kår i Norge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1595" y="3937635"/>
            <a:ext cx="4206240" cy="230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Groundbreaking</a:t>
            </a:r>
            <a:endParaRPr lang="en-US" sz="3600" dirty="0"/>
          </a:p>
          <a:p>
            <a:pPr algn="ctr"/>
            <a:r>
              <a:rPr lang="en-US" sz="3600" dirty="0" err="1" smtClean="0"/>
              <a:t>Fremragende</a:t>
            </a:r>
            <a:endParaRPr lang="en-US" sz="3600" dirty="0" smtClean="0"/>
          </a:p>
          <a:p>
            <a:pPr algn="ctr"/>
            <a:r>
              <a:rPr lang="en-US" sz="3600" dirty="0" err="1" smtClean="0"/>
              <a:t>Eksellent</a:t>
            </a:r>
            <a:endParaRPr lang="en-US" sz="3600" dirty="0" smtClean="0"/>
          </a:p>
          <a:p>
            <a:pPr algn="ctr"/>
            <a:r>
              <a:rPr lang="en-US" sz="3600" dirty="0" err="1" smtClean="0"/>
              <a:t>Elitetidsskrifter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629401" y="3937635"/>
            <a:ext cx="4206240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Innovasjonsrettet</a:t>
            </a:r>
            <a:endParaRPr lang="en-US" sz="3600" dirty="0" smtClean="0"/>
          </a:p>
          <a:p>
            <a:pPr algn="ctr"/>
            <a:r>
              <a:rPr lang="en-US" sz="3600" dirty="0" err="1" smtClean="0"/>
              <a:t>Brukerstyrt</a:t>
            </a:r>
            <a:endParaRPr lang="en-US" sz="3600" dirty="0"/>
          </a:p>
          <a:p>
            <a:pPr algn="ctr"/>
            <a:r>
              <a:rPr lang="en-US" sz="3600" dirty="0" err="1" smtClean="0"/>
              <a:t>Oppdragsbasert</a:t>
            </a:r>
            <a:endParaRPr lang="en-US" sz="3600" dirty="0" smtClean="0"/>
          </a:p>
          <a:p>
            <a:pPr algn="ctr"/>
            <a:r>
              <a:rPr lang="en-US" sz="3600" dirty="0" err="1" smtClean="0"/>
              <a:t>Samprodusert</a:t>
            </a:r>
            <a:endParaRPr lang="en-US" sz="3600" dirty="0"/>
          </a:p>
        </p:txBody>
      </p:sp>
      <p:sp>
        <p:nvSpPr>
          <p:cNvPr id="9" name="Oval 8"/>
          <p:cNvSpPr/>
          <p:nvPr/>
        </p:nvSpPr>
        <p:spPr>
          <a:xfrm>
            <a:off x="5314950" y="5909310"/>
            <a:ext cx="1525905" cy="86868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5537835" y="6023610"/>
            <a:ext cx="1091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Anvendt forskning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687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6600" dirty="0" smtClean="0"/>
              <a:t>Hovedbudskap</a:t>
            </a:r>
            <a:endParaRPr lang="nb-NO" sz="6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2340"/>
          </a:xfrm>
        </p:spPr>
        <p:txBody>
          <a:bodyPr>
            <a:normAutofit/>
          </a:bodyPr>
          <a:lstStyle/>
          <a:p>
            <a:r>
              <a:rPr lang="nb-NO" dirty="0" smtClean="0"/>
              <a:t>Forskning </a:t>
            </a:r>
            <a:r>
              <a:rPr lang="nb-NO" dirty="0" smtClean="0"/>
              <a:t>blir god av å ha (god) </a:t>
            </a:r>
            <a:r>
              <a:rPr lang="nb-NO" dirty="0" err="1" smtClean="0"/>
              <a:t>samfunnsnytte</a:t>
            </a:r>
            <a:r>
              <a:rPr lang="nb-NO" dirty="0" smtClean="0"/>
              <a:t> vel så mye som motsatt</a:t>
            </a:r>
          </a:p>
          <a:p>
            <a:r>
              <a:rPr lang="nb-NO" dirty="0"/>
              <a:t>Anvendt forskning er </a:t>
            </a:r>
            <a:r>
              <a:rPr lang="nb-NO" dirty="0" smtClean="0"/>
              <a:t>den sentrale aktivitet </a:t>
            </a:r>
            <a:r>
              <a:rPr lang="nb-NO" dirty="0"/>
              <a:t>i skjæringspunktet mellom samfunnets behov og </a:t>
            </a:r>
            <a:r>
              <a:rPr lang="nb-NO" dirty="0" smtClean="0"/>
              <a:t>god forskning</a:t>
            </a:r>
            <a:endParaRPr lang="nb-NO" dirty="0"/>
          </a:p>
          <a:p>
            <a:r>
              <a:rPr lang="nb-NO" dirty="0" smtClean="0"/>
              <a:t>Anvendt </a:t>
            </a:r>
            <a:r>
              <a:rPr lang="nb-NO" dirty="0" smtClean="0"/>
              <a:t>forskning er ofte </a:t>
            </a:r>
            <a:r>
              <a:rPr lang="nb-NO" dirty="0" smtClean="0"/>
              <a:t>langsiktig </a:t>
            </a:r>
            <a:r>
              <a:rPr lang="nb-NO" dirty="0" smtClean="0"/>
              <a:t>og nysgjerrighetsdrevet men med et overordnet praktisk </a:t>
            </a:r>
            <a:r>
              <a:rPr lang="nb-NO" dirty="0" smtClean="0"/>
              <a:t>siktemål og samspill med samfunnet</a:t>
            </a:r>
            <a:endParaRPr lang="nb-NO" dirty="0" smtClean="0"/>
          </a:p>
          <a:p>
            <a:r>
              <a:rPr lang="nb-NO" dirty="0" smtClean="0"/>
              <a:t>Mange </a:t>
            </a:r>
            <a:r>
              <a:rPr lang="nb-NO" dirty="0" smtClean="0"/>
              <a:t>forskere driver med og er motivert av denne typen forskning</a:t>
            </a:r>
            <a:endParaRPr lang="nb-NO" dirty="0" smtClean="0"/>
          </a:p>
          <a:p>
            <a:r>
              <a:rPr lang="nb-NO" dirty="0" smtClean="0"/>
              <a:t>Hovedutfordring: anvendt forskning risikerer å lide under en todelt forskningspolitikk som enten vektlegger en vitenskapsintern form for «</a:t>
            </a:r>
            <a:r>
              <a:rPr lang="nb-NO" dirty="0" err="1" smtClean="0"/>
              <a:t>eksellens</a:t>
            </a:r>
            <a:r>
              <a:rPr lang="nb-NO" dirty="0" smtClean="0"/>
              <a:t>» eller relativt kortsiktig praktisk utnyttelse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859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6600" dirty="0" smtClean="0"/>
              <a:t>Mer informasjon</a:t>
            </a:r>
            <a:endParaRPr lang="nb-NO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Epost: </a:t>
            </a:r>
            <a:r>
              <a:rPr lang="nb-NO" dirty="0" smtClean="0">
                <a:hlinkClick r:id="rId2"/>
              </a:rPr>
              <a:t>magnus.gulbrandsen@tik.uio.no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Web</a:t>
            </a:r>
            <a:r>
              <a:rPr lang="nb-NO" dirty="0"/>
              <a:t>: </a:t>
            </a:r>
            <a:r>
              <a:rPr lang="nb-NO" dirty="0">
                <a:hlinkClick r:id="rId3"/>
              </a:rPr>
              <a:t>http://</a:t>
            </a:r>
            <a:r>
              <a:rPr lang="nb-NO" dirty="0" smtClean="0">
                <a:hlinkClick r:id="rId3"/>
              </a:rPr>
              <a:t>www.sv.uio.no/tik/forskning/prosjekter/osiris/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err="1" smtClean="0"/>
              <a:t>Twitter</a:t>
            </a:r>
            <a:r>
              <a:rPr lang="nb-NO" dirty="0" smtClean="0"/>
              <a:t>: </a:t>
            </a:r>
            <a:r>
              <a:rPr lang="nb-NO" u="sng" dirty="0" smtClean="0">
                <a:solidFill>
                  <a:schemeClr val="tx2"/>
                </a:solidFill>
              </a:rPr>
              <a:t>@</a:t>
            </a:r>
            <a:r>
              <a:rPr lang="nb-NO" u="sng" dirty="0" err="1" smtClean="0">
                <a:solidFill>
                  <a:schemeClr val="tx2"/>
                </a:solidFill>
              </a:rPr>
              <a:t>osiris_tik</a:t>
            </a:r>
            <a:r>
              <a:rPr lang="nb-NO" dirty="0" smtClean="0"/>
              <a:t>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Bilder fra Wikipedia, </a:t>
            </a:r>
            <a:r>
              <a:rPr lang="nb-NO" dirty="0" smtClean="0"/>
              <a:t>SINTEF, BT</a:t>
            </a:r>
            <a:r>
              <a:rPr lang="nb-NO" dirty="0" smtClean="0"/>
              <a:t>, Aftenposten, NRK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854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4778</TotalTime>
  <Words>843</Words>
  <Application>Microsoft Office PowerPoint</Application>
  <PresentationFormat>Widescreen</PresentationFormat>
  <Paragraphs>87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Office-tema</vt:lpstr>
      <vt:lpstr>Er det sammenheng mellom vitenskapelig kvalitet og samfunnsnytte?</vt:lpstr>
      <vt:lpstr>Tema og utgangspunkt</vt:lpstr>
      <vt:lpstr>Daniel Sarewitz’ budskap</vt:lpstr>
      <vt:lpstr>Ikke grunnforskningsfiendtlig</vt:lpstr>
      <vt:lpstr>Samme budskap: M. Mazzucato</vt:lpstr>
      <vt:lpstr>PowerPoint Presentation</vt:lpstr>
      <vt:lpstr>GSM-systemet for mobiltelefoni</vt:lpstr>
      <vt:lpstr>Flerfaseteknologien</vt:lpstr>
      <vt:lpstr>Demokrati på arbeidsplassen</vt:lpstr>
      <vt:lpstr>Mange andre eksempler</vt:lpstr>
      <vt:lpstr>Hva kjennetegner slik anvendt forskning?</vt:lpstr>
      <vt:lpstr>Er denne forskningen «god»?</vt:lpstr>
      <vt:lpstr>Anvendt forskning er ikke blitt borte fra systemet</vt:lpstr>
      <vt:lpstr>Men borte fra forskningspolitikken…</vt:lpstr>
      <vt:lpstr>Svak forståelse for anvendt forskning</vt:lpstr>
      <vt:lpstr>En todelt forskningspolitikk</vt:lpstr>
      <vt:lpstr>Hovedbudskap</vt:lpstr>
      <vt:lpstr>Mer informasjon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 det sammenheng mellom vitenskapelig kvalitet og samfunnsnytte?</dc:title>
  <dc:creator>Magnus Gulbrandsen</dc:creator>
  <cp:lastModifiedBy>Magnus Gulbrandsen</cp:lastModifiedBy>
  <cp:revision>116</cp:revision>
  <dcterms:created xsi:type="dcterms:W3CDTF">2017-02-24T15:13:44Z</dcterms:created>
  <dcterms:modified xsi:type="dcterms:W3CDTF">2017-03-01T17:32:38Z</dcterms:modified>
</cp:coreProperties>
</file>