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28" r:id="rId2"/>
    <p:sldId id="366" r:id="rId3"/>
    <p:sldId id="365" r:id="rId4"/>
    <p:sldId id="359" r:id="rId5"/>
    <p:sldId id="357" r:id="rId6"/>
    <p:sldId id="360" r:id="rId7"/>
    <p:sldId id="354" r:id="rId8"/>
    <p:sldId id="370" r:id="rId9"/>
    <p:sldId id="371" r:id="rId10"/>
    <p:sldId id="363" r:id="rId11"/>
    <p:sldId id="369" r:id="rId12"/>
    <p:sldId id="372" r:id="rId13"/>
    <p:sldId id="356" r:id="rId14"/>
    <p:sldId id="350" r:id="rId15"/>
  </p:sldIdLst>
  <p:sldSz cx="9144000" cy="6858000" type="screen4x3"/>
  <p:notesSz cx="7010400" cy="9296400"/>
  <p:defaultTextStyle>
    <a:defPPr>
      <a:defRPr lang="sv-SE"/>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2"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4"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a:srgbClr val="006633"/>
    <a:srgbClr val="DDD9C3"/>
    <a:srgbClr val="0064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55" autoAdjust="0"/>
    <p:restoredTop sz="68930" autoAdjust="0"/>
  </p:normalViewPr>
  <p:slideViewPr>
    <p:cSldViewPr>
      <p:cViewPr varScale="1">
        <p:scale>
          <a:sx n="80" d="100"/>
          <a:sy n="80" d="100"/>
        </p:scale>
        <p:origin x="2568" y="90"/>
      </p:cViewPr>
      <p:guideLst>
        <p:guide orient="horz" pos="2160"/>
        <p:guide pos="2880"/>
      </p:guideLst>
    </p:cSldViewPr>
  </p:slideViewPr>
  <p:notesTextViewPr>
    <p:cViewPr>
      <p:scale>
        <a:sx n="1" d="1"/>
        <a:sy n="1" d="1"/>
      </p:scale>
      <p:origin x="0" y="0"/>
    </p:cViewPr>
  </p:notesTextViewPr>
  <p:sorterViewPr>
    <p:cViewPr>
      <p:scale>
        <a:sx n="100" d="100"/>
        <a:sy n="100" d="100"/>
      </p:scale>
      <p:origin x="0" y="-9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sv-SE"/>
          </a:p>
        </p:txBody>
      </p:sp>
      <p:sp>
        <p:nvSpPr>
          <p:cNvPr id="3" name="Platshållare för datum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C33F39B-E141-4CB8-8241-7D1AC076556D}" type="datetimeFigureOut">
              <a:rPr lang="sv-SE" smtClean="0"/>
              <a:t>2017-03-20</a:t>
            </a:fld>
            <a:endParaRPr lang="sv-SE"/>
          </a:p>
        </p:txBody>
      </p:sp>
      <p:sp>
        <p:nvSpPr>
          <p:cNvPr id="4" name="Platshållare för sidfot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sv-SE"/>
          </a:p>
        </p:txBody>
      </p:sp>
      <p:sp>
        <p:nvSpPr>
          <p:cNvPr id="5" name="Platshållare för bildnumm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AB7C54C-8F01-4CD2-B877-DF418DCDD1BC}" type="slidenum">
              <a:rPr lang="sv-SE" smtClean="0"/>
              <a:t>‹#›</a:t>
            </a:fld>
            <a:endParaRPr lang="sv-SE"/>
          </a:p>
        </p:txBody>
      </p:sp>
    </p:spTree>
    <p:extLst>
      <p:ext uri="{BB962C8B-B14F-4D97-AF65-F5344CB8AC3E}">
        <p14:creationId xmlns:p14="http://schemas.microsoft.com/office/powerpoint/2010/main" val="14574381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sv-SE"/>
          </a:p>
        </p:txBody>
      </p:sp>
      <p:sp>
        <p:nvSpPr>
          <p:cNvPr id="3" name="Platshållare för datum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20688B3-57A0-9849-9EE7-26EE6918FEDB}" type="datetimeFigureOut">
              <a:rPr lang="sv-SE" smtClean="0"/>
              <a:t>2017-03-20</a:t>
            </a:fld>
            <a:endParaRPr lang="sv-SE"/>
          </a:p>
        </p:txBody>
      </p:sp>
      <p:sp>
        <p:nvSpPr>
          <p:cNvPr id="4" name="Platshållare för bildobjekt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sv-SE"/>
          </a:p>
        </p:txBody>
      </p:sp>
      <p:sp>
        <p:nvSpPr>
          <p:cNvPr id="5" name="Platshållare för anteckninga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sv-SE"/>
          </a:p>
        </p:txBody>
      </p:sp>
      <p:sp>
        <p:nvSpPr>
          <p:cNvPr id="7" name="Platshållare för bildnumm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B77FDE7-8855-1640-8AE5-E2948FE1932B}" type="slidenum">
              <a:rPr lang="sv-SE" smtClean="0"/>
              <a:t>‹#›</a:t>
            </a:fld>
            <a:endParaRPr lang="sv-SE"/>
          </a:p>
        </p:txBody>
      </p:sp>
    </p:spTree>
    <p:extLst>
      <p:ext uri="{BB962C8B-B14F-4D97-AF65-F5344CB8AC3E}">
        <p14:creationId xmlns:p14="http://schemas.microsoft.com/office/powerpoint/2010/main" val="4850785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B77FDE7-8855-1640-8AE5-E2948FE1932B}" type="slidenum">
              <a:rPr lang="sv-SE" smtClean="0"/>
              <a:t>1</a:t>
            </a:fld>
            <a:endParaRPr lang="sv-SE"/>
          </a:p>
        </p:txBody>
      </p:sp>
    </p:spTree>
    <p:extLst>
      <p:ext uri="{BB962C8B-B14F-4D97-AF65-F5344CB8AC3E}">
        <p14:creationId xmlns:p14="http://schemas.microsoft.com/office/powerpoint/2010/main" val="2113693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B77FDE7-8855-1640-8AE5-E2948FE1932B}" type="slidenum">
              <a:rPr lang="sv-SE" smtClean="0"/>
              <a:t>2</a:t>
            </a:fld>
            <a:endParaRPr lang="sv-SE"/>
          </a:p>
        </p:txBody>
      </p:sp>
    </p:spTree>
    <p:extLst>
      <p:ext uri="{BB962C8B-B14F-4D97-AF65-F5344CB8AC3E}">
        <p14:creationId xmlns:p14="http://schemas.microsoft.com/office/powerpoint/2010/main" val="2056173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B77FDE7-8855-1640-8AE5-E2948FE1932B}" type="slidenum">
              <a:rPr lang="sv-SE" smtClean="0"/>
              <a:t>3</a:t>
            </a:fld>
            <a:endParaRPr lang="sv-SE"/>
          </a:p>
        </p:txBody>
      </p:sp>
    </p:spTree>
    <p:extLst>
      <p:ext uri="{BB962C8B-B14F-4D97-AF65-F5344CB8AC3E}">
        <p14:creationId xmlns:p14="http://schemas.microsoft.com/office/powerpoint/2010/main" val="982403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B77FDE7-8855-1640-8AE5-E2948FE1932B}" type="slidenum">
              <a:rPr lang="sv-SE" smtClean="0"/>
              <a:t>4</a:t>
            </a:fld>
            <a:endParaRPr lang="sv-SE"/>
          </a:p>
        </p:txBody>
      </p:sp>
    </p:spTree>
    <p:extLst>
      <p:ext uri="{BB962C8B-B14F-4D97-AF65-F5344CB8AC3E}">
        <p14:creationId xmlns:p14="http://schemas.microsoft.com/office/powerpoint/2010/main" val="2805604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dirty="0" err="1"/>
              <a:t>This</a:t>
            </a:r>
            <a:r>
              <a:rPr lang="sv-SE" sz="1100" dirty="0"/>
              <a:t> is the </a:t>
            </a:r>
            <a:r>
              <a:rPr lang="sv-SE" sz="1100" dirty="0" err="1"/>
              <a:t>model</a:t>
            </a:r>
            <a:r>
              <a:rPr lang="sv-SE" sz="1100" dirty="0"/>
              <a:t> </a:t>
            </a:r>
            <a:r>
              <a:rPr lang="sv-SE" sz="1100" dirty="0" err="1"/>
              <a:t>we</a:t>
            </a:r>
            <a:r>
              <a:rPr lang="sv-SE" sz="1100" dirty="0"/>
              <a:t> </a:t>
            </a:r>
            <a:r>
              <a:rPr lang="sv-SE" sz="1100" dirty="0" err="1"/>
              <a:t>propose</a:t>
            </a:r>
            <a:r>
              <a:rPr lang="sv-SE" sz="1100" dirty="0"/>
              <a:t>. </a:t>
            </a:r>
          </a:p>
          <a:p>
            <a:r>
              <a:rPr lang="sv-SE" sz="1100" dirty="0" err="1"/>
              <a:t>This</a:t>
            </a:r>
            <a:r>
              <a:rPr lang="sv-SE" sz="1100" dirty="0"/>
              <a:t> </a:t>
            </a:r>
            <a:r>
              <a:rPr lang="sv-SE" sz="1100" dirty="0" err="1"/>
              <a:t>slide</a:t>
            </a:r>
            <a:r>
              <a:rPr lang="sv-SE" sz="1100" dirty="0"/>
              <a:t> shows the </a:t>
            </a:r>
            <a:r>
              <a:rPr lang="sv-SE" sz="1100" dirty="0" err="1"/>
              <a:t>three</a:t>
            </a:r>
            <a:r>
              <a:rPr lang="sv-SE" sz="1100" dirty="0"/>
              <a:t> </a:t>
            </a:r>
            <a:r>
              <a:rPr lang="sv-SE" sz="1100" dirty="0" err="1"/>
              <a:t>main</a:t>
            </a:r>
            <a:r>
              <a:rPr lang="sv-SE" sz="1100" dirty="0"/>
              <a:t> </a:t>
            </a:r>
            <a:r>
              <a:rPr lang="sv-SE" sz="1100" dirty="0" err="1"/>
              <a:t>components</a:t>
            </a:r>
            <a:r>
              <a:rPr lang="sv-SE" sz="1100" dirty="0"/>
              <a:t> </a:t>
            </a:r>
            <a:r>
              <a:rPr lang="sv-SE" sz="1100" dirty="0" err="1"/>
              <a:t>to</a:t>
            </a:r>
            <a:r>
              <a:rPr lang="sv-SE" sz="1100" dirty="0"/>
              <a:t> be </a:t>
            </a:r>
            <a:r>
              <a:rPr lang="sv-SE" sz="1100" dirty="0" err="1"/>
              <a:t>evaluated</a:t>
            </a:r>
            <a:r>
              <a:rPr lang="sv-SE" sz="1100" dirty="0"/>
              <a:t>. </a:t>
            </a:r>
          </a:p>
          <a:p>
            <a:endParaRPr lang="sv-SE" sz="1100" dirty="0"/>
          </a:p>
          <a:p>
            <a:r>
              <a:rPr lang="sv-SE" sz="1100" dirty="0" err="1"/>
              <a:t>We</a:t>
            </a:r>
            <a:r>
              <a:rPr lang="sv-SE" sz="1100" dirty="0"/>
              <a:t> </a:t>
            </a:r>
            <a:r>
              <a:rPr lang="sv-SE" sz="1100" dirty="0" err="1"/>
              <a:t>propose</a:t>
            </a:r>
            <a:r>
              <a:rPr lang="sv-SE" sz="1100" dirty="0"/>
              <a:t> </a:t>
            </a:r>
            <a:r>
              <a:rPr lang="sv-SE" sz="1100" dirty="0" err="1"/>
              <a:t>that</a:t>
            </a:r>
            <a:r>
              <a:rPr lang="sv-SE" sz="1100" dirty="0"/>
              <a:t> </a:t>
            </a:r>
            <a:r>
              <a:rPr lang="sv-SE" sz="1100" dirty="0" err="1"/>
              <a:t>scientific</a:t>
            </a:r>
            <a:r>
              <a:rPr lang="sv-SE" sz="1100" dirty="0"/>
              <a:t> </a:t>
            </a:r>
            <a:r>
              <a:rPr lang="sv-SE" sz="1100" dirty="0" err="1"/>
              <a:t>quality</a:t>
            </a:r>
            <a:r>
              <a:rPr lang="sv-SE" sz="1100" dirty="0"/>
              <a:t> is </a:t>
            </a:r>
            <a:r>
              <a:rPr lang="sv-SE" sz="1100" dirty="0" err="1"/>
              <a:t>weighted</a:t>
            </a:r>
            <a:r>
              <a:rPr lang="sv-SE" sz="1100" dirty="0"/>
              <a:t> </a:t>
            </a:r>
            <a:r>
              <a:rPr lang="sv-SE" sz="1100" dirty="0" err="1"/>
              <a:t>to</a:t>
            </a:r>
            <a:r>
              <a:rPr lang="sv-SE" sz="1100" dirty="0"/>
              <a:t> 70 </a:t>
            </a:r>
            <a:r>
              <a:rPr lang="sv-SE" sz="1100" dirty="0" err="1"/>
              <a:t>percent</a:t>
            </a:r>
            <a:r>
              <a:rPr lang="sv-SE" sz="1100" dirty="0"/>
              <a:t>, </a:t>
            </a:r>
            <a:r>
              <a:rPr lang="sv-SE" sz="1100" dirty="0" err="1"/>
              <a:t>quality</a:t>
            </a:r>
            <a:r>
              <a:rPr lang="sv-SE" sz="1100" dirty="0"/>
              <a:t> </a:t>
            </a:r>
            <a:r>
              <a:rPr lang="sv-SE" sz="1100" dirty="0" err="1"/>
              <a:t>enhancing</a:t>
            </a:r>
            <a:r>
              <a:rPr lang="sv-SE" sz="1100" dirty="0"/>
              <a:t> </a:t>
            </a:r>
            <a:r>
              <a:rPr lang="sv-SE" sz="1100" dirty="0" err="1"/>
              <a:t>factors</a:t>
            </a:r>
            <a:r>
              <a:rPr lang="sv-SE" sz="1100" dirty="0"/>
              <a:t> and </a:t>
            </a:r>
            <a:r>
              <a:rPr lang="sv-SE" sz="1100" dirty="0" err="1"/>
              <a:t>impact</a:t>
            </a:r>
            <a:r>
              <a:rPr lang="sv-SE" sz="1100" dirty="0"/>
              <a:t> </a:t>
            </a:r>
            <a:r>
              <a:rPr lang="sv-SE" sz="1100" dirty="0" err="1"/>
              <a:t>outside</a:t>
            </a:r>
            <a:r>
              <a:rPr lang="sv-SE" sz="1100" dirty="0"/>
              <a:t> </a:t>
            </a:r>
            <a:r>
              <a:rPr lang="sv-SE" sz="1100" dirty="0" err="1"/>
              <a:t>academia</a:t>
            </a:r>
            <a:r>
              <a:rPr lang="sv-SE" sz="1100" dirty="0"/>
              <a:t> </a:t>
            </a:r>
            <a:r>
              <a:rPr lang="sv-SE" sz="1100" dirty="0" err="1"/>
              <a:t>to</a:t>
            </a:r>
            <a:r>
              <a:rPr lang="sv-SE" sz="1100" dirty="0"/>
              <a:t> 15 </a:t>
            </a:r>
            <a:r>
              <a:rPr lang="sv-SE" sz="1100" dirty="0" err="1"/>
              <a:t>percent</a:t>
            </a:r>
            <a:r>
              <a:rPr lang="sv-SE" sz="1100" dirty="0"/>
              <a:t> </a:t>
            </a:r>
            <a:r>
              <a:rPr lang="sv-SE" sz="1100" dirty="0" err="1"/>
              <a:t>each</a:t>
            </a:r>
            <a:r>
              <a:rPr lang="sv-SE" sz="1100" dirty="0"/>
              <a:t>. </a:t>
            </a:r>
          </a:p>
          <a:p>
            <a:endParaRPr lang="sv-SE" sz="1100" dirty="0"/>
          </a:p>
          <a:p>
            <a:r>
              <a:rPr lang="sv-SE" sz="1100" dirty="0" err="1"/>
              <a:t>Background</a:t>
            </a:r>
            <a:r>
              <a:rPr lang="sv-SE" sz="1100" dirty="0"/>
              <a:t> information is </a:t>
            </a:r>
            <a:r>
              <a:rPr lang="sv-SE" sz="1100" dirty="0" err="1"/>
              <a:t>also</a:t>
            </a:r>
            <a:r>
              <a:rPr lang="sv-SE" sz="1100" dirty="0"/>
              <a:t> </a:t>
            </a:r>
            <a:r>
              <a:rPr lang="sv-SE" sz="1100" dirty="0" err="1"/>
              <a:t>collected</a:t>
            </a:r>
            <a:r>
              <a:rPr lang="sv-SE" sz="1100" dirty="0"/>
              <a:t> </a:t>
            </a:r>
            <a:r>
              <a:rPr lang="sv-SE" sz="1100" dirty="0" err="1"/>
              <a:t>but</a:t>
            </a:r>
            <a:r>
              <a:rPr lang="sv-SE" sz="1100" dirty="0"/>
              <a:t> </a:t>
            </a:r>
            <a:r>
              <a:rPr lang="sv-SE" sz="1100" dirty="0" err="1"/>
              <a:t>should</a:t>
            </a:r>
            <a:r>
              <a:rPr lang="sv-SE" sz="1100" dirty="0"/>
              <a:t> not be </a:t>
            </a:r>
            <a:r>
              <a:rPr lang="sv-SE" sz="1100" dirty="0" err="1"/>
              <a:t>graded</a:t>
            </a:r>
            <a:r>
              <a:rPr lang="sv-SE" sz="1100" dirty="0"/>
              <a:t>. </a:t>
            </a:r>
          </a:p>
          <a:p>
            <a:endParaRPr lang="sv-SE" sz="1100" dirty="0"/>
          </a:p>
          <a:p>
            <a:pPr defTabSz="931774" eaLnBrk="0" fontAlgn="base" hangingPunct="0">
              <a:spcBef>
                <a:spcPct val="30000"/>
              </a:spcBef>
              <a:spcAft>
                <a:spcPct val="0"/>
              </a:spcAft>
              <a:defRPr/>
            </a:pPr>
            <a:r>
              <a:rPr lang="sv-SE" sz="1100" dirty="0" err="1"/>
              <a:t>We</a:t>
            </a:r>
            <a:r>
              <a:rPr lang="sv-SE" sz="1100" dirty="0"/>
              <a:t> </a:t>
            </a:r>
            <a:r>
              <a:rPr lang="sv-SE" sz="1100" dirty="0" err="1"/>
              <a:t>propose</a:t>
            </a:r>
            <a:r>
              <a:rPr lang="sv-SE" sz="1100" dirty="0"/>
              <a:t> </a:t>
            </a:r>
            <a:r>
              <a:rPr lang="sv-SE" sz="1100" dirty="0" err="1"/>
              <a:t>that</a:t>
            </a:r>
            <a:r>
              <a:rPr lang="sv-SE" sz="1100" dirty="0"/>
              <a:t> all research is </a:t>
            </a:r>
            <a:r>
              <a:rPr lang="sv-SE" sz="1100" dirty="0" err="1"/>
              <a:t>to</a:t>
            </a:r>
            <a:r>
              <a:rPr lang="sv-SE" sz="1100" dirty="0"/>
              <a:t> be </a:t>
            </a:r>
            <a:r>
              <a:rPr lang="sv-SE" sz="1100" dirty="0" err="1"/>
              <a:t>evaluated</a:t>
            </a:r>
            <a:r>
              <a:rPr lang="sv-SE" sz="1100" dirty="0"/>
              <a:t> in a </a:t>
            </a:r>
            <a:r>
              <a:rPr lang="sv-SE" sz="1100" dirty="0" err="1"/>
              <a:t>cohesive</a:t>
            </a:r>
            <a:r>
              <a:rPr lang="sv-SE" sz="1100" dirty="0"/>
              <a:t> </a:t>
            </a:r>
            <a:r>
              <a:rPr lang="sv-SE" sz="1100" dirty="0" err="1"/>
              <a:t>manner</a:t>
            </a:r>
            <a:r>
              <a:rPr lang="sv-SE" sz="1100" dirty="0"/>
              <a:t> </a:t>
            </a:r>
            <a:r>
              <a:rPr lang="sv-SE" sz="1100" dirty="0" err="1"/>
              <a:t>every</a:t>
            </a:r>
            <a:r>
              <a:rPr lang="sv-SE" sz="1100" dirty="0"/>
              <a:t> </a:t>
            </a:r>
            <a:r>
              <a:rPr lang="sv-SE" sz="1100" dirty="0" err="1"/>
              <a:t>sixth</a:t>
            </a:r>
            <a:r>
              <a:rPr lang="sv-SE" sz="1100" dirty="0"/>
              <a:t> </a:t>
            </a:r>
            <a:r>
              <a:rPr lang="sv-SE" sz="1100" dirty="0" err="1"/>
              <a:t>year</a:t>
            </a:r>
            <a:endParaRPr lang="sv-SE" sz="1100" dirty="0"/>
          </a:p>
          <a:p>
            <a:endParaRPr lang="sv-SE" sz="1100" dirty="0"/>
          </a:p>
        </p:txBody>
      </p:sp>
      <p:sp>
        <p:nvSpPr>
          <p:cNvPr id="4" name="Platshållare för bildnummer 3"/>
          <p:cNvSpPr>
            <a:spLocks noGrp="1"/>
          </p:cNvSpPr>
          <p:nvPr>
            <p:ph type="sldNum" sz="quarter" idx="10"/>
          </p:nvPr>
        </p:nvSpPr>
        <p:spPr/>
        <p:txBody>
          <a:bodyPr/>
          <a:lstStyle/>
          <a:p>
            <a:pPr>
              <a:defRPr/>
            </a:pPr>
            <a:fld id="{D027F779-C220-4733-B2BD-E3B99ECF6E12}" type="slidenum">
              <a:rPr lang="sv-SE" smtClean="0"/>
              <a:pPr>
                <a:defRPr/>
              </a:pPr>
              <a:t>5</a:t>
            </a:fld>
            <a:endParaRPr lang="sv-SE"/>
          </a:p>
        </p:txBody>
      </p:sp>
    </p:spTree>
    <p:extLst>
      <p:ext uri="{BB962C8B-B14F-4D97-AF65-F5344CB8AC3E}">
        <p14:creationId xmlns:p14="http://schemas.microsoft.com/office/powerpoint/2010/main" val="1445556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100" dirty="0"/>
          </a:p>
        </p:txBody>
      </p:sp>
      <p:sp>
        <p:nvSpPr>
          <p:cNvPr id="4" name="Platshållare för bildnummer 3"/>
          <p:cNvSpPr>
            <a:spLocks noGrp="1"/>
          </p:cNvSpPr>
          <p:nvPr>
            <p:ph type="sldNum" sz="quarter" idx="10"/>
          </p:nvPr>
        </p:nvSpPr>
        <p:spPr/>
        <p:txBody>
          <a:bodyPr/>
          <a:lstStyle/>
          <a:p>
            <a:pPr>
              <a:defRPr/>
            </a:pPr>
            <a:fld id="{D027F779-C220-4733-B2BD-E3B99ECF6E12}" type="slidenum">
              <a:rPr lang="sv-SE" smtClean="0"/>
              <a:pPr>
                <a:defRPr/>
              </a:pPr>
              <a:t>6</a:t>
            </a:fld>
            <a:endParaRPr lang="sv-SE"/>
          </a:p>
        </p:txBody>
      </p:sp>
    </p:spTree>
    <p:extLst>
      <p:ext uri="{BB962C8B-B14F-4D97-AF65-F5344CB8AC3E}">
        <p14:creationId xmlns:p14="http://schemas.microsoft.com/office/powerpoint/2010/main" val="1678600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B77FDE7-8855-1640-8AE5-E2948FE1932B}" type="slidenum">
              <a:rPr lang="sv-SE" smtClean="0"/>
              <a:t>7</a:t>
            </a:fld>
            <a:endParaRPr lang="sv-SE"/>
          </a:p>
        </p:txBody>
      </p:sp>
    </p:spTree>
    <p:extLst>
      <p:ext uri="{BB962C8B-B14F-4D97-AF65-F5344CB8AC3E}">
        <p14:creationId xmlns:p14="http://schemas.microsoft.com/office/powerpoint/2010/main" val="1869280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B77FDE7-8855-1640-8AE5-E2948FE1932B}" type="slidenum">
              <a:rPr lang="sv-SE" smtClean="0"/>
              <a:t>8</a:t>
            </a:fld>
            <a:endParaRPr lang="sv-SE"/>
          </a:p>
        </p:txBody>
      </p:sp>
    </p:spTree>
    <p:extLst>
      <p:ext uri="{BB962C8B-B14F-4D97-AF65-F5344CB8AC3E}">
        <p14:creationId xmlns:p14="http://schemas.microsoft.com/office/powerpoint/2010/main" val="4069283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B77FDE7-8855-1640-8AE5-E2948FE1932B}" type="slidenum">
              <a:rPr lang="sv-SE" smtClean="0"/>
              <a:t>9</a:t>
            </a:fld>
            <a:endParaRPr lang="sv-SE"/>
          </a:p>
        </p:txBody>
      </p:sp>
    </p:spTree>
    <p:extLst>
      <p:ext uri="{BB962C8B-B14F-4D97-AF65-F5344CB8AC3E}">
        <p14:creationId xmlns:p14="http://schemas.microsoft.com/office/powerpoint/2010/main" val="3463485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B77FDE7-8855-1640-8AE5-E2948FE1932B}" type="slidenum">
              <a:rPr lang="sv-SE" smtClean="0"/>
              <a:t>10</a:t>
            </a:fld>
            <a:endParaRPr lang="sv-SE"/>
          </a:p>
        </p:txBody>
      </p:sp>
    </p:spTree>
    <p:extLst>
      <p:ext uri="{BB962C8B-B14F-4D97-AF65-F5344CB8AC3E}">
        <p14:creationId xmlns:p14="http://schemas.microsoft.com/office/powerpoint/2010/main" val="4088800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B77FDE7-8855-1640-8AE5-E2948FE1932B}" type="slidenum">
              <a:rPr lang="sv-SE" smtClean="0"/>
              <a:t>11</a:t>
            </a:fld>
            <a:endParaRPr lang="sv-SE"/>
          </a:p>
        </p:txBody>
      </p:sp>
    </p:spTree>
    <p:extLst>
      <p:ext uri="{BB962C8B-B14F-4D97-AF65-F5344CB8AC3E}">
        <p14:creationId xmlns:p14="http://schemas.microsoft.com/office/powerpoint/2010/main" val="1400073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5B77FDE7-8855-1640-8AE5-E2948FE1932B}" type="slidenum">
              <a:rPr lang="sv-SE" smtClean="0"/>
              <a:t>12</a:t>
            </a:fld>
            <a:endParaRPr lang="sv-SE"/>
          </a:p>
        </p:txBody>
      </p:sp>
    </p:spTree>
    <p:extLst>
      <p:ext uri="{BB962C8B-B14F-4D97-AF65-F5344CB8AC3E}">
        <p14:creationId xmlns:p14="http://schemas.microsoft.com/office/powerpoint/2010/main" val="3613150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BE56EB3-9F78-4CEB-A6FB-4AC7D084831D}" type="slidenum">
              <a:rPr lang="sv-SE" smtClean="0"/>
              <a:t>13</a:t>
            </a:fld>
            <a:endParaRPr lang="sv-SE"/>
          </a:p>
        </p:txBody>
      </p:sp>
    </p:spTree>
    <p:extLst>
      <p:ext uri="{BB962C8B-B14F-4D97-AF65-F5344CB8AC3E}">
        <p14:creationId xmlns:p14="http://schemas.microsoft.com/office/powerpoint/2010/main" val="30996586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BE56EB3-9F78-4CEB-A6FB-4AC7D084831D}" type="slidenum">
              <a:rPr lang="sv-SE" smtClean="0"/>
              <a:t>14</a:t>
            </a:fld>
            <a:endParaRPr lang="sv-SE"/>
          </a:p>
        </p:txBody>
      </p:sp>
    </p:spTree>
    <p:extLst>
      <p:ext uri="{BB962C8B-B14F-4D97-AF65-F5344CB8AC3E}">
        <p14:creationId xmlns:p14="http://schemas.microsoft.com/office/powerpoint/2010/main" val="3112308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sida vit">
    <p:spTree>
      <p:nvGrpSpPr>
        <p:cNvPr id="1" name=""/>
        <p:cNvGrpSpPr/>
        <p:nvPr/>
      </p:nvGrpSpPr>
      <p:grpSpPr>
        <a:xfrm>
          <a:off x="0" y="0"/>
          <a:ext cx="0" cy="0"/>
          <a:chOff x="0" y="0"/>
          <a:chExt cx="0" cy="0"/>
        </a:xfrm>
      </p:grpSpPr>
      <p:pic>
        <p:nvPicPr>
          <p:cNvPr id="7" name="Bildobjekt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76288"/>
          </a:xfrm>
          <a:prstGeom prst="rect">
            <a:avLst/>
          </a:prstGeom>
        </p:spPr>
      </p:pic>
      <p:pic>
        <p:nvPicPr>
          <p:cNvPr id="10" name="Bildobjekt 9" descr="PPT 2014 VR LOGO NEG.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4000" y="1"/>
            <a:ext cx="1800000" cy="1712960"/>
          </a:xfrm>
          <a:prstGeom prst="rect">
            <a:avLst/>
          </a:prstGeom>
        </p:spPr>
      </p:pic>
      <p:pic>
        <p:nvPicPr>
          <p:cNvPr id="11" name="Bildobjekt 10" descr="PPT 2014 Mönster L VIT.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877396"/>
            <a:ext cx="9144000" cy="980605"/>
          </a:xfrm>
          <a:prstGeom prst="rect">
            <a:avLst/>
          </a:prstGeom>
        </p:spPr>
      </p:pic>
      <p:sp>
        <p:nvSpPr>
          <p:cNvPr id="8" name="Rubrik 1"/>
          <p:cNvSpPr>
            <a:spLocks noGrp="1"/>
          </p:cNvSpPr>
          <p:nvPr>
            <p:ph type="ctrTitle" hasCustomPrompt="1"/>
          </p:nvPr>
        </p:nvSpPr>
        <p:spPr>
          <a:xfrm>
            <a:off x="756000" y="1918801"/>
            <a:ext cx="7632424" cy="1440220"/>
          </a:xfrm>
        </p:spPr>
        <p:txBody>
          <a:bodyPr lIns="0" tIns="0" rIns="0" bIns="0" anchor="b">
            <a:noAutofit/>
          </a:bodyPr>
          <a:lstStyle>
            <a:lvl1pPr algn="ctr">
              <a:lnSpc>
                <a:spcPts val="4000"/>
              </a:lnSpc>
              <a:defRPr sz="3400" b="1" cap="all" spc="0" baseline="0">
                <a:solidFill>
                  <a:schemeClr val="bg1"/>
                </a:solidFill>
              </a:defRPr>
            </a:lvl1pPr>
          </a:lstStyle>
          <a:p>
            <a:r>
              <a:rPr lang="sv-SE" dirty="0" smtClean="0"/>
              <a:t>LÄGG TILL RUBRIK</a:t>
            </a:r>
            <a:endParaRPr lang="sv-SE" dirty="0"/>
          </a:p>
        </p:txBody>
      </p:sp>
      <p:sp>
        <p:nvSpPr>
          <p:cNvPr id="9" name="Underrubrik 2"/>
          <p:cNvSpPr>
            <a:spLocks noGrp="1"/>
          </p:cNvSpPr>
          <p:nvPr>
            <p:ph type="subTitle" idx="1" hasCustomPrompt="1"/>
          </p:nvPr>
        </p:nvSpPr>
        <p:spPr>
          <a:xfrm>
            <a:off x="756000" y="3696419"/>
            <a:ext cx="7632000" cy="1245600"/>
          </a:xfrm>
        </p:spPr>
        <p:txBody>
          <a:bodyPr lIns="0" tIns="0" rIns="0" bIns="0">
            <a:noAutofit/>
          </a:bodyPr>
          <a:lstStyle>
            <a:lvl1pPr marL="0" indent="0" algn="ctr">
              <a:lnSpc>
                <a:spcPts val="2724"/>
              </a:lnSpc>
              <a:spcBef>
                <a:spcPts val="0"/>
              </a:spcBef>
              <a:buNone/>
              <a:defRPr sz="2600" b="1" spc="0" baseline="0">
                <a:solidFill>
                  <a:schemeClr val="bg1"/>
                </a:solidFill>
              </a:defRPr>
            </a:lvl1pPr>
            <a:lvl2pPr marL="457140" indent="0" algn="ctr">
              <a:buNone/>
              <a:defRPr>
                <a:solidFill>
                  <a:schemeClr val="tx1">
                    <a:tint val="75000"/>
                  </a:schemeClr>
                </a:solidFill>
              </a:defRPr>
            </a:lvl2pPr>
            <a:lvl3pPr marL="914282" indent="0" algn="ctr">
              <a:buNone/>
              <a:defRPr>
                <a:solidFill>
                  <a:schemeClr val="tx1">
                    <a:tint val="75000"/>
                  </a:schemeClr>
                </a:solidFill>
              </a:defRPr>
            </a:lvl3pPr>
            <a:lvl4pPr marL="1371422" indent="0" algn="ctr">
              <a:buNone/>
              <a:defRPr>
                <a:solidFill>
                  <a:schemeClr val="tx1">
                    <a:tint val="75000"/>
                  </a:schemeClr>
                </a:solidFill>
              </a:defRPr>
            </a:lvl4pPr>
            <a:lvl5pPr marL="1828562" indent="0" algn="ctr">
              <a:buNone/>
              <a:defRPr>
                <a:solidFill>
                  <a:schemeClr val="tx1">
                    <a:tint val="75000"/>
                  </a:schemeClr>
                </a:solidFill>
              </a:defRPr>
            </a:lvl5pPr>
            <a:lvl6pPr marL="2285704" indent="0" algn="ctr">
              <a:buNone/>
              <a:defRPr>
                <a:solidFill>
                  <a:schemeClr val="tx1">
                    <a:tint val="75000"/>
                  </a:schemeClr>
                </a:solidFill>
              </a:defRPr>
            </a:lvl6pPr>
            <a:lvl7pPr marL="2742844" indent="0" algn="ctr">
              <a:buNone/>
              <a:defRPr>
                <a:solidFill>
                  <a:schemeClr val="tx1">
                    <a:tint val="75000"/>
                  </a:schemeClr>
                </a:solidFill>
              </a:defRPr>
            </a:lvl7pPr>
            <a:lvl8pPr marL="3199985" indent="0" algn="ctr">
              <a:buNone/>
              <a:defRPr>
                <a:solidFill>
                  <a:schemeClr val="tx1">
                    <a:tint val="75000"/>
                  </a:schemeClr>
                </a:solidFill>
              </a:defRPr>
            </a:lvl8pPr>
            <a:lvl9pPr marL="3657126" indent="0" algn="ctr">
              <a:buNone/>
              <a:defRPr>
                <a:solidFill>
                  <a:schemeClr val="tx1">
                    <a:tint val="75000"/>
                  </a:schemeClr>
                </a:solidFill>
              </a:defRPr>
            </a:lvl9pPr>
          </a:lstStyle>
          <a:p>
            <a:r>
              <a:rPr lang="sv-SE" dirty="0" smtClean="0"/>
              <a:t>Lägg till underrubrik</a:t>
            </a:r>
            <a:endParaRPr lang="sv-SE" dirty="0"/>
          </a:p>
        </p:txBody>
      </p:sp>
      <p:sp>
        <p:nvSpPr>
          <p:cNvPr id="3" name="Platshållare för text 2"/>
          <p:cNvSpPr>
            <a:spLocks noGrp="1"/>
          </p:cNvSpPr>
          <p:nvPr>
            <p:ph type="body" sz="quarter" idx="10" hasCustomPrompt="1"/>
          </p:nvPr>
        </p:nvSpPr>
        <p:spPr>
          <a:xfrm>
            <a:off x="4608000" y="4942800"/>
            <a:ext cx="3780000" cy="720000"/>
          </a:xfrm>
        </p:spPr>
        <p:txBody>
          <a:bodyPr lIns="0" tIns="0" rIns="0" bIns="0">
            <a:noAutofit/>
          </a:bodyPr>
          <a:lstStyle>
            <a:lvl1pPr marL="0" indent="0" algn="r">
              <a:lnSpc>
                <a:spcPts val="1500"/>
              </a:lnSpc>
              <a:spcBef>
                <a:spcPts val="0"/>
              </a:spcBef>
              <a:buNone/>
              <a:defRPr sz="1200">
                <a:solidFill>
                  <a:schemeClr val="bg1"/>
                </a:solidFill>
              </a:defRPr>
            </a:lvl1pPr>
            <a:lvl2pPr marL="457142" indent="0" algn="r">
              <a:buNone/>
              <a:defRPr sz="1200">
                <a:solidFill>
                  <a:schemeClr val="bg1"/>
                </a:solidFill>
              </a:defRPr>
            </a:lvl2pPr>
            <a:lvl3pPr marL="914282" indent="0" algn="r">
              <a:buNone/>
              <a:defRPr sz="1200">
                <a:solidFill>
                  <a:schemeClr val="bg1"/>
                </a:solidFill>
              </a:defRPr>
            </a:lvl3pPr>
            <a:lvl4pPr marL="1371422" indent="0" algn="r">
              <a:buNone/>
              <a:defRPr sz="1200">
                <a:solidFill>
                  <a:schemeClr val="bg1"/>
                </a:solidFill>
              </a:defRPr>
            </a:lvl4pPr>
            <a:lvl5pPr marL="1828563" indent="0" algn="r">
              <a:buNone/>
              <a:defRPr sz="1200">
                <a:solidFill>
                  <a:schemeClr val="bg1"/>
                </a:solidFill>
              </a:defRPr>
            </a:lvl5pPr>
          </a:lstStyle>
          <a:p>
            <a:pPr marL="0" indent="0" algn="r">
              <a:lnSpc>
                <a:spcPts val="1500"/>
              </a:lnSpc>
              <a:spcBef>
                <a:spcPts val="0"/>
              </a:spcBef>
              <a:buNone/>
            </a:pPr>
            <a:r>
              <a:rPr lang="sv-SE" sz="1200" dirty="0" smtClean="0">
                <a:solidFill>
                  <a:schemeClr val="bg1"/>
                </a:solidFill>
              </a:rPr>
              <a:t>Förnamn Efternamn</a:t>
            </a:r>
          </a:p>
          <a:p>
            <a:pPr marL="0" indent="0" algn="r">
              <a:lnSpc>
                <a:spcPts val="1500"/>
              </a:lnSpc>
              <a:spcBef>
                <a:spcPts val="0"/>
              </a:spcBef>
              <a:buNone/>
            </a:pPr>
            <a:r>
              <a:rPr lang="sv-SE" sz="1200" i="1" dirty="0" smtClean="0">
                <a:solidFill>
                  <a:schemeClr val="bg1"/>
                </a:solidFill>
              </a:rPr>
              <a:t>Eventuell titel</a:t>
            </a:r>
          </a:p>
          <a:p>
            <a:pPr marL="0" indent="0" algn="r">
              <a:lnSpc>
                <a:spcPts val="1500"/>
              </a:lnSpc>
              <a:spcBef>
                <a:spcPts val="0"/>
              </a:spcBef>
              <a:buNone/>
            </a:pPr>
            <a:r>
              <a:rPr lang="sv-SE" sz="1200" dirty="0" smtClean="0">
                <a:solidFill>
                  <a:schemeClr val="bg1"/>
                </a:solidFill>
              </a:rPr>
              <a:t>Datum: 2014-12-10 </a:t>
            </a:r>
            <a:endParaRPr lang="sv-SE" sz="1200" dirty="0">
              <a:solidFill>
                <a:schemeClr val="bg1"/>
              </a:solidFill>
            </a:endParaRPr>
          </a:p>
        </p:txBody>
      </p:sp>
    </p:spTree>
    <p:extLst>
      <p:ext uri="{BB962C8B-B14F-4D97-AF65-F5344CB8AC3E}">
        <p14:creationId xmlns:p14="http://schemas.microsoft.com/office/powerpoint/2010/main" val="427208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sida grön">
    <p:spTree>
      <p:nvGrpSpPr>
        <p:cNvPr id="1" name=""/>
        <p:cNvGrpSpPr/>
        <p:nvPr/>
      </p:nvGrpSpPr>
      <p:grpSpPr>
        <a:xfrm>
          <a:off x="0" y="0"/>
          <a:ext cx="0" cy="0"/>
          <a:chOff x="0" y="0"/>
          <a:chExt cx="0" cy="0"/>
        </a:xfrm>
      </p:grpSpPr>
      <p:pic>
        <p:nvPicPr>
          <p:cNvPr id="8" name="Bildobjekt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76288"/>
          </a:xfrm>
          <a:prstGeom prst="rect">
            <a:avLst/>
          </a:prstGeom>
        </p:spPr>
      </p:pic>
      <p:pic>
        <p:nvPicPr>
          <p:cNvPr id="11" name="Bildobjekt 10" descr="VR Mönster Grön 50.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877273"/>
            <a:ext cx="9144000" cy="811427"/>
          </a:xfrm>
          <a:prstGeom prst="rect">
            <a:avLst/>
          </a:prstGeom>
        </p:spPr>
      </p:pic>
      <p:pic>
        <p:nvPicPr>
          <p:cNvPr id="14" name="Bildobjekt 13" descr="PPT 2014 VR LOGO.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4000" y="-4452"/>
            <a:ext cx="1800000" cy="1712960"/>
          </a:xfrm>
          <a:prstGeom prst="rect">
            <a:avLst/>
          </a:prstGeom>
        </p:spPr>
      </p:pic>
      <p:sp>
        <p:nvSpPr>
          <p:cNvPr id="12" name="Rubrik 1"/>
          <p:cNvSpPr>
            <a:spLocks noGrp="1"/>
          </p:cNvSpPr>
          <p:nvPr>
            <p:ph type="ctrTitle" hasCustomPrompt="1"/>
          </p:nvPr>
        </p:nvSpPr>
        <p:spPr>
          <a:xfrm>
            <a:off x="756000" y="1913447"/>
            <a:ext cx="7632000" cy="1440220"/>
          </a:xfrm>
        </p:spPr>
        <p:txBody>
          <a:bodyPr lIns="0" tIns="0" rIns="0" bIns="0" anchor="b">
            <a:noAutofit/>
          </a:bodyPr>
          <a:lstStyle>
            <a:lvl1pPr algn="ctr">
              <a:lnSpc>
                <a:spcPts val="4000"/>
              </a:lnSpc>
              <a:defRPr sz="3400" b="1" cap="all" spc="0" baseline="0">
                <a:solidFill>
                  <a:srgbClr val="006432"/>
                </a:solidFill>
              </a:defRPr>
            </a:lvl1pPr>
          </a:lstStyle>
          <a:p>
            <a:r>
              <a:rPr lang="sv-SE" dirty="0" smtClean="0"/>
              <a:t>LÄGG TILL RUBRIK</a:t>
            </a:r>
            <a:endParaRPr lang="sv-SE" dirty="0"/>
          </a:p>
        </p:txBody>
      </p:sp>
      <p:sp>
        <p:nvSpPr>
          <p:cNvPr id="13" name="Underrubrik 2"/>
          <p:cNvSpPr>
            <a:spLocks noGrp="1"/>
          </p:cNvSpPr>
          <p:nvPr>
            <p:ph type="subTitle" idx="1" hasCustomPrompt="1"/>
          </p:nvPr>
        </p:nvSpPr>
        <p:spPr>
          <a:xfrm>
            <a:off x="756000" y="3696419"/>
            <a:ext cx="7632000" cy="1245600"/>
          </a:xfrm>
        </p:spPr>
        <p:txBody>
          <a:bodyPr lIns="0" tIns="0" rIns="0" bIns="0">
            <a:noAutofit/>
          </a:bodyPr>
          <a:lstStyle>
            <a:lvl1pPr marL="0" indent="0" algn="ctr">
              <a:lnSpc>
                <a:spcPts val="2724"/>
              </a:lnSpc>
              <a:spcBef>
                <a:spcPts val="0"/>
              </a:spcBef>
              <a:buNone/>
              <a:defRPr sz="2600" b="1" spc="0" baseline="0">
                <a:solidFill>
                  <a:schemeClr val="tx1"/>
                </a:solidFill>
              </a:defRPr>
            </a:lvl1pPr>
            <a:lvl2pPr marL="457140" indent="0" algn="ctr">
              <a:buNone/>
              <a:defRPr>
                <a:solidFill>
                  <a:schemeClr val="tx1">
                    <a:tint val="75000"/>
                  </a:schemeClr>
                </a:solidFill>
              </a:defRPr>
            </a:lvl2pPr>
            <a:lvl3pPr marL="914282" indent="0" algn="ctr">
              <a:buNone/>
              <a:defRPr>
                <a:solidFill>
                  <a:schemeClr val="tx1">
                    <a:tint val="75000"/>
                  </a:schemeClr>
                </a:solidFill>
              </a:defRPr>
            </a:lvl3pPr>
            <a:lvl4pPr marL="1371422" indent="0" algn="ctr">
              <a:buNone/>
              <a:defRPr>
                <a:solidFill>
                  <a:schemeClr val="tx1">
                    <a:tint val="75000"/>
                  </a:schemeClr>
                </a:solidFill>
              </a:defRPr>
            </a:lvl4pPr>
            <a:lvl5pPr marL="1828562" indent="0" algn="ctr">
              <a:buNone/>
              <a:defRPr>
                <a:solidFill>
                  <a:schemeClr val="tx1">
                    <a:tint val="75000"/>
                  </a:schemeClr>
                </a:solidFill>
              </a:defRPr>
            </a:lvl5pPr>
            <a:lvl6pPr marL="2285704" indent="0" algn="ctr">
              <a:buNone/>
              <a:defRPr>
                <a:solidFill>
                  <a:schemeClr val="tx1">
                    <a:tint val="75000"/>
                  </a:schemeClr>
                </a:solidFill>
              </a:defRPr>
            </a:lvl6pPr>
            <a:lvl7pPr marL="2742844" indent="0" algn="ctr">
              <a:buNone/>
              <a:defRPr>
                <a:solidFill>
                  <a:schemeClr val="tx1">
                    <a:tint val="75000"/>
                  </a:schemeClr>
                </a:solidFill>
              </a:defRPr>
            </a:lvl7pPr>
            <a:lvl8pPr marL="3199985" indent="0" algn="ctr">
              <a:buNone/>
              <a:defRPr>
                <a:solidFill>
                  <a:schemeClr val="tx1">
                    <a:tint val="75000"/>
                  </a:schemeClr>
                </a:solidFill>
              </a:defRPr>
            </a:lvl8pPr>
            <a:lvl9pPr marL="3657126" indent="0" algn="ctr">
              <a:buNone/>
              <a:defRPr>
                <a:solidFill>
                  <a:schemeClr val="tx1">
                    <a:tint val="75000"/>
                  </a:schemeClr>
                </a:solidFill>
              </a:defRPr>
            </a:lvl9pPr>
          </a:lstStyle>
          <a:p>
            <a:r>
              <a:rPr lang="sv-SE" dirty="0" smtClean="0"/>
              <a:t>Lägg till underrubrik</a:t>
            </a:r>
            <a:endParaRPr lang="sv-SE" dirty="0"/>
          </a:p>
        </p:txBody>
      </p:sp>
      <p:sp>
        <p:nvSpPr>
          <p:cNvPr id="15" name="Platshållare för text 2"/>
          <p:cNvSpPr>
            <a:spLocks noGrp="1"/>
          </p:cNvSpPr>
          <p:nvPr>
            <p:ph type="body" sz="quarter" idx="10" hasCustomPrompt="1"/>
          </p:nvPr>
        </p:nvSpPr>
        <p:spPr>
          <a:xfrm>
            <a:off x="4608000" y="4942800"/>
            <a:ext cx="3780000" cy="720000"/>
          </a:xfrm>
        </p:spPr>
        <p:txBody>
          <a:bodyPr lIns="0" tIns="0" rIns="0" bIns="0">
            <a:noAutofit/>
          </a:bodyPr>
          <a:lstStyle>
            <a:lvl1pPr marL="0" indent="0" algn="r">
              <a:lnSpc>
                <a:spcPts val="1500"/>
              </a:lnSpc>
              <a:spcBef>
                <a:spcPts val="0"/>
              </a:spcBef>
              <a:buNone/>
              <a:defRPr sz="1200">
                <a:solidFill>
                  <a:schemeClr val="tx1"/>
                </a:solidFill>
              </a:defRPr>
            </a:lvl1pPr>
            <a:lvl2pPr marL="457142" indent="0" algn="r">
              <a:buNone/>
              <a:defRPr sz="1200">
                <a:solidFill>
                  <a:schemeClr val="bg1"/>
                </a:solidFill>
              </a:defRPr>
            </a:lvl2pPr>
            <a:lvl3pPr marL="914282" indent="0" algn="r">
              <a:buNone/>
              <a:defRPr sz="1200">
                <a:solidFill>
                  <a:schemeClr val="bg1"/>
                </a:solidFill>
              </a:defRPr>
            </a:lvl3pPr>
            <a:lvl4pPr marL="1371422" indent="0" algn="r">
              <a:buNone/>
              <a:defRPr sz="1200">
                <a:solidFill>
                  <a:schemeClr val="bg1"/>
                </a:solidFill>
              </a:defRPr>
            </a:lvl4pPr>
            <a:lvl5pPr marL="1828563" indent="0" algn="r">
              <a:buNone/>
              <a:defRPr sz="1200">
                <a:solidFill>
                  <a:schemeClr val="bg1"/>
                </a:solidFill>
              </a:defRPr>
            </a:lvl5pPr>
          </a:lstStyle>
          <a:p>
            <a:pPr marL="0" indent="0" algn="r">
              <a:lnSpc>
                <a:spcPts val="1500"/>
              </a:lnSpc>
              <a:spcBef>
                <a:spcPts val="0"/>
              </a:spcBef>
              <a:buNone/>
            </a:pPr>
            <a:r>
              <a:rPr lang="sv-SE" sz="1200" dirty="0" smtClean="0"/>
              <a:t>Förnamn Efternamn</a:t>
            </a:r>
          </a:p>
          <a:p>
            <a:pPr marL="0" indent="0" algn="r">
              <a:lnSpc>
                <a:spcPts val="1500"/>
              </a:lnSpc>
              <a:spcBef>
                <a:spcPts val="0"/>
              </a:spcBef>
              <a:buNone/>
            </a:pPr>
            <a:r>
              <a:rPr lang="sv-SE" sz="1200" i="1" dirty="0" smtClean="0"/>
              <a:t>Eventuell titel</a:t>
            </a:r>
            <a:endParaRPr lang="sv-SE" sz="1200" dirty="0" smtClean="0"/>
          </a:p>
          <a:p>
            <a:pPr marL="0" indent="0" algn="r">
              <a:lnSpc>
                <a:spcPts val="1500"/>
              </a:lnSpc>
              <a:spcBef>
                <a:spcPts val="0"/>
              </a:spcBef>
              <a:buNone/>
            </a:pPr>
            <a:r>
              <a:rPr lang="sv-SE" sz="1200" dirty="0" smtClean="0"/>
              <a:t>Datum: 2014-11-10 </a:t>
            </a:r>
            <a:endParaRPr lang="sv-SE" sz="1200" dirty="0"/>
          </a:p>
        </p:txBody>
      </p:sp>
    </p:spTree>
    <p:extLst>
      <p:ext uri="{BB962C8B-B14F-4D97-AF65-F5344CB8AC3E}">
        <p14:creationId xmlns:p14="http://schemas.microsoft.com/office/powerpoint/2010/main" val="1155724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ödtext. Bild nederkant.">
    <p:spTree>
      <p:nvGrpSpPr>
        <p:cNvPr id="1" name=""/>
        <p:cNvGrpSpPr/>
        <p:nvPr/>
      </p:nvGrpSpPr>
      <p:grpSpPr>
        <a:xfrm>
          <a:off x="0" y="0"/>
          <a:ext cx="0" cy="0"/>
          <a:chOff x="0" y="0"/>
          <a:chExt cx="0" cy="0"/>
        </a:xfrm>
      </p:grpSpPr>
      <p:sp>
        <p:nvSpPr>
          <p:cNvPr id="3" name="Platshållare för bild 2"/>
          <p:cNvSpPr>
            <a:spLocks noGrp="1" noChangeAspect="1"/>
          </p:cNvSpPr>
          <p:nvPr>
            <p:ph type="pic" sz="quarter" idx="11" hasCustomPrompt="1"/>
          </p:nvPr>
        </p:nvSpPr>
        <p:spPr>
          <a:xfrm>
            <a:off x="0" y="4554000"/>
            <a:ext cx="9144000" cy="2304000"/>
          </a:xfrm>
          <a:blipFill>
            <a:blip r:embed="rId2"/>
            <a:stretch>
              <a:fillRect/>
            </a:stretch>
          </a:blipFill>
        </p:spPr>
        <p:txBody>
          <a:bodyPr anchor="ctr"/>
          <a:lstStyle>
            <a:lvl1pPr marL="0" indent="0" algn="ctr">
              <a:buNone/>
              <a:defRPr/>
            </a:lvl1pPr>
          </a:lstStyle>
          <a:p>
            <a:r>
              <a:rPr lang="sv-SE" dirty="0" smtClean="0"/>
              <a:t> </a:t>
            </a:r>
            <a:endParaRPr lang="sv-SE" dirty="0"/>
          </a:p>
        </p:txBody>
      </p:sp>
      <p:sp>
        <p:nvSpPr>
          <p:cNvPr id="6" name="Platshållare för text 5"/>
          <p:cNvSpPr>
            <a:spLocks noGrp="1"/>
          </p:cNvSpPr>
          <p:nvPr>
            <p:ph type="body" sz="quarter" idx="10" hasCustomPrompt="1"/>
          </p:nvPr>
        </p:nvSpPr>
        <p:spPr>
          <a:xfrm>
            <a:off x="540000" y="331200"/>
            <a:ext cx="8064000" cy="3960000"/>
          </a:xfrm>
        </p:spPr>
        <p:txBody>
          <a:bodyPr lIns="0" tIns="0" rIns="0" bIns="0" numCol="1">
            <a:normAutofit/>
          </a:bodyPr>
          <a:lstStyle>
            <a:lvl1pPr marL="0" indent="0">
              <a:lnSpc>
                <a:spcPts val="3000"/>
              </a:lnSpc>
              <a:spcBef>
                <a:spcPts val="0"/>
              </a:spcBef>
              <a:buNone/>
              <a:defRPr sz="2600" baseline="0">
                <a:latin typeface="Times New Roman" panose="02020603050405020304" pitchFamily="18" charset="0"/>
                <a:cs typeface="Times New Roman" panose="02020603050405020304" pitchFamily="18" charset="0"/>
              </a:defRPr>
            </a:lvl1pPr>
            <a:lvl2pPr marL="457141" indent="0">
              <a:buNone/>
              <a:defRPr/>
            </a:lvl2pPr>
            <a:lvl3pPr marL="914282" indent="0">
              <a:buNone/>
              <a:defRPr/>
            </a:lvl3pPr>
            <a:lvl4pPr marL="1371422" indent="0">
              <a:buNone/>
              <a:defRPr/>
            </a:lvl4pPr>
            <a:lvl5pPr marL="1828563" indent="0">
              <a:buNone/>
              <a:defRPr/>
            </a:lvl5pPr>
          </a:lstStyle>
          <a:p>
            <a:pPr marL="0" indent="0">
              <a:lnSpc>
                <a:spcPts val="3000"/>
              </a:lnSpc>
              <a:spcBef>
                <a:spcPts val="0"/>
              </a:spcBef>
              <a:buNone/>
            </a:pPr>
            <a:r>
              <a:rPr lang="sv-SE" sz="2600" dirty="0" smtClean="0">
                <a:latin typeface="Times New Roman"/>
                <a:cs typeface="Times New Roman"/>
              </a:rPr>
              <a:t>Lägg till brödtext.</a:t>
            </a:r>
            <a:endParaRPr lang="sv-SE" sz="2600" dirty="0">
              <a:latin typeface="Times New Roman"/>
              <a:cs typeface="Times New Roman"/>
            </a:endParaRPr>
          </a:p>
        </p:txBody>
      </p:sp>
      <p:pic>
        <p:nvPicPr>
          <p:cNvPr id="8" name="Bildobjekt 7" descr="PPT 2014 Mönster S VI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70648" y="6309321"/>
            <a:ext cx="1673352" cy="542544"/>
          </a:xfrm>
          <a:prstGeom prst="rect">
            <a:avLst/>
          </a:prstGeom>
        </p:spPr>
      </p:pic>
    </p:spTree>
    <p:extLst>
      <p:ext uri="{BB962C8B-B14F-4D97-AF65-F5344CB8AC3E}">
        <p14:creationId xmlns:p14="http://schemas.microsoft.com/office/powerpoint/2010/main" val="3976784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ödtext. Bild överkant.">
    <p:spTree>
      <p:nvGrpSpPr>
        <p:cNvPr id="1" name=""/>
        <p:cNvGrpSpPr/>
        <p:nvPr/>
      </p:nvGrpSpPr>
      <p:grpSpPr>
        <a:xfrm>
          <a:off x="0" y="0"/>
          <a:ext cx="0" cy="0"/>
          <a:chOff x="0" y="0"/>
          <a:chExt cx="0" cy="0"/>
        </a:xfrm>
      </p:grpSpPr>
      <p:sp>
        <p:nvSpPr>
          <p:cNvPr id="6" name="Platshållare för text 5"/>
          <p:cNvSpPr>
            <a:spLocks noGrp="1"/>
          </p:cNvSpPr>
          <p:nvPr>
            <p:ph type="body" sz="quarter" idx="10" hasCustomPrompt="1"/>
          </p:nvPr>
        </p:nvSpPr>
        <p:spPr>
          <a:xfrm>
            <a:off x="534838" y="2710800"/>
            <a:ext cx="8064000" cy="3600000"/>
          </a:xfrm>
        </p:spPr>
        <p:txBody>
          <a:bodyPr lIns="0" tIns="0" rIns="0" bIns="0" numCol="1">
            <a:normAutofit/>
          </a:bodyPr>
          <a:lstStyle>
            <a:lvl1pPr marL="0" indent="0">
              <a:lnSpc>
                <a:spcPts val="3000"/>
              </a:lnSpc>
              <a:spcBef>
                <a:spcPts val="0"/>
              </a:spcBef>
              <a:buNone/>
              <a:defRPr sz="2600" baseline="0">
                <a:latin typeface="Times New Roman" panose="02020603050405020304" pitchFamily="18" charset="0"/>
                <a:cs typeface="Times New Roman" panose="02020603050405020304" pitchFamily="18" charset="0"/>
              </a:defRPr>
            </a:lvl1pPr>
            <a:lvl2pPr marL="457141" indent="0">
              <a:buNone/>
              <a:defRPr/>
            </a:lvl2pPr>
            <a:lvl3pPr marL="914282" indent="0">
              <a:buNone/>
              <a:defRPr/>
            </a:lvl3pPr>
            <a:lvl4pPr marL="1371422" indent="0">
              <a:buNone/>
              <a:defRPr/>
            </a:lvl4pPr>
            <a:lvl5pPr marL="1828563" indent="0">
              <a:buNone/>
              <a:defRPr/>
            </a:lvl5pPr>
          </a:lstStyle>
          <a:p>
            <a:r>
              <a:rPr lang="sv-SE" dirty="0" smtClean="0"/>
              <a:t>Lägg till brödtext.</a:t>
            </a:r>
            <a:endParaRPr lang="sv-SE" dirty="0"/>
          </a:p>
        </p:txBody>
      </p:sp>
      <p:pic>
        <p:nvPicPr>
          <p:cNvPr id="1026" name="Picture 2" descr="L:\E-Print_Åke Wallén\Vetenskapsrådet\OH-mall\Just dec 2014\PPT 2014 Mo¦ênster S GRO¦êN.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70775" y="6315076"/>
            <a:ext cx="1673225" cy="542925"/>
          </a:xfrm>
          <a:prstGeom prst="rect">
            <a:avLst/>
          </a:prstGeom>
          <a:noFill/>
          <a:extLst>
            <a:ext uri="{909E8E84-426E-40dd-AFC4-6F175D3DCCD1}">
              <a14:hiddenFill xmlns:a14="http://schemas.microsoft.com/office/drawing/2010/main" xmlns="">
                <a:solidFill>
                  <a:srgbClr val="FFFFFF"/>
                </a:solidFill>
              </a14:hiddenFill>
            </a:ext>
          </a:extLst>
        </p:spPr>
      </p:pic>
      <p:sp>
        <p:nvSpPr>
          <p:cNvPr id="8" name="Platshållare för bild 2"/>
          <p:cNvSpPr>
            <a:spLocks noGrp="1" noChangeAspect="1"/>
          </p:cNvSpPr>
          <p:nvPr>
            <p:ph type="pic" sz="quarter" idx="11" hasCustomPrompt="1"/>
          </p:nvPr>
        </p:nvSpPr>
        <p:spPr>
          <a:xfrm>
            <a:off x="0" y="0"/>
            <a:ext cx="9144000" cy="2304000"/>
          </a:xfrm>
          <a:blipFill>
            <a:blip r:embed="rId3"/>
            <a:stretch>
              <a:fillRect/>
            </a:stretch>
          </a:blipFill>
        </p:spPr>
        <p:txBody>
          <a:bodyPr anchor="ctr"/>
          <a:lstStyle>
            <a:lvl1pPr marL="0" indent="0" algn="ctr">
              <a:buNone/>
              <a:defRPr/>
            </a:lvl1pPr>
          </a:lstStyle>
          <a:p>
            <a:r>
              <a:rPr lang="sv-SE" dirty="0" smtClean="0"/>
              <a:t> </a:t>
            </a:r>
            <a:endParaRPr lang="sv-SE" dirty="0"/>
          </a:p>
        </p:txBody>
      </p:sp>
    </p:spTree>
    <p:extLst>
      <p:ext uri="{BB962C8B-B14F-4D97-AF65-F5344CB8AC3E}">
        <p14:creationId xmlns:p14="http://schemas.microsoft.com/office/powerpoint/2010/main" val="3321074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punktlista. Bild nederkant.">
    <p:spTree>
      <p:nvGrpSpPr>
        <p:cNvPr id="1" name=""/>
        <p:cNvGrpSpPr/>
        <p:nvPr/>
      </p:nvGrpSpPr>
      <p:grpSpPr>
        <a:xfrm>
          <a:off x="0" y="0"/>
          <a:ext cx="0" cy="0"/>
          <a:chOff x="0" y="0"/>
          <a:chExt cx="0" cy="0"/>
        </a:xfrm>
      </p:grpSpPr>
      <p:sp>
        <p:nvSpPr>
          <p:cNvPr id="6" name="Platshållare för bild 2"/>
          <p:cNvSpPr>
            <a:spLocks noGrp="1" noChangeAspect="1"/>
          </p:cNvSpPr>
          <p:nvPr>
            <p:ph type="pic" sz="quarter" idx="11" hasCustomPrompt="1"/>
          </p:nvPr>
        </p:nvSpPr>
        <p:spPr>
          <a:xfrm>
            <a:off x="0" y="4554000"/>
            <a:ext cx="9144000" cy="2304000"/>
          </a:xfrm>
          <a:blipFill>
            <a:blip r:embed="rId2"/>
            <a:stretch>
              <a:fillRect/>
            </a:stretch>
          </a:blipFill>
        </p:spPr>
        <p:txBody>
          <a:bodyPr anchor="ctr"/>
          <a:lstStyle>
            <a:lvl1pPr marL="0" indent="0" algn="ctr">
              <a:buNone/>
              <a:defRPr/>
            </a:lvl1pPr>
          </a:lstStyle>
          <a:p>
            <a:r>
              <a:rPr lang="sv-SE" dirty="0" smtClean="0"/>
              <a:t> </a:t>
            </a:r>
            <a:endParaRPr lang="sv-SE" dirty="0"/>
          </a:p>
        </p:txBody>
      </p:sp>
      <p:sp>
        <p:nvSpPr>
          <p:cNvPr id="2" name="Rubrik 1"/>
          <p:cNvSpPr>
            <a:spLocks noGrp="1"/>
          </p:cNvSpPr>
          <p:nvPr>
            <p:ph type="title" hasCustomPrompt="1"/>
          </p:nvPr>
        </p:nvSpPr>
        <p:spPr>
          <a:xfrm>
            <a:off x="540000" y="331200"/>
            <a:ext cx="8064000" cy="432000"/>
          </a:xfrm>
        </p:spPr>
        <p:txBody>
          <a:bodyPr lIns="0" tIns="0" rIns="0" bIns="0" anchor="t" anchorCtr="0">
            <a:normAutofit/>
          </a:bodyPr>
          <a:lstStyle>
            <a:lvl1pPr algn="ctr">
              <a:lnSpc>
                <a:spcPts val="3268"/>
              </a:lnSpc>
              <a:defRPr sz="3000" b="1" spc="0" baseline="0"/>
            </a:lvl1pPr>
          </a:lstStyle>
          <a:p>
            <a:r>
              <a:rPr lang="sv-SE" dirty="0" smtClean="0"/>
              <a:t>Lägg till rubrik</a:t>
            </a:r>
            <a:endParaRPr lang="sv-SE" dirty="0"/>
          </a:p>
        </p:txBody>
      </p:sp>
      <p:sp>
        <p:nvSpPr>
          <p:cNvPr id="7" name="Platshållare för text 2"/>
          <p:cNvSpPr>
            <a:spLocks noGrp="1"/>
          </p:cNvSpPr>
          <p:nvPr>
            <p:ph type="body" sz="quarter" idx="13" hasCustomPrompt="1"/>
          </p:nvPr>
        </p:nvSpPr>
        <p:spPr>
          <a:xfrm>
            <a:off x="539552" y="1124745"/>
            <a:ext cx="8064896" cy="3096344"/>
          </a:xfrm>
        </p:spPr>
        <p:txBody>
          <a:bodyPr lIns="0" tIns="0" rIns="0" bIns="0"/>
          <a:lstStyle>
            <a:lvl1pPr>
              <a:defRPr/>
            </a:lvl1pPr>
            <a:lvl2pPr>
              <a:defRPr baseline="0"/>
            </a:lvl2pPr>
          </a:lstStyle>
          <a:p>
            <a:pPr lvl="0"/>
            <a:r>
              <a:rPr lang="sv-SE" dirty="0" smtClean="0"/>
              <a:t>Lägg till punktlista</a:t>
            </a:r>
          </a:p>
          <a:p>
            <a:pPr lvl="1"/>
            <a:r>
              <a:rPr lang="sv-SE" dirty="0" smtClean="0"/>
              <a:t>Punktlista nivå 2</a:t>
            </a:r>
          </a:p>
          <a:p>
            <a:pPr lvl="1"/>
            <a:endParaRPr lang="sv-SE" dirty="0" smtClean="0"/>
          </a:p>
        </p:txBody>
      </p:sp>
      <p:pic>
        <p:nvPicPr>
          <p:cNvPr id="2050" name="Picture 2" descr="L:\E-Print_Åke Wallén\Vetenskapsrådet\OH-mall\Just dec 2014\PPT 2014 Mo¦ênster S VIT.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470777" y="6315076"/>
            <a:ext cx="1673225" cy="5429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24183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punktlista. Bild överkant.">
    <p:spTree>
      <p:nvGrpSpPr>
        <p:cNvPr id="1" name=""/>
        <p:cNvGrpSpPr/>
        <p:nvPr/>
      </p:nvGrpSpPr>
      <p:grpSpPr>
        <a:xfrm>
          <a:off x="0" y="0"/>
          <a:ext cx="0" cy="0"/>
          <a:chOff x="0" y="0"/>
          <a:chExt cx="0" cy="0"/>
        </a:xfrm>
      </p:grpSpPr>
      <p:pic>
        <p:nvPicPr>
          <p:cNvPr id="1026" name="Picture 2" descr="L:\E-Print_Åke Wallén\Vetenskapsrådet\OH-mall\Just dec 2014\PPT 2014 Mo¦ênster S GRO¦êN.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70775" y="6315076"/>
            <a:ext cx="1673225" cy="542925"/>
          </a:xfrm>
          <a:prstGeom prst="rect">
            <a:avLst/>
          </a:prstGeom>
          <a:noFill/>
          <a:extLst>
            <a:ext uri="{909E8E84-426E-40dd-AFC4-6F175D3DCCD1}">
              <a14:hiddenFill xmlns:a14="http://schemas.microsoft.com/office/drawing/2010/main" xmlns="">
                <a:solidFill>
                  <a:srgbClr val="FFFFFF"/>
                </a:solidFill>
              </a14:hiddenFill>
            </a:ext>
          </a:extLst>
        </p:spPr>
      </p:pic>
      <p:sp>
        <p:nvSpPr>
          <p:cNvPr id="8" name="Platshållare för bild 2"/>
          <p:cNvSpPr>
            <a:spLocks noGrp="1" noChangeAspect="1"/>
          </p:cNvSpPr>
          <p:nvPr>
            <p:ph type="pic" sz="quarter" idx="11" hasCustomPrompt="1"/>
          </p:nvPr>
        </p:nvSpPr>
        <p:spPr>
          <a:xfrm>
            <a:off x="0" y="0"/>
            <a:ext cx="9144000" cy="2304000"/>
          </a:xfrm>
          <a:blipFill>
            <a:blip r:embed="rId3"/>
            <a:stretch>
              <a:fillRect/>
            </a:stretch>
          </a:blipFill>
        </p:spPr>
        <p:txBody>
          <a:bodyPr anchor="ctr"/>
          <a:lstStyle>
            <a:lvl1pPr marL="0" indent="0" algn="ctr">
              <a:buNone/>
              <a:defRPr/>
            </a:lvl1pPr>
          </a:lstStyle>
          <a:p>
            <a:r>
              <a:rPr lang="sv-SE" dirty="0" smtClean="0"/>
              <a:t> </a:t>
            </a:r>
            <a:endParaRPr lang="sv-SE" dirty="0"/>
          </a:p>
        </p:txBody>
      </p:sp>
      <p:sp>
        <p:nvSpPr>
          <p:cNvPr id="11" name="Rubrik 1"/>
          <p:cNvSpPr>
            <a:spLocks noGrp="1"/>
          </p:cNvSpPr>
          <p:nvPr>
            <p:ph type="title" hasCustomPrompt="1"/>
          </p:nvPr>
        </p:nvSpPr>
        <p:spPr>
          <a:xfrm>
            <a:off x="540000" y="2638800"/>
            <a:ext cx="8064000" cy="432000"/>
          </a:xfrm>
        </p:spPr>
        <p:txBody>
          <a:bodyPr lIns="0" tIns="0" rIns="0" bIns="0" anchor="t" anchorCtr="0">
            <a:normAutofit/>
          </a:bodyPr>
          <a:lstStyle>
            <a:lvl1pPr algn="ctr">
              <a:lnSpc>
                <a:spcPts val="3268"/>
              </a:lnSpc>
              <a:defRPr sz="3000" b="1" spc="0" baseline="0"/>
            </a:lvl1pPr>
          </a:lstStyle>
          <a:p>
            <a:r>
              <a:rPr lang="sv-SE" dirty="0" smtClean="0"/>
              <a:t>Lägg till rubrik</a:t>
            </a:r>
            <a:endParaRPr lang="sv-SE" dirty="0"/>
          </a:p>
        </p:txBody>
      </p:sp>
      <p:sp>
        <p:nvSpPr>
          <p:cNvPr id="12" name="Platshållare för text 2"/>
          <p:cNvSpPr>
            <a:spLocks noGrp="1"/>
          </p:cNvSpPr>
          <p:nvPr>
            <p:ph type="body" sz="quarter" idx="13" hasCustomPrompt="1"/>
          </p:nvPr>
        </p:nvSpPr>
        <p:spPr>
          <a:xfrm>
            <a:off x="539552" y="3429000"/>
            <a:ext cx="8064896" cy="3096344"/>
          </a:xfrm>
        </p:spPr>
        <p:txBody>
          <a:bodyPr lIns="0" tIns="0" rIns="0" bIns="0"/>
          <a:lstStyle>
            <a:lvl1pPr>
              <a:defRPr/>
            </a:lvl1pPr>
            <a:lvl2pPr>
              <a:defRPr/>
            </a:lvl2pPr>
          </a:lstStyle>
          <a:p>
            <a:pPr lvl="0"/>
            <a:r>
              <a:rPr lang="sv-SE" dirty="0" smtClean="0"/>
              <a:t>Lägg till punktlista</a:t>
            </a:r>
          </a:p>
          <a:p>
            <a:pPr lvl="1"/>
            <a:r>
              <a:rPr lang="sv-SE" dirty="0" err="1" smtClean="0"/>
              <a:t>Puktlista</a:t>
            </a:r>
            <a:r>
              <a:rPr lang="sv-SE" dirty="0" smtClean="0"/>
              <a:t> nivå 2</a:t>
            </a:r>
          </a:p>
        </p:txBody>
      </p:sp>
    </p:spTree>
    <p:extLst>
      <p:ext uri="{BB962C8B-B14F-4D97-AF65-F5344CB8AC3E}">
        <p14:creationId xmlns:p14="http://schemas.microsoft.com/office/powerpoint/2010/main" val="1222239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ödtext. Bild höger.">
    <p:spTree>
      <p:nvGrpSpPr>
        <p:cNvPr id="1" name=""/>
        <p:cNvGrpSpPr/>
        <p:nvPr/>
      </p:nvGrpSpPr>
      <p:grpSpPr>
        <a:xfrm>
          <a:off x="0" y="0"/>
          <a:ext cx="0" cy="0"/>
          <a:chOff x="0" y="0"/>
          <a:chExt cx="0" cy="0"/>
        </a:xfrm>
      </p:grpSpPr>
      <p:sp>
        <p:nvSpPr>
          <p:cNvPr id="9" name="Platshållare för bild 9"/>
          <p:cNvSpPr>
            <a:spLocks noGrp="1" noChangeAspect="1"/>
          </p:cNvSpPr>
          <p:nvPr>
            <p:ph type="pic" sz="quarter" idx="11" hasCustomPrompt="1"/>
          </p:nvPr>
        </p:nvSpPr>
        <p:spPr>
          <a:xfrm>
            <a:off x="6084000" y="0"/>
            <a:ext cx="3060000" cy="6858000"/>
          </a:xfrm>
          <a:blipFill>
            <a:blip r:embed="rId2"/>
            <a:srcRect/>
            <a:stretch>
              <a:fillRect t="-262"/>
            </a:stretch>
          </a:blipFill>
        </p:spPr>
        <p:txBody>
          <a:bodyPr anchor="ctr"/>
          <a:lstStyle>
            <a:lvl1pPr marL="0" indent="0" algn="ctr">
              <a:buNone/>
              <a:defRPr/>
            </a:lvl1pPr>
          </a:lstStyle>
          <a:p>
            <a:r>
              <a:rPr lang="sv-SE" dirty="0" smtClean="0"/>
              <a:t> </a:t>
            </a:r>
            <a:endParaRPr lang="sv-SE" dirty="0"/>
          </a:p>
        </p:txBody>
      </p:sp>
      <p:sp>
        <p:nvSpPr>
          <p:cNvPr id="7" name="Platshållare för text 5"/>
          <p:cNvSpPr>
            <a:spLocks noGrp="1"/>
          </p:cNvSpPr>
          <p:nvPr>
            <p:ph type="body" sz="quarter" idx="10" hasCustomPrompt="1"/>
          </p:nvPr>
        </p:nvSpPr>
        <p:spPr>
          <a:xfrm>
            <a:off x="540000" y="332656"/>
            <a:ext cx="5040000" cy="6192000"/>
          </a:xfrm>
        </p:spPr>
        <p:txBody>
          <a:bodyPr lIns="0" tIns="0" rIns="0" bIns="0" numCol="1">
            <a:normAutofit/>
          </a:bodyPr>
          <a:lstStyle>
            <a:lvl1pPr marL="0" indent="0">
              <a:lnSpc>
                <a:spcPts val="3000"/>
              </a:lnSpc>
              <a:spcBef>
                <a:spcPts val="0"/>
              </a:spcBef>
              <a:buNone/>
              <a:defRPr sz="2600" baseline="0">
                <a:latin typeface="Times New Roman" panose="02020603050405020304" pitchFamily="18" charset="0"/>
                <a:cs typeface="Times New Roman" panose="02020603050405020304" pitchFamily="18" charset="0"/>
              </a:defRPr>
            </a:lvl1pPr>
            <a:lvl2pPr marL="457141" indent="0">
              <a:buNone/>
              <a:defRPr/>
            </a:lvl2pPr>
            <a:lvl3pPr marL="914282" indent="0">
              <a:buNone/>
              <a:defRPr/>
            </a:lvl3pPr>
            <a:lvl4pPr marL="1371422" indent="0">
              <a:buNone/>
              <a:defRPr/>
            </a:lvl4pPr>
            <a:lvl5pPr marL="1828563" indent="0">
              <a:buNone/>
              <a:defRPr/>
            </a:lvl5pPr>
          </a:lstStyle>
          <a:p>
            <a:r>
              <a:rPr lang="sv-SE" dirty="0" smtClean="0"/>
              <a:t>Lägg till brödtext.</a:t>
            </a:r>
            <a:endParaRPr lang="sv-SE" dirty="0"/>
          </a:p>
        </p:txBody>
      </p:sp>
      <p:pic>
        <p:nvPicPr>
          <p:cNvPr id="8" name="Bildobjekt 7" descr="PPT 2014 Mönster S VI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70648" y="6309321"/>
            <a:ext cx="1673352" cy="542544"/>
          </a:xfrm>
          <a:prstGeom prst="rect">
            <a:avLst/>
          </a:prstGeom>
        </p:spPr>
      </p:pic>
    </p:spTree>
    <p:extLst>
      <p:ext uri="{BB962C8B-B14F-4D97-AF65-F5344CB8AC3E}">
        <p14:creationId xmlns:p14="http://schemas.microsoft.com/office/powerpoint/2010/main" val="4117324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rödtext. Bild vänster.">
    <p:spTree>
      <p:nvGrpSpPr>
        <p:cNvPr id="1" name=""/>
        <p:cNvGrpSpPr/>
        <p:nvPr/>
      </p:nvGrpSpPr>
      <p:grpSpPr>
        <a:xfrm>
          <a:off x="0" y="0"/>
          <a:ext cx="0" cy="0"/>
          <a:chOff x="0" y="0"/>
          <a:chExt cx="0" cy="0"/>
        </a:xfrm>
      </p:grpSpPr>
      <p:pic>
        <p:nvPicPr>
          <p:cNvPr id="6" name="Picture 2" descr="L:\E-Print_Åke Wallén\Vetenskapsrådet\OH-mall\Just dec 2014\PPT 2014 Mo¦ênster S GRO¦êN.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70775" y="6315076"/>
            <a:ext cx="1673225" cy="542925"/>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Platshållare för bild 9"/>
          <p:cNvSpPr>
            <a:spLocks noGrp="1" noChangeAspect="1"/>
          </p:cNvSpPr>
          <p:nvPr>
            <p:ph type="pic" sz="quarter" idx="11" hasCustomPrompt="1"/>
          </p:nvPr>
        </p:nvSpPr>
        <p:spPr>
          <a:xfrm>
            <a:off x="0" y="0"/>
            <a:ext cx="3060000" cy="6858000"/>
          </a:xfrm>
          <a:blipFill>
            <a:blip r:embed="rId3"/>
            <a:srcRect/>
            <a:stretch>
              <a:fillRect b="-262"/>
            </a:stretch>
          </a:blipFill>
        </p:spPr>
        <p:txBody>
          <a:bodyPr anchor="ctr"/>
          <a:lstStyle>
            <a:lvl1pPr marL="0" indent="0" algn="ctr">
              <a:buNone/>
              <a:defRPr/>
            </a:lvl1pPr>
          </a:lstStyle>
          <a:p>
            <a:r>
              <a:rPr lang="sv-SE" dirty="0" smtClean="0"/>
              <a:t> </a:t>
            </a:r>
            <a:endParaRPr lang="sv-SE" dirty="0"/>
          </a:p>
        </p:txBody>
      </p:sp>
      <p:sp>
        <p:nvSpPr>
          <p:cNvPr id="9" name="Platshållare för text 5"/>
          <p:cNvSpPr>
            <a:spLocks noGrp="1"/>
          </p:cNvSpPr>
          <p:nvPr>
            <p:ph type="body" sz="quarter" idx="10" hasCustomPrompt="1"/>
          </p:nvPr>
        </p:nvSpPr>
        <p:spPr>
          <a:xfrm>
            <a:off x="3564000" y="331200"/>
            <a:ext cx="5040000" cy="5796000"/>
          </a:xfrm>
        </p:spPr>
        <p:txBody>
          <a:bodyPr lIns="0" tIns="0" rIns="0" bIns="0" numCol="1">
            <a:normAutofit/>
          </a:bodyPr>
          <a:lstStyle>
            <a:lvl1pPr marL="0" indent="0">
              <a:lnSpc>
                <a:spcPts val="3000"/>
              </a:lnSpc>
              <a:spcBef>
                <a:spcPts val="0"/>
              </a:spcBef>
              <a:buNone/>
              <a:defRPr sz="2600" baseline="0">
                <a:latin typeface="Times New Roman" panose="02020603050405020304" pitchFamily="18" charset="0"/>
                <a:cs typeface="Times New Roman" panose="02020603050405020304" pitchFamily="18" charset="0"/>
              </a:defRPr>
            </a:lvl1pPr>
            <a:lvl2pPr marL="457141" indent="0">
              <a:buNone/>
              <a:defRPr/>
            </a:lvl2pPr>
            <a:lvl3pPr marL="914282" indent="0">
              <a:buNone/>
              <a:defRPr/>
            </a:lvl3pPr>
            <a:lvl4pPr marL="1371422" indent="0">
              <a:buNone/>
              <a:defRPr/>
            </a:lvl4pPr>
            <a:lvl5pPr marL="1828563" indent="0">
              <a:buNone/>
              <a:defRPr/>
            </a:lvl5pPr>
          </a:lstStyle>
          <a:p>
            <a:r>
              <a:rPr lang="sv-SE" dirty="0" smtClean="0"/>
              <a:t>Lägg till brödtext.</a:t>
            </a:r>
            <a:endParaRPr lang="sv-SE" dirty="0"/>
          </a:p>
        </p:txBody>
      </p:sp>
    </p:spTree>
    <p:extLst>
      <p:ext uri="{BB962C8B-B14F-4D97-AF65-F5344CB8AC3E}">
        <p14:creationId xmlns:p14="http://schemas.microsoft.com/office/powerpoint/2010/main" val="13378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punktlista. Bild höger.">
    <p:spTree>
      <p:nvGrpSpPr>
        <p:cNvPr id="1" name=""/>
        <p:cNvGrpSpPr/>
        <p:nvPr/>
      </p:nvGrpSpPr>
      <p:grpSpPr>
        <a:xfrm>
          <a:off x="0" y="0"/>
          <a:ext cx="0" cy="0"/>
          <a:chOff x="0" y="0"/>
          <a:chExt cx="0" cy="0"/>
        </a:xfrm>
      </p:grpSpPr>
      <p:sp>
        <p:nvSpPr>
          <p:cNvPr id="9" name="Platshållare för bild 9"/>
          <p:cNvSpPr>
            <a:spLocks noGrp="1" noChangeAspect="1"/>
          </p:cNvSpPr>
          <p:nvPr>
            <p:ph type="pic" sz="quarter" idx="11" hasCustomPrompt="1"/>
          </p:nvPr>
        </p:nvSpPr>
        <p:spPr>
          <a:xfrm>
            <a:off x="6084000" y="0"/>
            <a:ext cx="3060000" cy="6858000"/>
          </a:xfrm>
          <a:blipFill>
            <a:blip r:embed="rId2"/>
            <a:srcRect/>
            <a:stretch>
              <a:fillRect t="-262"/>
            </a:stretch>
          </a:blipFill>
        </p:spPr>
        <p:txBody>
          <a:bodyPr anchor="ctr"/>
          <a:lstStyle>
            <a:lvl1pPr marL="0" indent="0" algn="ctr">
              <a:buNone/>
              <a:defRPr/>
            </a:lvl1pPr>
          </a:lstStyle>
          <a:p>
            <a:r>
              <a:rPr lang="sv-SE" dirty="0" smtClean="0"/>
              <a:t> </a:t>
            </a:r>
            <a:endParaRPr lang="sv-SE" dirty="0"/>
          </a:p>
        </p:txBody>
      </p:sp>
      <p:sp>
        <p:nvSpPr>
          <p:cNvPr id="2" name="Rubrik 1"/>
          <p:cNvSpPr>
            <a:spLocks noGrp="1"/>
          </p:cNvSpPr>
          <p:nvPr>
            <p:ph type="title" hasCustomPrompt="1"/>
          </p:nvPr>
        </p:nvSpPr>
        <p:spPr>
          <a:xfrm>
            <a:off x="540000" y="331200"/>
            <a:ext cx="5040000" cy="936000"/>
          </a:xfrm>
        </p:spPr>
        <p:txBody>
          <a:bodyPr lIns="0" tIns="0" rIns="0" bIns="0" anchor="b" anchorCtr="0">
            <a:normAutofit/>
          </a:bodyPr>
          <a:lstStyle>
            <a:lvl1pPr algn="ctr">
              <a:lnSpc>
                <a:spcPct val="100000"/>
              </a:lnSpc>
              <a:defRPr sz="3000" b="1" spc="0" baseline="0"/>
            </a:lvl1pPr>
          </a:lstStyle>
          <a:p>
            <a:r>
              <a:rPr lang="sv-SE" dirty="0" smtClean="0"/>
              <a:t>Lägg till rubrik</a:t>
            </a:r>
            <a:endParaRPr lang="sv-SE" dirty="0"/>
          </a:p>
        </p:txBody>
      </p:sp>
      <p:sp>
        <p:nvSpPr>
          <p:cNvPr id="6" name="Platshållare för text 2"/>
          <p:cNvSpPr>
            <a:spLocks noGrp="1"/>
          </p:cNvSpPr>
          <p:nvPr>
            <p:ph type="body" sz="quarter" idx="13" hasCustomPrompt="1"/>
          </p:nvPr>
        </p:nvSpPr>
        <p:spPr>
          <a:xfrm>
            <a:off x="539552" y="1484784"/>
            <a:ext cx="5040560" cy="5040560"/>
          </a:xfrm>
        </p:spPr>
        <p:txBody>
          <a:bodyPr lIns="0" tIns="0" rIns="0" bIns="0"/>
          <a:lstStyle>
            <a:lvl1pPr>
              <a:defRPr/>
            </a:lvl1pPr>
            <a:lvl2pPr>
              <a:defRPr/>
            </a:lvl2pPr>
          </a:lstStyle>
          <a:p>
            <a:pPr lvl="0"/>
            <a:r>
              <a:rPr lang="sv-SE" dirty="0" smtClean="0"/>
              <a:t>Lägg till punktlista</a:t>
            </a:r>
          </a:p>
          <a:p>
            <a:pPr lvl="1"/>
            <a:r>
              <a:rPr lang="sv-SE" dirty="0" smtClean="0"/>
              <a:t>Punktlista nivå 2</a:t>
            </a:r>
          </a:p>
        </p:txBody>
      </p:sp>
      <p:pic>
        <p:nvPicPr>
          <p:cNvPr id="8" name="Bildobjekt 7" descr="PPT 2014 Mönster S VI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70648" y="6309321"/>
            <a:ext cx="1673352" cy="542544"/>
          </a:xfrm>
          <a:prstGeom prst="rect">
            <a:avLst/>
          </a:prstGeom>
        </p:spPr>
      </p:pic>
    </p:spTree>
    <p:extLst>
      <p:ext uri="{BB962C8B-B14F-4D97-AF65-F5344CB8AC3E}">
        <p14:creationId xmlns:p14="http://schemas.microsoft.com/office/powerpoint/2010/main" val="2883751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punktlista. Bild vänster.">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564000" y="331200"/>
            <a:ext cx="5040000" cy="936000"/>
          </a:xfrm>
        </p:spPr>
        <p:txBody>
          <a:bodyPr lIns="0" tIns="0" rIns="0" bIns="0" anchor="b" anchorCtr="0">
            <a:normAutofit/>
          </a:bodyPr>
          <a:lstStyle>
            <a:lvl1pPr algn="ctr">
              <a:lnSpc>
                <a:spcPct val="100000"/>
              </a:lnSpc>
              <a:defRPr sz="3000" b="1" spc="0" baseline="0"/>
            </a:lvl1pPr>
          </a:lstStyle>
          <a:p>
            <a:r>
              <a:rPr lang="sv-SE" dirty="0" smtClean="0"/>
              <a:t>Lägg till rubrik</a:t>
            </a:r>
            <a:endParaRPr lang="sv-SE" dirty="0"/>
          </a:p>
        </p:txBody>
      </p:sp>
      <p:pic>
        <p:nvPicPr>
          <p:cNvPr id="7" name="Picture 2" descr="L:\E-Print_Åke Wallén\Vetenskapsrådet\OH-mall\Just dec 2014\PPT 2014 Mo¦ênster S GRO¦êN.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70775" y="6315076"/>
            <a:ext cx="1673225" cy="542925"/>
          </a:xfrm>
          <a:prstGeom prst="rect">
            <a:avLst/>
          </a:prstGeom>
          <a:noFill/>
          <a:extLst>
            <a:ext uri="{909E8E84-426E-40dd-AFC4-6F175D3DCCD1}">
              <a14:hiddenFill xmlns:a14="http://schemas.microsoft.com/office/drawing/2010/main" xmlns="">
                <a:solidFill>
                  <a:srgbClr val="FFFFFF"/>
                </a:solidFill>
              </a14:hiddenFill>
            </a:ext>
          </a:extLst>
        </p:spPr>
      </p:pic>
      <p:sp>
        <p:nvSpPr>
          <p:cNvPr id="9" name="Platshållare för bild 9"/>
          <p:cNvSpPr>
            <a:spLocks noGrp="1" noChangeAspect="1"/>
          </p:cNvSpPr>
          <p:nvPr>
            <p:ph type="pic" sz="quarter" idx="11" hasCustomPrompt="1"/>
          </p:nvPr>
        </p:nvSpPr>
        <p:spPr>
          <a:xfrm>
            <a:off x="0" y="0"/>
            <a:ext cx="3060000" cy="6858000"/>
          </a:xfrm>
          <a:blipFill>
            <a:blip r:embed="rId3"/>
            <a:srcRect/>
            <a:stretch>
              <a:fillRect b="-262"/>
            </a:stretch>
          </a:blipFill>
        </p:spPr>
        <p:txBody>
          <a:bodyPr anchor="ctr"/>
          <a:lstStyle>
            <a:lvl1pPr marL="0" indent="0" algn="ctr">
              <a:buNone/>
              <a:defRPr/>
            </a:lvl1pPr>
          </a:lstStyle>
          <a:p>
            <a:r>
              <a:rPr lang="sv-SE" dirty="0" smtClean="0"/>
              <a:t> </a:t>
            </a:r>
            <a:endParaRPr lang="sv-SE" dirty="0"/>
          </a:p>
        </p:txBody>
      </p:sp>
      <p:sp>
        <p:nvSpPr>
          <p:cNvPr id="6" name="Platshållare för text 2"/>
          <p:cNvSpPr>
            <a:spLocks noGrp="1"/>
          </p:cNvSpPr>
          <p:nvPr>
            <p:ph type="body" sz="quarter" idx="13" hasCustomPrompt="1"/>
          </p:nvPr>
        </p:nvSpPr>
        <p:spPr>
          <a:xfrm>
            <a:off x="3563888" y="1556792"/>
            <a:ext cx="5040560" cy="4680520"/>
          </a:xfrm>
        </p:spPr>
        <p:txBody>
          <a:bodyPr lIns="0" tIns="0" rIns="0" bIns="0"/>
          <a:lstStyle>
            <a:lvl1pPr>
              <a:defRPr/>
            </a:lvl1pPr>
            <a:lvl2pPr>
              <a:defRPr/>
            </a:lvl2pPr>
          </a:lstStyle>
          <a:p>
            <a:pPr lvl="0"/>
            <a:r>
              <a:rPr lang="sv-SE" dirty="0" smtClean="0"/>
              <a:t>Lägg till punktlista</a:t>
            </a:r>
          </a:p>
          <a:p>
            <a:pPr lvl="1"/>
            <a:r>
              <a:rPr lang="sv-SE" dirty="0" smtClean="0"/>
              <a:t>Punktlista nivå 2</a:t>
            </a:r>
          </a:p>
        </p:txBody>
      </p:sp>
    </p:spTree>
    <p:extLst>
      <p:ext uri="{BB962C8B-B14F-4D97-AF65-F5344CB8AC3E}">
        <p14:creationId xmlns:p14="http://schemas.microsoft.com/office/powerpoint/2010/main" val="3722421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ast rubrik och brödtext.">
    <p:spTree>
      <p:nvGrpSpPr>
        <p:cNvPr id="1" name=""/>
        <p:cNvGrpSpPr/>
        <p:nvPr/>
      </p:nvGrpSpPr>
      <p:grpSpPr>
        <a:xfrm>
          <a:off x="0" y="0"/>
          <a:ext cx="0" cy="0"/>
          <a:chOff x="0" y="0"/>
          <a:chExt cx="0" cy="0"/>
        </a:xfrm>
      </p:grpSpPr>
      <p:sp>
        <p:nvSpPr>
          <p:cNvPr id="12" name="Rubrik 1"/>
          <p:cNvSpPr>
            <a:spLocks noGrp="1"/>
          </p:cNvSpPr>
          <p:nvPr>
            <p:ph type="ctrTitle" hasCustomPrompt="1"/>
          </p:nvPr>
        </p:nvSpPr>
        <p:spPr>
          <a:xfrm>
            <a:off x="540000" y="331200"/>
            <a:ext cx="8064000" cy="432000"/>
          </a:xfrm>
        </p:spPr>
        <p:txBody>
          <a:bodyPr lIns="0" tIns="0" rIns="0" bIns="0" anchor="t">
            <a:noAutofit/>
          </a:bodyPr>
          <a:lstStyle>
            <a:lvl1pPr algn="ctr">
              <a:lnSpc>
                <a:spcPts val="4000"/>
              </a:lnSpc>
              <a:defRPr sz="3600" b="1" spc="0" baseline="0">
                <a:solidFill>
                  <a:schemeClr val="tx1"/>
                </a:solidFill>
              </a:defRPr>
            </a:lvl1pPr>
          </a:lstStyle>
          <a:p>
            <a:r>
              <a:rPr lang="sv-SE" sz="3000" dirty="0" smtClean="0"/>
              <a:t>Lägg till rubrik</a:t>
            </a:r>
            <a:endParaRPr lang="sv-SE" dirty="0"/>
          </a:p>
        </p:txBody>
      </p:sp>
      <p:pic>
        <p:nvPicPr>
          <p:cNvPr id="4" name="Picture 2" descr="L:\E-Print_Åke Wallén\Vetenskapsrådet\OH-mall\Just dec 2014\PPT 2014 Mo¦ênster S GRO¦êN.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70775" y="6315076"/>
            <a:ext cx="1673225" cy="54292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Platshållare för text 2"/>
          <p:cNvSpPr>
            <a:spLocks noGrp="1"/>
          </p:cNvSpPr>
          <p:nvPr>
            <p:ph type="body" sz="quarter" idx="10" hasCustomPrompt="1"/>
          </p:nvPr>
        </p:nvSpPr>
        <p:spPr>
          <a:xfrm>
            <a:off x="539750" y="1123200"/>
            <a:ext cx="8064500" cy="5040000"/>
          </a:xfrm>
        </p:spPr>
        <p:txBody>
          <a:bodyPr lIns="0" tIns="0" rIns="0" bIns="0">
            <a:normAutofit/>
          </a:bodyPr>
          <a:lstStyle>
            <a:lvl1pPr marL="0" indent="0">
              <a:lnSpc>
                <a:spcPts val="3000"/>
              </a:lnSpc>
              <a:spcBef>
                <a:spcPts val="0"/>
              </a:spcBef>
              <a:buFont typeface="Arial" panose="020B0604020202020204" pitchFamily="34" charset="0"/>
              <a:buNone/>
              <a:defRPr sz="2600">
                <a:latin typeface="Times New Roman" panose="02020603050405020304" pitchFamily="18" charset="0"/>
                <a:cs typeface="Times New Roman" panose="02020603050405020304" pitchFamily="18" charset="0"/>
              </a:defRPr>
            </a:lvl1pPr>
            <a:lvl2pPr marL="457142" indent="0">
              <a:buNone/>
              <a:defRPr sz="2600">
                <a:latin typeface="Times New Roman" panose="02020603050405020304" pitchFamily="18" charset="0"/>
                <a:cs typeface="Times New Roman" panose="02020603050405020304" pitchFamily="18" charset="0"/>
              </a:defRPr>
            </a:lvl2pPr>
            <a:lvl3pPr marL="914282" indent="0">
              <a:buNone/>
              <a:defRPr sz="2600">
                <a:latin typeface="Times New Roman" panose="02020603050405020304" pitchFamily="18" charset="0"/>
                <a:cs typeface="Times New Roman" panose="02020603050405020304" pitchFamily="18" charset="0"/>
              </a:defRPr>
            </a:lvl3pPr>
            <a:lvl4pPr marL="1371422" indent="0">
              <a:buNone/>
              <a:defRPr sz="2600">
                <a:latin typeface="Times New Roman" panose="02020603050405020304" pitchFamily="18" charset="0"/>
                <a:cs typeface="Times New Roman" panose="02020603050405020304" pitchFamily="18" charset="0"/>
              </a:defRPr>
            </a:lvl4pPr>
            <a:lvl5pPr marL="1828563" indent="0">
              <a:buNone/>
              <a:defRPr sz="2600">
                <a:latin typeface="Times New Roman" panose="02020603050405020304" pitchFamily="18" charset="0"/>
                <a:cs typeface="Times New Roman" panose="02020603050405020304" pitchFamily="18" charset="0"/>
              </a:defRPr>
            </a:lvl5pPr>
          </a:lstStyle>
          <a:p>
            <a:pPr marL="0" indent="0">
              <a:lnSpc>
                <a:spcPts val="3000"/>
              </a:lnSpc>
              <a:spcBef>
                <a:spcPts val="0"/>
              </a:spcBef>
              <a:buFont typeface="Arial" panose="020B0604020202020204" pitchFamily="34" charset="0"/>
              <a:buNone/>
            </a:pPr>
            <a:r>
              <a:rPr lang="sv-SE" sz="2600" dirty="0" smtClean="0">
                <a:latin typeface="Times New Roman"/>
                <a:cs typeface="Times New Roman"/>
              </a:rPr>
              <a:t>Lägg till brödtext.</a:t>
            </a:r>
            <a:endParaRPr lang="sv-SE" sz="2600" dirty="0">
              <a:latin typeface="Times New Roman"/>
              <a:cs typeface="Times New Roman"/>
            </a:endParaRPr>
          </a:p>
        </p:txBody>
      </p:sp>
    </p:spTree>
    <p:extLst>
      <p:ext uri="{BB962C8B-B14F-4D97-AF65-F5344CB8AC3E}">
        <p14:creationId xmlns:p14="http://schemas.microsoft.com/office/powerpoint/2010/main" val="3120255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sida">
    <p:spTree>
      <p:nvGrpSpPr>
        <p:cNvPr id="1" name=""/>
        <p:cNvGrpSpPr/>
        <p:nvPr/>
      </p:nvGrpSpPr>
      <p:grpSpPr>
        <a:xfrm>
          <a:off x="0" y="0"/>
          <a:ext cx="0" cy="0"/>
          <a:chOff x="0" y="0"/>
          <a:chExt cx="0" cy="0"/>
        </a:xfrm>
      </p:grpSpPr>
      <p:pic>
        <p:nvPicPr>
          <p:cNvPr id="5" name="Bildobjekt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47" y="-1"/>
            <a:ext cx="9141054" cy="6874073"/>
          </a:xfrm>
          <a:prstGeom prst="rect">
            <a:avLst/>
          </a:prstGeom>
        </p:spPr>
      </p:pic>
      <p:pic>
        <p:nvPicPr>
          <p:cNvPr id="6" name="Bildobjekt 5" descr="PPT 2014 Mönster M GRÖN.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6301216"/>
            <a:ext cx="9144000" cy="556784"/>
          </a:xfrm>
          <a:prstGeom prst="rect">
            <a:avLst/>
          </a:prstGeom>
        </p:spPr>
      </p:pic>
      <p:sp>
        <p:nvSpPr>
          <p:cNvPr id="8" name="Rubrik 1"/>
          <p:cNvSpPr>
            <a:spLocks noGrp="1"/>
          </p:cNvSpPr>
          <p:nvPr>
            <p:ph type="ctrTitle" hasCustomPrompt="1"/>
          </p:nvPr>
        </p:nvSpPr>
        <p:spPr>
          <a:xfrm>
            <a:off x="756000" y="1915200"/>
            <a:ext cx="7632000" cy="1440000"/>
          </a:xfrm>
        </p:spPr>
        <p:txBody>
          <a:bodyPr lIns="0" tIns="0" rIns="0" bIns="0" anchor="b">
            <a:noAutofit/>
          </a:bodyPr>
          <a:lstStyle>
            <a:lvl1pPr algn="ctr">
              <a:lnSpc>
                <a:spcPts val="4000"/>
              </a:lnSpc>
              <a:defRPr sz="3400" b="0" cap="all" spc="0" baseline="0">
                <a:solidFill>
                  <a:schemeClr val="tx1"/>
                </a:solidFill>
              </a:defRPr>
            </a:lvl1pPr>
          </a:lstStyle>
          <a:p>
            <a:r>
              <a:rPr lang="sv-SE" dirty="0" smtClean="0"/>
              <a:t>LÄGG TILL RUBRIK</a:t>
            </a:r>
            <a:endParaRPr lang="sv-SE" dirty="0"/>
          </a:p>
        </p:txBody>
      </p:sp>
      <p:sp>
        <p:nvSpPr>
          <p:cNvPr id="9" name="Underrubrik 2"/>
          <p:cNvSpPr>
            <a:spLocks noGrp="1"/>
          </p:cNvSpPr>
          <p:nvPr>
            <p:ph type="subTitle" idx="1" hasCustomPrompt="1"/>
          </p:nvPr>
        </p:nvSpPr>
        <p:spPr>
          <a:xfrm>
            <a:off x="756000" y="3697200"/>
            <a:ext cx="7632000" cy="1245600"/>
          </a:xfrm>
        </p:spPr>
        <p:txBody>
          <a:bodyPr lIns="0" tIns="0" rIns="0" bIns="0">
            <a:noAutofit/>
          </a:bodyPr>
          <a:lstStyle>
            <a:lvl1pPr marL="0" indent="0" algn="ctr">
              <a:lnSpc>
                <a:spcPts val="2724"/>
              </a:lnSpc>
              <a:spcBef>
                <a:spcPts val="0"/>
              </a:spcBef>
              <a:buNone/>
              <a:defRPr sz="2600" b="1" spc="0" baseline="0">
                <a:solidFill>
                  <a:schemeClr val="tx1"/>
                </a:solidFill>
              </a:defRPr>
            </a:lvl1pPr>
            <a:lvl2pPr marL="457140" indent="0" algn="ctr">
              <a:buNone/>
              <a:defRPr>
                <a:solidFill>
                  <a:schemeClr val="tx1">
                    <a:tint val="75000"/>
                  </a:schemeClr>
                </a:solidFill>
              </a:defRPr>
            </a:lvl2pPr>
            <a:lvl3pPr marL="914282" indent="0" algn="ctr">
              <a:buNone/>
              <a:defRPr>
                <a:solidFill>
                  <a:schemeClr val="tx1">
                    <a:tint val="75000"/>
                  </a:schemeClr>
                </a:solidFill>
              </a:defRPr>
            </a:lvl3pPr>
            <a:lvl4pPr marL="1371422" indent="0" algn="ctr">
              <a:buNone/>
              <a:defRPr>
                <a:solidFill>
                  <a:schemeClr val="tx1">
                    <a:tint val="75000"/>
                  </a:schemeClr>
                </a:solidFill>
              </a:defRPr>
            </a:lvl4pPr>
            <a:lvl5pPr marL="1828562" indent="0" algn="ctr">
              <a:buNone/>
              <a:defRPr>
                <a:solidFill>
                  <a:schemeClr val="tx1">
                    <a:tint val="75000"/>
                  </a:schemeClr>
                </a:solidFill>
              </a:defRPr>
            </a:lvl5pPr>
            <a:lvl6pPr marL="2285704" indent="0" algn="ctr">
              <a:buNone/>
              <a:defRPr>
                <a:solidFill>
                  <a:schemeClr val="tx1">
                    <a:tint val="75000"/>
                  </a:schemeClr>
                </a:solidFill>
              </a:defRPr>
            </a:lvl6pPr>
            <a:lvl7pPr marL="2742844" indent="0" algn="ctr">
              <a:buNone/>
              <a:defRPr>
                <a:solidFill>
                  <a:schemeClr val="tx1">
                    <a:tint val="75000"/>
                  </a:schemeClr>
                </a:solidFill>
              </a:defRPr>
            </a:lvl7pPr>
            <a:lvl8pPr marL="3199985" indent="0" algn="ctr">
              <a:buNone/>
              <a:defRPr>
                <a:solidFill>
                  <a:schemeClr val="tx1">
                    <a:tint val="75000"/>
                  </a:schemeClr>
                </a:solidFill>
              </a:defRPr>
            </a:lvl8pPr>
            <a:lvl9pPr marL="3657126" indent="0" algn="ctr">
              <a:buNone/>
              <a:defRPr>
                <a:solidFill>
                  <a:schemeClr val="tx1">
                    <a:tint val="75000"/>
                  </a:schemeClr>
                </a:solidFill>
              </a:defRPr>
            </a:lvl9pPr>
          </a:lstStyle>
          <a:p>
            <a:r>
              <a:rPr lang="sv-SE" dirty="0" smtClean="0"/>
              <a:t>Lägg till underrubrik</a:t>
            </a:r>
          </a:p>
        </p:txBody>
      </p:sp>
    </p:spTree>
    <p:extLst>
      <p:ext uri="{BB962C8B-B14F-4D97-AF65-F5344CB8AC3E}">
        <p14:creationId xmlns:p14="http://schemas.microsoft.com/office/powerpoint/2010/main" val="211839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a:xfrm>
            <a:off x="457200" y="6356350"/>
            <a:ext cx="2133600" cy="365125"/>
          </a:xfrm>
          <a:prstGeom prst="rect">
            <a:avLst/>
          </a:prstGeom>
        </p:spPr>
        <p:txBody>
          <a:bodyPr/>
          <a:lstStyle/>
          <a:p>
            <a:fld id="{6057EFE4-9D62-4794-BFFA-DC052A8665B3}" type="datetimeFigureOut">
              <a:rPr lang="sv-SE" smtClean="0"/>
              <a:t>2017-03-20</a:t>
            </a:fld>
            <a:endParaRPr lang="sv-SE"/>
          </a:p>
        </p:txBody>
      </p:sp>
      <p:sp>
        <p:nvSpPr>
          <p:cNvPr id="4" name="Platshållare för sidfot 3"/>
          <p:cNvSpPr>
            <a:spLocks noGrp="1"/>
          </p:cNvSpPr>
          <p:nvPr>
            <p:ph type="ftr" sz="quarter" idx="11"/>
          </p:nvPr>
        </p:nvSpPr>
        <p:spPr>
          <a:xfrm>
            <a:off x="3124200" y="6356350"/>
            <a:ext cx="2895600" cy="365125"/>
          </a:xfrm>
          <a:prstGeom prst="rect">
            <a:avLst/>
          </a:prstGeom>
        </p:spPr>
        <p:txBody>
          <a:bodyPr/>
          <a:lstStyle/>
          <a:p>
            <a:endParaRPr lang="sv-SE"/>
          </a:p>
        </p:txBody>
      </p:sp>
      <p:sp>
        <p:nvSpPr>
          <p:cNvPr id="5" name="Platshållare för bildnummer 4"/>
          <p:cNvSpPr>
            <a:spLocks noGrp="1"/>
          </p:cNvSpPr>
          <p:nvPr>
            <p:ph type="sldNum" sz="quarter" idx="12"/>
          </p:nvPr>
        </p:nvSpPr>
        <p:spPr>
          <a:xfrm>
            <a:off x="6553200" y="6356350"/>
            <a:ext cx="2133600" cy="365125"/>
          </a:xfrm>
          <a:prstGeom prst="rect">
            <a:avLst/>
          </a:prstGeom>
        </p:spPr>
        <p:txBody>
          <a:bodyPr/>
          <a:lstStyle/>
          <a:p>
            <a:fld id="{8EF1BC19-481E-4EAD-A050-A2CE98B4550D}" type="slidenum">
              <a:rPr lang="sv-SE" smtClean="0"/>
              <a:t>‹#›</a:t>
            </a:fld>
            <a:endParaRPr lang="sv-SE"/>
          </a:p>
        </p:txBody>
      </p:sp>
    </p:spTree>
    <p:extLst>
      <p:ext uri="{BB962C8B-B14F-4D97-AF65-F5344CB8AC3E}">
        <p14:creationId xmlns:p14="http://schemas.microsoft.com/office/powerpoint/2010/main" val="3706310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a:xfrm>
            <a:off x="457200" y="6356350"/>
            <a:ext cx="2133600" cy="365125"/>
          </a:xfrm>
          <a:prstGeom prst="rect">
            <a:avLst/>
          </a:prstGeom>
        </p:spPr>
        <p:txBody>
          <a:bodyPr/>
          <a:lstStyle/>
          <a:p>
            <a:fld id="{6057EFE4-9D62-4794-BFFA-DC052A8665B3}" type="datetimeFigureOut">
              <a:rPr lang="sv-SE" smtClean="0"/>
              <a:t>2017-03-20</a:t>
            </a:fld>
            <a:endParaRPr lang="sv-SE"/>
          </a:p>
        </p:txBody>
      </p:sp>
      <p:sp>
        <p:nvSpPr>
          <p:cNvPr id="5" name="Platshållare för sidfot 4"/>
          <p:cNvSpPr>
            <a:spLocks noGrp="1"/>
          </p:cNvSpPr>
          <p:nvPr>
            <p:ph type="ftr" sz="quarter" idx="11"/>
          </p:nvPr>
        </p:nvSpPr>
        <p:spPr>
          <a:xfrm>
            <a:off x="3124200" y="6356350"/>
            <a:ext cx="28956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6553200" y="6356350"/>
            <a:ext cx="2133600" cy="365125"/>
          </a:xfrm>
          <a:prstGeom prst="rect">
            <a:avLst/>
          </a:prstGeom>
        </p:spPr>
        <p:txBody>
          <a:bodyPr/>
          <a:lstStyle/>
          <a:p>
            <a:fld id="{8EF1BC19-481E-4EAD-A050-A2CE98B4550D}" type="slidenum">
              <a:rPr lang="sv-SE" smtClean="0"/>
              <a:t>‹#›</a:t>
            </a:fld>
            <a:endParaRPr lang="sv-SE"/>
          </a:p>
        </p:txBody>
      </p:sp>
    </p:spTree>
    <p:extLst>
      <p:ext uri="{BB962C8B-B14F-4D97-AF65-F5344CB8AC3E}">
        <p14:creationId xmlns:p14="http://schemas.microsoft.com/office/powerpoint/2010/main" val="3779692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40"/>
            <a:ext cx="8229600" cy="1143000"/>
          </a:xfrm>
          <a:prstGeom prst="rect">
            <a:avLst/>
          </a:prstGeom>
        </p:spPr>
        <p:txBody>
          <a:bodyPr vert="horz" lIns="91428" tIns="45714" rIns="91428" bIns="45714"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1"/>
            <a:ext cx="8229600" cy="4525963"/>
          </a:xfrm>
          <a:prstGeom prst="rect">
            <a:avLst/>
          </a:prstGeom>
        </p:spPr>
        <p:txBody>
          <a:bodyPr vert="horz" lIns="91428" tIns="45714" rIns="91428" bIns="45714"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Tree>
    <p:extLst>
      <p:ext uri="{BB962C8B-B14F-4D97-AF65-F5344CB8AC3E}">
        <p14:creationId xmlns:p14="http://schemas.microsoft.com/office/powerpoint/2010/main" val="3221081449"/>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3" r:id="rId3"/>
    <p:sldLayoutId id="2147483669" r:id="rId4"/>
    <p:sldLayoutId id="2147483665" r:id="rId5"/>
    <p:sldLayoutId id="2147483675" r:id="rId6"/>
    <p:sldLayoutId id="2147483676" r:id="rId7"/>
    <p:sldLayoutId id="2147483652" r:id="rId8"/>
    <p:sldLayoutId id="2147483671" r:id="rId9"/>
    <p:sldLayoutId id="2147483670" r:id="rId10"/>
    <p:sldLayoutId id="2147483674" r:id="rId11"/>
    <p:sldLayoutId id="2147483673" r:id="rId12"/>
    <p:sldLayoutId id="2147483678" r:id="rId13"/>
    <p:sldLayoutId id="2147483681" r:id="rId14"/>
  </p:sldLayoutIdLst>
  <p:txStyles>
    <p:titleStyle>
      <a:lvl1pPr algn="ctr" defTabSz="914282"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856" indent="-342856" algn="l" defTabSz="914282"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30238" indent="-268288" algn="l" defTabSz="914282"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2852" indent="-228570" algn="l" defTabSz="914282"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599992" indent="-228570" algn="l" defTabSz="914282" rtl="0" eaLnBrk="1" latinLnBrk="0" hangingPunct="1">
        <a:spcBef>
          <a:spcPct val="20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133" indent="-228570" algn="l" defTabSz="914282" rtl="0" eaLnBrk="1" latinLnBrk="0" hangingPunct="1">
        <a:spcBef>
          <a:spcPct val="20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274" indent="-228570" algn="l" defTabSz="91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414" indent="-228570" algn="l" defTabSz="91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555" indent="-228570" algn="l" defTabSz="91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696" indent="-228570" algn="l" defTabSz="914282"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2"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4"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hyperlink" Target="https://publikationer.vr.se/produkt/att-utvardera-effekter-av-ett-grundforskningsprogram-en-pilotstudie/"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713343" y="4221088"/>
            <a:ext cx="7632000" cy="2160240"/>
          </a:xfrm>
        </p:spPr>
        <p:txBody>
          <a:bodyPr/>
          <a:lstStyle/>
          <a:p>
            <a:r>
              <a:rPr lang="sv-SE" dirty="0" smtClean="0"/>
              <a:t>ASSESSMENT OF SOCIETAL IMPACT – VR CONNECTIONS</a:t>
            </a:r>
            <a:br>
              <a:rPr lang="sv-SE" dirty="0" smtClean="0"/>
            </a:br>
            <a:r>
              <a:rPr lang="sv-SE" dirty="0"/>
              <a:t/>
            </a:r>
            <a:br>
              <a:rPr lang="sv-SE" dirty="0"/>
            </a:br>
            <a:r>
              <a:rPr lang="sv-SE" sz="2400" dirty="0" err="1" smtClean="0"/>
              <a:t>STen</a:t>
            </a:r>
            <a:r>
              <a:rPr lang="sv-SE" sz="2400" dirty="0" smtClean="0"/>
              <a:t> SÖDERBERG</a:t>
            </a:r>
            <a:br>
              <a:rPr lang="sv-SE" sz="2400" dirty="0" smtClean="0"/>
            </a:br>
            <a:r>
              <a:rPr lang="sv-SE" sz="2400" dirty="0" smtClean="0"/>
              <a:t>NRF 2016-11-08</a:t>
            </a:r>
            <a:br>
              <a:rPr lang="sv-SE" sz="2400" dirty="0" smtClean="0"/>
            </a:br>
            <a:r>
              <a:rPr lang="sv-SE" sz="2400" dirty="0" smtClean="0"/>
              <a:t>ENRESSH 2017-01-19--20</a:t>
            </a:r>
            <a:br>
              <a:rPr lang="sv-SE" sz="2400" dirty="0" smtClean="0"/>
            </a:br>
            <a:r>
              <a:rPr lang="sv-SE" sz="2400" dirty="0" smtClean="0"/>
              <a:t>nos-hs 2017-03-27</a:t>
            </a:r>
            <a:br>
              <a:rPr lang="sv-SE" sz="2400" dirty="0" smtClean="0"/>
            </a:br>
            <a:r>
              <a:rPr lang="sv-SE" sz="2400" dirty="0"/>
              <a:t/>
            </a:r>
            <a:br>
              <a:rPr lang="sv-SE" sz="2400" dirty="0"/>
            </a:br>
            <a:r>
              <a:rPr lang="sv-SE" dirty="0" smtClean="0"/>
              <a:t/>
            </a:r>
            <a:br>
              <a:rPr lang="sv-SE" dirty="0" smtClean="0"/>
            </a:br>
            <a:r>
              <a:rPr lang="sv-SE" dirty="0"/>
              <a:t/>
            </a:r>
            <a:br>
              <a:rPr lang="sv-SE" dirty="0"/>
            </a:br>
            <a:endParaRPr lang="sv-SE" dirty="0"/>
          </a:p>
        </p:txBody>
      </p:sp>
      <p:pic>
        <p:nvPicPr>
          <p:cNvPr id="4" name="Bildobjekt 9" descr="VR LOGO PPT.jpg"/>
          <p:cNvPicPr>
            <a:picLocks noChangeAspect="1"/>
          </p:cNvPicPr>
          <p:nvPr/>
        </p:nvPicPr>
        <p:blipFill>
          <a:blip r:embed="rId3" cstate="print"/>
          <a:srcRect/>
          <a:stretch>
            <a:fillRect/>
          </a:stretch>
        </p:blipFill>
        <p:spPr bwMode="auto">
          <a:xfrm>
            <a:off x="7504113" y="0"/>
            <a:ext cx="1639887" cy="1560513"/>
          </a:xfrm>
          <a:prstGeom prst="rect">
            <a:avLst/>
          </a:prstGeom>
          <a:noFill/>
          <a:ln w="9525">
            <a:noFill/>
            <a:miter lim="800000"/>
            <a:headEnd/>
            <a:tailEnd/>
          </a:ln>
        </p:spPr>
      </p:pic>
    </p:spTree>
    <p:extLst>
      <p:ext uri="{BB962C8B-B14F-4D97-AF65-F5344CB8AC3E}">
        <p14:creationId xmlns:p14="http://schemas.microsoft.com/office/powerpoint/2010/main" val="579343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467544" y="620688"/>
            <a:ext cx="8064000" cy="792000"/>
          </a:xfrm>
        </p:spPr>
        <p:txBody>
          <a:bodyPr/>
          <a:lstStyle/>
          <a:p>
            <a:r>
              <a:rPr lang="sv-SE" sz="2800" dirty="0" smtClean="0"/>
              <a:t>The </a:t>
            </a:r>
            <a:r>
              <a:rPr lang="sv-SE" sz="2800" dirty="0" err="1" smtClean="0"/>
              <a:t>concept</a:t>
            </a:r>
            <a:r>
              <a:rPr lang="sv-SE" sz="2800" dirty="0" smtClean="0"/>
              <a:t> </a:t>
            </a:r>
            <a:r>
              <a:rPr lang="sv-SE" sz="2800" dirty="0" err="1" smtClean="0"/>
              <a:t>of</a:t>
            </a:r>
            <a:r>
              <a:rPr lang="sv-SE" sz="2800" dirty="0" smtClean="0"/>
              <a:t> </a:t>
            </a:r>
            <a:r>
              <a:rPr lang="sv-SE" sz="2800" dirty="0" err="1" smtClean="0"/>
              <a:t>societal</a:t>
            </a:r>
            <a:r>
              <a:rPr lang="sv-SE" sz="2800" dirty="0" smtClean="0"/>
              <a:t> </a:t>
            </a:r>
            <a:r>
              <a:rPr lang="sv-SE" sz="2800" dirty="0" err="1" smtClean="0"/>
              <a:t>impact</a:t>
            </a:r>
            <a:r>
              <a:rPr lang="sv-SE" sz="2800" dirty="0" smtClean="0"/>
              <a:t> </a:t>
            </a:r>
            <a:r>
              <a:rPr lang="sv-SE" sz="2800" dirty="0" err="1" smtClean="0"/>
              <a:t>of</a:t>
            </a:r>
            <a:r>
              <a:rPr lang="sv-SE" sz="2800" dirty="0" smtClean="0"/>
              <a:t> research - delimitations</a:t>
            </a:r>
            <a:endParaRPr lang="sv-SE" sz="2800" dirty="0"/>
          </a:p>
        </p:txBody>
      </p:sp>
      <p:sp>
        <p:nvSpPr>
          <p:cNvPr id="3" name="Platshållare för text 2"/>
          <p:cNvSpPr>
            <a:spLocks noGrp="1"/>
          </p:cNvSpPr>
          <p:nvPr>
            <p:ph type="body" sz="quarter" idx="10"/>
          </p:nvPr>
        </p:nvSpPr>
        <p:spPr>
          <a:xfrm>
            <a:off x="755576" y="1988840"/>
            <a:ext cx="8064500" cy="4032448"/>
          </a:xfrm>
        </p:spPr>
        <p:txBody>
          <a:bodyPr>
            <a:noAutofit/>
          </a:bodyPr>
          <a:lstStyle/>
          <a:p>
            <a:pPr marL="342900" indent="-342900">
              <a:spcBef>
                <a:spcPct val="20000"/>
              </a:spcBef>
              <a:buFont typeface="Arial" panose="020B0604020202020204" pitchFamily="34" charset="0"/>
              <a:buChar char="•"/>
            </a:pPr>
            <a:r>
              <a:rPr lang="sv-SE" sz="2000" dirty="0">
                <a:latin typeface="Arial" panose="020B0604020202020204" pitchFamily="34" charset="0"/>
                <a:cs typeface="Arial" panose="020B0604020202020204" pitchFamily="34" charset="0"/>
              </a:rPr>
              <a:t>”</a:t>
            </a:r>
            <a:r>
              <a:rPr lang="sv-SE" sz="2000" dirty="0" err="1">
                <a:latin typeface="Arial" panose="020B0604020202020204" pitchFamily="34" charset="0"/>
                <a:cs typeface="Arial" panose="020B0604020202020204" pitchFamily="34" charset="0"/>
              </a:rPr>
              <a:t>Impact</a:t>
            </a:r>
            <a:r>
              <a:rPr lang="sv-SE" sz="2000" dirty="0">
                <a:latin typeface="Arial" panose="020B0604020202020204" pitchFamily="34" charset="0"/>
                <a:cs typeface="Arial" panose="020B0604020202020204" pitchFamily="34" charset="0"/>
              </a:rPr>
              <a:t> </a:t>
            </a:r>
            <a:r>
              <a:rPr lang="sv-SE" sz="2000" dirty="0" err="1">
                <a:latin typeface="Arial" panose="020B0604020202020204" pitchFamily="34" charset="0"/>
                <a:cs typeface="Arial" panose="020B0604020202020204" pitchFamily="34" charset="0"/>
              </a:rPr>
              <a:t>beyond</a:t>
            </a:r>
            <a:r>
              <a:rPr lang="sv-SE" sz="2000" dirty="0">
                <a:latin typeface="Arial" panose="020B0604020202020204" pitchFamily="34" charset="0"/>
                <a:cs typeface="Arial" panose="020B0604020202020204" pitchFamily="34" charset="0"/>
              </a:rPr>
              <a:t> </a:t>
            </a:r>
            <a:r>
              <a:rPr lang="sv-SE" sz="2000" dirty="0" err="1">
                <a:latin typeface="Arial" panose="020B0604020202020204" pitchFamily="34" charset="0"/>
                <a:cs typeface="Arial" panose="020B0604020202020204" pitchFamily="34" charset="0"/>
              </a:rPr>
              <a:t>academia</a:t>
            </a:r>
            <a:r>
              <a:rPr lang="sv-SE" sz="2000" dirty="0">
                <a:latin typeface="Arial" panose="020B0604020202020204" pitchFamily="34" charset="0"/>
                <a:cs typeface="Arial" panose="020B0604020202020204" pitchFamily="34" charset="0"/>
              </a:rPr>
              <a:t>” </a:t>
            </a:r>
            <a:r>
              <a:rPr lang="sv-SE" sz="2000" dirty="0" err="1">
                <a:latin typeface="Arial" panose="020B0604020202020204" pitchFamily="34" charset="0"/>
                <a:cs typeface="Arial" panose="020B0604020202020204" pitchFamily="34" charset="0"/>
              </a:rPr>
              <a:t>rather</a:t>
            </a:r>
            <a:r>
              <a:rPr lang="sv-SE" sz="2000" dirty="0">
                <a:latin typeface="Arial" panose="020B0604020202020204" pitchFamily="34" charset="0"/>
                <a:cs typeface="Arial" panose="020B0604020202020204" pitchFamily="34" charset="0"/>
              </a:rPr>
              <a:t> </a:t>
            </a:r>
            <a:r>
              <a:rPr lang="sv-SE" sz="2000" dirty="0" err="1">
                <a:latin typeface="Arial" panose="020B0604020202020204" pitchFamily="34" charset="0"/>
                <a:cs typeface="Arial" panose="020B0604020202020204" pitchFamily="34" charset="0"/>
              </a:rPr>
              <a:t>than</a:t>
            </a:r>
            <a:r>
              <a:rPr lang="sv-SE" sz="2000" dirty="0">
                <a:latin typeface="Arial" panose="020B0604020202020204" pitchFamily="34" charset="0"/>
                <a:cs typeface="Arial" panose="020B0604020202020204" pitchFamily="34" charset="0"/>
              </a:rPr>
              <a:t> ”</a:t>
            </a:r>
            <a:r>
              <a:rPr lang="sv-SE" sz="2000" dirty="0" err="1">
                <a:latin typeface="Arial" panose="020B0604020202020204" pitchFamily="34" charset="0"/>
                <a:cs typeface="Arial" panose="020B0604020202020204" pitchFamily="34" charset="0"/>
              </a:rPr>
              <a:t>impact</a:t>
            </a:r>
            <a:r>
              <a:rPr lang="sv-SE" sz="2000" dirty="0">
                <a:latin typeface="Arial" panose="020B0604020202020204" pitchFamily="34" charset="0"/>
                <a:cs typeface="Arial" panose="020B0604020202020204" pitchFamily="34" charset="0"/>
              </a:rPr>
              <a:t> </a:t>
            </a:r>
            <a:r>
              <a:rPr lang="sv-SE" sz="2000" dirty="0" err="1">
                <a:latin typeface="Arial" panose="020B0604020202020204" pitchFamily="34" charset="0"/>
                <a:cs typeface="Arial" panose="020B0604020202020204" pitchFamily="34" charset="0"/>
              </a:rPr>
              <a:t>within</a:t>
            </a:r>
            <a:r>
              <a:rPr lang="sv-SE" sz="2000" dirty="0">
                <a:latin typeface="Arial" panose="020B0604020202020204" pitchFamily="34" charset="0"/>
                <a:cs typeface="Arial" panose="020B0604020202020204" pitchFamily="34" charset="0"/>
              </a:rPr>
              <a:t> </a:t>
            </a:r>
            <a:r>
              <a:rPr lang="sv-SE" sz="2000" dirty="0" err="1">
                <a:latin typeface="Arial" panose="020B0604020202020204" pitchFamily="34" charset="0"/>
                <a:cs typeface="Arial" panose="020B0604020202020204" pitchFamily="34" charset="0"/>
              </a:rPr>
              <a:t>academia</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e.g</a:t>
            </a:r>
            <a:r>
              <a:rPr lang="sv-SE" sz="2000" dirty="0" smtClean="0">
                <a:latin typeface="Arial" panose="020B0604020202020204" pitchFamily="34" charset="0"/>
                <a:cs typeface="Arial" panose="020B0604020202020204" pitchFamily="34" charset="0"/>
              </a:rPr>
              <a:t>,, citations)</a:t>
            </a:r>
            <a:endParaRPr lang="sv-SE" sz="2000" dirty="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sv-SE" sz="2000" dirty="0" smtClean="0">
                <a:latin typeface="Arial" panose="020B0604020202020204" pitchFamily="34" charset="0"/>
                <a:cs typeface="Arial" panose="020B0604020202020204" pitchFamily="34" charset="0"/>
              </a:rPr>
              <a:t>”</a:t>
            </a:r>
            <a:r>
              <a:rPr lang="sv-SE" sz="2000" dirty="0" err="1" smtClean="0">
                <a:latin typeface="Arial" panose="020B0604020202020204" pitchFamily="34" charset="0"/>
                <a:cs typeface="Arial" panose="020B0604020202020204" pitchFamily="34" charset="0"/>
              </a:rPr>
              <a:t>Impact</a:t>
            </a:r>
            <a:r>
              <a:rPr lang="sv-SE" sz="2000" dirty="0" smtClean="0">
                <a:latin typeface="Arial" panose="020B0604020202020204" pitchFamily="34" charset="0"/>
                <a:cs typeface="Arial" panose="020B0604020202020204" pitchFamily="34" charset="0"/>
              </a:rPr>
              <a:t>” not the same as </a:t>
            </a:r>
            <a:r>
              <a:rPr lang="sv-SE" sz="2000" i="1" dirty="0" smtClean="0">
                <a:latin typeface="Arial" panose="020B0604020202020204" pitchFamily="34" charset="0"/>
                <a:cs typeface="Arial" panose="020B0604020202020204" pitchFamily="34" charset="0"/>
              </a:rPr>
              <a:t>co-operation and partnerships </a:t>
            </a:r>
            <a:r>
              <a:rPr lang="sv-SE" sz="2000" dirty="0" err="1" smtClean="0">
                <a:latin typeface="Arial" panose="020B0604020202020204" pitchFamily="34" charset="0"/>
                <a:cs typeface="Arial" panose="020B0604020202020204" pitchFamily="34" charset="0"/>
              </a:rPr>
              <a:t>with</a:t>
            </a:r>
            <a:r>
              <a:rPr lang="sv-SE" sz="2000" dirty="0" smtClean="0">
                <a:latin typeface="Arial" panose="020B0604020202020204" pitchFamily="34" charset="0"/>
                <a:cs typeface="Arial" panose="020B0604020202020204" pitchFamily="34" charset="0"/>
              </a:rPr>
              <a:t> partners </a:t>
            </a:r>
            <a:r>
              <a:rPr lang="sv-SE" sz="2000" dirty="0" err="1" smtClean="0">
                <a:latin typeface="Arial" panose="020B0604020202020204" pitchFamily="34" charset="0"/>
                <a:cs typeface="Arial" panose="020B0604020202020204" pitchFamily="34" charset="0"/>
              </a:rPr>
              <a:t>outside</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academia</a:t>
            </a:r>
            <a:r>
              <a:rPr lang="sv-SE" sz="2000" dirty="0" smtClean="0">
                <a:latin typeface="Arial" panose="020B0604020202020204" pitchFamily="34" charset="0"/>
                <a:cs typeface="Arial" panose="020B0604020202020204" pitchFamily="34" charset="0"/>
              </a:rPr>
              <a:t> – </a:t>
            </a:r>
            <a:r>
              <a:rPr lang="sv-SE" sz="2000" dirty="0" err="1" smtClean="0">
                <a:latin typeface="Arial" panose="020B0604020202020204" pitchFamily="34" charset="0"/>
                <a:cs typeface="Arial" panose="020B0604020202020204" pitchFamily="34" charset="0"/>
              </a:rPr>
              <a:t>although</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impact</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normally</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presupposes</a:t>
            </a:r>
            <a:r>
              <a:rPr lang="sv-SE" sz="2000" dirty="0" smtClean="0">
                <a:latin typeface="Arial" panose="020B0604020202020204" pitchFamily="34" charset="0"/>
                <a:cs typeface="Arial" panose="020B0604020202020204" pitchFamily="34" charset="0"/>
              </a:rPr>
              <a:t> co-operation</a:t>
            </a:r>
          </a:p>
          <a:p>
            <a:pPr marL="342900" indent="-342900">
              <a:spcBef>
                <a:spcPct val="20000"/>
              </a:spcBef>
              <a:buFont typeface="Arial" panose="020B0604020202020204" pitchFamily="34" charset="0"/>
              <a:buChar char="•"/>
            </a:pPr>
            <a:r>
              <a:rPr lang="sv-SE" sz="2000" dirty="0">
                <a:latin typeface="Arial" panose="020B0604020202020204" pitchFamily="34" charset="0"/>
                <a:cs typeface="Arial" panose="020B0604020202020204" pitchFamily="34" charset="0"/>
              </a:rPr>
              <a:t>”</a:t>
            </a:r>
            <a:r>
              <a:rPr lang="sv-SE" sz="2000" dirty="0" err="1">
                <a:latin typeface="Arial" panose="020B0604020202020204" pitchFamily="34" charset="0"/>
                <a:cs typeface="Arial" panose="020B0604020202020204" pitchFamily="34" charset="0"/>
              </a:rPr>
              <a:t>Impact</a:t>
            </a:r>
            <a:r>
              <a:rPr lang="sv-SE" sz="2000" dirty="0">
                <a:latin typeface="Arial" panose="020B0604020202020204" pitchFamily="34" charset="0"/>
                <a:cs typeface="Arial" panose="020B0604020202020204" pitchFamily="34" charset="0"/>
              </a:rPr>
              <a:t>” not the same as </a:t>
            </a:r>
            <a:r>
              <a:rPr lang="sv-SE" sz="2000" i="1" dirty="0" err="1" smtClean="0">
                <a:latin typeface="Arial" panose="020B0604020202020204" pitchFamily="34" charset="0"/>
                <a:cs typeface="Arial" panose="020B0604020202020204" pitchFamily="34" charset="0"/>
              </a:rPr>
              <a:t>communication</a:t>
            </a:r>
            <a:r>
              <a:rPr lang="sv-SE" sz="2000" i="1" dirty="0" smtClean="0">
                <a:latin typeface="Arial" panose="020B0604020202020204" pitchFamily="34" charset="0"/>
                <a:cs typeface="Arial" panose="020B0604020202020204" pitchFamily="34" charset="0"/>
              </a:rPr>
              <a:t> and </a:t>
            </a:r>
            <a:r>
              <a:rPr lang="sv-SE" sz="2000" i="1" dirty="0" err="1" smtClean="0">
                <a:latin typeface="Arial" panose="020B0604020202020204" pitchFamily="34" charset="0"/>
                <a:cs typeface="Arial" panose="020B0604020202020204" pitchFamily="34" charset="0"/>
              </a:rPr>
              <a:t>outreach</a:t>
            </a:r>
            <a:r>
              <a:rPr lang="sv-SE" sz="2000" dirty="0" smtClean="0">
                <a:latin typeface="Arial" panose="020B0604020202020204" pitchFamily="34" charset="0"/>
                <a:cs typeface="Arial" panose="020B0604020202020204" pitchFamily="34" charset="0"/>
              </a:rPr>
              <a:t> - </a:t>
            </a:r>
            <a:r>
              <a:rPr lang="sv-SE" sz="2000" dirty="0" err="1">
                <a:latin typeface="Arial" panose="020B0604020202020204" pitchFamily="34" charset="0"/>
                <a:cs typeface="Arial" panose="020B0604020202020204" pitchFamily="34" charset="0"/>
              </a:rPr>
              <a:t>although</a:t>
            </a:r>
            <a:r>
              <a:rPr lang="sv-SE" sz="2000" dirty="0">
                <a:latin typeface="Arial" panose="020B0604020202020204" pitchFamily="34" charset="0"/>
                <a:cs typeface="Arial" panose="020B0604020202020204" pitchFamily="34" charset="0"/>
              </a:rPr>
              <a:t> </a:t>
            </a:r>
            <a:r>
              <a:rPr lang="sv-SE" sz="2000" dirty="0" err="1">
                <a:latin typeface="Arial" panose="020B0604020202020204" pitchFamily="34" charset="0"/>
                <a:cs typeface="Arial" panose="020B0604020202020204" pitchFamily="34" charset="0"/>
              </a:rPr>
              <a:t>impact</a:t>
            </a:r>
            <a:r>
              <a:rPr lang="sv-SE" sz="2000" dirty="0">
                <a:latin typeface="Arial" panose="020B0604020202020204" pitchFamily="34" charset="0"/>
                <a:cs typeface="Arial" panose="020B0604020202020204" pitchFamily="34" charset="0"/>
              </a:rPr>
              <a:t> </a:t>
            </a:r>
            <a:r>
              <a:rPr lang="sv-SE" sz="2000" dirty="0" err="1">
                <a:latin typeface="Arial" panose="020B0604020202020204" pitchFamily="34" charset="0"/>
                <a:cs typeface="Arial" panose="020B0604020202020204" pitchFamily="34" charset="0"/>
              </a:rPr>
              <a:t>normally</a:t>
            </a:r>
            <a:r>
              <a:rPr lang="sv-SE" sz="2000" dirty="0">
                <a:latin typeface="Arial" panose="020B0604020202020204" pitchFamily="34" charset="0"/>
                <a:cs typeface="Arial" panose="020B0604020202020204" pitchFamily="34" charset="0"/>
              </a:rPr>
              <a:t> </a:t>
            </a:r>
            <a:r>
              <a:rPr lang="sv-SE" sz="2000" dirty="0" err="1">
                <a:latin typeface="Arial" panose="020B0604020202020204" pitchFamily="34" charset="0"/>
                <a:cs typeface="Arial" panose="020B0604020202020204" pitchFamily="34" charset="0"/>
              </a:rPr>
              <a:t>presupposes</a:t>
            </a:r>
            <a:r>
              <a:rPr lang="sv-SE" sz="2000" dirty="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outreach</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activities</a:t>
            </a: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sv-SE" sz="2000" dirty="0" smtClean="0">
                <a:latin typeface="Arial" panose="020B0604020202020204" pitchFamily="34" charset="0"/>
                <a:cs typeface="Arial" panose="020B0604020202020204" pitchFamily="34" charset="0"/>
              </a:rPr>
              <a:t>”</a:t>
            </a:r>
            <a:r>
              <a:rPr lang="sv-SE" sz="2000" dirty="0" err="1" smtClean="0">
                <a:latin typeface="Arial" panose="020B0604020202020204" pitchFamily="34" charset="0"/>
                <a:cs typeface="Arial" panose="020B0604020202020204" pitchFamily="34" charset="0"/>
              </a:rPr>
              <a:t>Impact</a:t>
            </a:r>
            <a:r>
              <a:rPr lang="sv-SE" sz="2000" dirty="0" smtClean="0">
                <a:latin typeface="Arial" panose="020B0604020202020204" pitchFamily="34" charset="0"/>
                <a:cs typeface="Arial" panose="020B0604020202020204" pitchFamily="34" charset="0"/>
              </a:rPr>
              <a:t>” not the same as </a:t>
            </a:r>
            <a:r>
              <a:rPr lang="sv-SE" sz="2000" i="1" dirty="0" err="1" smtClean="0">
                <a:latin typeface="Arial" panose="020B0604020202020204" pitchFamily="34" charset="0"/>
                <a:cs typeface="Arial" panose="020B0604020202020204" pitchFamily="34" charset="0"/>
              </a:rPr>
              <a:t>relevance</a:t>
            </a:r>
            <a:r>
              <a:rPr lang="sv-SE" sz="2000" i="1" dirty="0" smtClean="0">
                <a:latin typeface="Arial" panose="020B0604020202020204" pitchFamily="34" charset="0"/>
                <a:cs typeface="Arial" panose="020B0604020202020204" pitchFamily="34" charset="0"/>
              </a:rPr>
              <a:t> </a:t>
            </a:r>
            <a:r>
              <a:rPr lang="sv-SE" sz="2000" dirty="0" smtClean="0">
                <a:latin typeface="Arial" panose="020B0604020202020204" pitchFamily="34" charset="0"/>
                <a:cs typeface="Arial" panose="020B0604020202020204" pitchFamily="34" charset="0"/>
              </a:rPr>
              <a:t>(an </a:t>
            </a:r>
            <a:r>
              <a:rPr lang="sv-SE" sz="2000" i="1" dirty="0" smtClean="0">
                <a:latin typeface="Arial" panose="020B0604020202020204" pitchFamily="34" charset="0"/>
                <a:cs typeface="Arial" panose="020B0604020202020204" pitchFamily="34" charset="0"/>
              </a:rPr>
              <a:t>ex-ante </a:t>
            </a:r>
            <a:r>
              <a:rPr lang="sv-SE" sz="2000" dirty="0" err="1" smtClean="0">
                <a:latin typeface="Arial" panose="020B0604020202020204" pitchFamily="34" charset="0"/>
                <a:cs typeface="Arial" panose="020B0604020202020204" pitchFamily="34" charset="0"/>
              </a:rPr>
              <a:t>judgment</a:t>
            </a:r>
            <a:r>
              <a:rPr lang="sv-SE" sz="2000" dirty="0" smtClean="0">
                <a:latin typeface="Arial" panose="020B0604020202020204" pitchFamily="34" charset="0"/>
                <a:cs typeface="Arial" panose="020B0604020202020204" pitchFamily="34" charset="0"/>
              </a:rPr>
              <a:t>)</a:t>
            </a: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0626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467544" y="620688"/>
            <a:ext cx="8064000" cy="792000"/>
          </a:xfrm>
        </p:spPr>
        <p:txBody>
          <a:bodyPr/>
          <a:lstStyle/>
          <a:p>
            <a:r>
              <a:rPr lang="sv-SE" sz="2800" dirty="0" smtClean="0"/>
              <a:t>VR definition </a:t>
            </a:r>
            <a:r>
              <a:rPr lang="sv-SE" sz="2800" dirty="0" err="1" smtClean="0"/>
              <a:t>of</a:t>
            </a:r>
            <a:r>
              <a:rPr lang="sv-SE" sz="2800" dirty="0" smtClean="0"/>
              <a:t> the </a:t>
            </a:r>
            <a:r>
              <a:rPr lang="sv-SE" sz="2800" dirty="0" err="1" smtClean="0"/>
              <a:t>concept</a:t>
            </a:r>
            <a:r>
              <a:rPr lang="sv-SE" sz="2800" dirty="0" smtClean="0"/>
              <a:t> </a:t>
            </a:r>
            <a:r>
              <a:rPr lang="sv-SE" sz="2800" dirty="0" err="1" smtClean="0"/>
              <a:t>of</a:t>
            </a:r>
            <a:r>
              <a:rPr lang="sv-SE" sz="2800" dirty="0" smtClean="0"/>
              <a:t> </a:t>
            </a:r>
            <a:r>
              <a:rPr lang="sv-SE" sz="2800" dirty="0" err="1" smtClean="0"/>
              <a:t>societal</a:t>
            </a:r>
            <a:r>
              <a:rPr lang="sv-SE" sz="2800" dirty="0" smtClean="0"/>
              <a:t> </a:t>
            </a:r>
            <a:r>
              <a:rPr lang="sv-SE" sz="2800" dirty="0" err="1" smtClean="0"/>
              <a:t>impact</a:t>
            </a:r>
            <a:r>
              <a:rPr lang="sv-SE" sz="2800" dirty="0" smtClean="0"/>
              <a:t> </a:t>
            </a:r>
            <a:r>
              <a:rPr lang="sv-SE" sz="2800" dirty="0" err="1" smtClean="0"/>
              <a:t>of</a:t>
            </a:r>
            <a:r>
              <a:rPr lang="sv-SE" sz="2800" dirty="0" smtClean="0"/>
              <a:t> research</a:t>
            </a:r>
            <a:endParaRPr lang="sv-SE" sz="2800" dirty="0"/>
          </a:p>
        </p:txBody>
      </p:sp>
      <p:sp>
        <p:nvSpPr>
          <p:cNvPr id="3" name="Platshållare för text 2"/>
          <p:cNvSpPr>
            <a:spLocks noGrp="1"/>
          </p:cNvSpPr>
          <p:nvPr>
            <p:ph type="body" sz="quarter" idx="10"/>
          </p:nvPr>
        </p:nvSpPr>
        <p:spPr>
          <a:xfrm>
            <a:off x="827584" y="1988840"/>
            <a:ext cx="8064500" cy="4320480"/>
          </a:xfrm>
        </p:spPr>
        <p:txBody>
          <a:bodyPr>
            <a:noAutofit/>
          </a:bodyPr>
          <a:lstStyle/>
          <a:p>
            <a:pPr marL="342900" indent="-342900">
              <a:lnSpc>
                <a:spcPts val="2000"/>
              </a:lnSpc>
              <a:buFont typeface="Arial" panose="020B0604020202020204" pitchFamily="34" charset="0"/>
              <a:buChar char="•"/>
            </a:pPr>
            <a:r>
              <a:rPr lang="sv-SE" sz="2000" dirty="0" smtClean="0">
                <a:latin typeface="Arial" panose="020B0604020202020204" pitchFamily="34" charset="0"/>
                <a:cs typeface="Arial" panose="020B0604020202020204" pitchFamily="34" charset="0"/>
              </a:rPr>
              <a:t>VR definition</a:t>
            </a:r>
            <a:r>
              <a:rPr lang="sv-SE" sz="2000" dirty="0">
                <a:latin typeface="Arial" panose="020B0604020202020204" pitchFamily="34" charset="0"/>
                <a:cs typeface="Arial" panose="020B0604020202020204" pitchFamily="34" charset="0"/>
              </a:rPr>
              <a:t>: </a:t>
            </a:r>
            <a:r>
              <a:rPr lang="sv-SE" sz="2000" i="1" dirty="0">
                <a:latin typeface="Arial" panose="020B0604020202020204" pitchFamily="34" charset="0"/>
                <a:cs typeface="Arial" panose="020B0604020202020204" pitchFamily="34" charset="0"/>
              </a:rPr>
              <a:t>”</a:t>
            </a:r>
            <a:r>
              <a:rPr lang="en-US" sz="2000" i="1" dirty="0">
                <a:latin typeface="Arial" panose="020B0604020202020204" pitchFamily="34" charset="0"/>
                <a:cs typeface="Arial" panose="020B0604020202020204" pitchFamily="34" charset="0"/>
              </a:rPr>
              <a:t>effects </a:t>
            </a:r>
            <a:r>
              <a:rPr lang="en-US" sz="2000" i="1" dirty="0">
                <a:latin typeface="Arial" panose="020B0604020202020204" pitchFamily="34" charset="0"/>
                <a:cs typeface="Arial" panose="020B0604020202020204" pitchFamily="34" charset="0"/>
              </a:rPr>
              <a:t>of research beyond academia which in some contexts </a:t>
            </a:r>
            <a:r>
              <a:rPr lang="en-US" sz="2000" i="1" dirty="0">
                <a:latin typeface="Arial" panose="020B0604020202020204" pitchFamily="34" charset="0"/>
                <a:cs typeface="Arial" panose="020B0604020202020204" pitchFamily="34" charset="0"/>
              </a:rPr>
              <a:t>and over </a:t>
            </a:r>
            <a:r>
              <a:rPr lang="en-US" sz="2000" i="1" dirty="0">
                <a:latin typeface="Arial" panose="020B0604020202020204" pitchFamily="34" charset="0"/>
                <a:cs typeface="Arial" panose="020B0604020202020204" pitchFamily="34" charset="0"/>
              </a:rPr>
              <a:t>time could amount to concrete influence on society by the application of research results to achieve social</a:t>
            </a:r>
            <a:r>
              <a:rPr lang="en-US" sz="2000" i="1" dirty="0">
                <a:latin typeface="Arial" panose="020B0604020202020204" pitchFamily="34" charset="0"/>
                <a:cs typeface="Arial" panose="020B0604020202020204" pitchFamily="34" charset="0"/>
              </a:rPr>
              <a:t>, economic</a:t>
            </a:r>
            <a:r>
              <a:rPr lang="en-US" sz="2000" i="1" dirty="0">
                <a:latin typeface="Arial" panose="020B0604020202020204" pitchFamily="34" charset="0"/>
                <a:cs typeface="Arial" panose="020B0604020202020204" pitchFamily="34" charset="0"/>
              </a:rPr>
              <a:t>, environmental or cultural effects.</a:t>
            </a:r>
            <a:r>
              <a:rPr lang="sv-SE" sz="2000" i="1" dirty="0" smtClean="0">
                <a:latin typeface="Arial" panose="020B0604020202020204" pitchFamily="34" charset="0"/>
                <a:cs typeface="Arial" panose="020B0604020202020204" pitchFamily="34" charset="0"/>
              </a:rPr>
              <a:t>”</a:t>
            </a:r>
            <a:endParaRPr lang="sv-SE" sz="2000" dirty="0" smtClean="0">
              <a:latin typeface="Arial" panose="020B0604020202020204" pitchFamily="34" charset="0"/>
              <a:cs typeface="Arial" panose="020B0604020202020204" pitchFamily="34" charset="0"/>
            </a:endParaRPr>
          </a:p>
          <a:p>
            <a:pPr marL="342900" indent="-342900">
              <a:lnSpc>
                <a:spcPts val="2000"/>
              </a:lnSpc>
              <a:spcBef>
                <a:spcPct val="20000"/>
              </a:spcBef>
              <a:buFont typeface="Arial" panose="020B0604020202020204" pitchFamily="34" charset="0"/>
              <a:buChar char="•"/>
            </a:pPr>
            <a:r>
              <a:rPr lang="sv-SE" sz="2000" dirty="0" err="1" smtClean="0">
                <a:latin typeface="Arial" panose="020B0604020202020204" pitchFamily="34" charset="0"/>
                <a:cs typeface="Arial" panose="020B0604020202020204" pitchFamily="34" charset="0"/>
              </a:rPr>
              <a:t>Impact</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assessment</a:t>
            </a:r>
            <a:r>
              <a:rPr lang="sv-SE" sz="2000" dirty="0" smtClean="0">
                <a:latin typeface="Arial" panose="020B0604020202020204" pitchFamily="34" charset="0"/>
                <a:cs typeface="Arial" panose="020B0604020202020204" pitchFamily="34" charset="0"/>
              </a:rPr>
              <a:t> not a part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the </a:t>
            </a:r>
            <a:r>
              <a:rPr lang="sv-SE" sz="2000" dirty="0" err="1" smtClean="0">
                <a:latin typeface="Arial" panose="020B0604020202020204" pitchFamily="34" charset="0"/>
                <a:cs typeface="Arial" panose="020B0604020202020204" pitchFamily="34" charset="0"/>
              </a:rPr>
              <a:t>daily</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evaluation</a:t>
            </a:r>
            <a:r>
              <a:rPr lang="sv-SE" sz="2000" dirty="0" smtClean="0">
                <a:latin typeface="Arial" panose="020B0604020202020204" pitchFamily="34" charset="0"/>
                <a:cs typeface="Arial" panose="020B0604020202020204" pitchFamily="34" charset="0"/>
              </a:rPr>
              <a:t> agenda at VR (</a:t>
            </a:r>
            <a:r>
              <a:rPr lang="sv-SE" sz="2000" dirty="0" err="1" smtClean="0">
                <a:latin typeface="Arial" panose="020B0604020202020204" pitchFamily="34" charset="0"/>
                <a:cs typeface="Arial" panose="020B0604020202020204" pitchFamily="34" charset="0"/>
              </a:rPr>
              <a:t>neither</a:t>
            </a:r>
            <a:r>
              <a:rPr lang="sv-SE" sz="2000" dirty="0" smtClean="0">
                <a:latin typeface="Arial" panose="020B0604020202020204" pitchFamily="34" charset="0"/>
                <a:cs typeface="Arial" panose="020B0604020202020204" pitchFamily="34" charset="0"/>
              </a:rPr>
              <a:t> </a:t>
            </a:r>
            <a:r>
              <a:rPr lang="sv-SE" sz="2000" i="1" dirty="0" smtClean="0">
                <a:latin typeface="Arial" panose="020B0604020202020204" pitchFamily="34" charset="0"/>
                <a:cs typeface="Arial" panose="020B0604020202020204" pitchFamily="34" charset="0"/>
              </a:rPr>
              <a:t>ex-ante</a:t>
            </a:r>
            <a:r>
              <a:rPr lang="sv-SE" sz="2000" dirty="0" smtClean="0">
                <a:latin typeface="Arial" panose="020B0604020202020204" pitchFamily="34" charset="0"/>
                <a:cs typeface="Arial" panose="020B0604020202020204" pitchFamily="34" charset="0"/>
              </a:rPr>
              <a:t> nor </a:t>
            </a:r>
            <a:r>
              <a:rPr lang="sv-SE" sz="2000" i="1" dirty="0" smtClean="0">
                <a:latin typeface="Arial" panose="020B0604020202020204" pitchFamily="34" charset="0"/>
                <a:cs typeface="Arial" panose="020B0604020202020204" pitchFamily="34" charset="0"/>
              </a:rPr>
              <a:t>ex-post</a:t>
            </a:r>
            <a:r>
              <a:rPr lang="sv-SE" sz="2000" dirty="0" smtClean="0">
                <a:latin typeface="Arial" panose="020B0604020202020204" pitchFamily="34" charset="0"/>
                <a:cs typeface="Arial" panose="020B0604020202020204" pitchFamily="34" charset="0"/>
              </a:rPr>
              <a:t>)</a:t>
            </a:r>
          </a:p>
          <a:p>
            <a:pPr marL="342900" indent="-342900">
              <a:spcBef>
                <a:spcPct val="20000"/>
              </a:spcBef>
              <a:buFont typeface="Arial" panose="020B0604020202020204" pitchFamily="34" charset="0"/>
              <a:buChar char="•"/>
            </a:pPr>
            <a:r>
              <a:rPr lang="sv-SE" sz="2000" dirty="0" err="1" smtClean="0">
                <a:latin typeface="Arial" panose="020B0604020202020204" pitchFamily="34" charset="0"/>
                <a:cs typeface="Arial" panose="020B0604020202020204" pitchFamily="34" charset="0"/>
              </a:rPr>
              <a:t>Growing</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interest</a:t>
            </a:r>
            <a:r>
              <a:rPr lang="sv-SE" sz="2000" dirty="0" smtClean="0">
                <a:latin typeface="Arial" panose="020B0604020202020204" pitchFamily="34" charset="0"/>
                <a:cs typeface="Arial" panose="020B0604020202020204" pitchFamily="34" charset="0"/>
              </a:rPr>
              <a:t> for </a:t>
            </a:r>
            <a:r>
              <a:rPr lang="sv-SE" sz="2000" dirty="0" err="1" smtClean="0">
                <a:latin typeface="Arial" panose="020B0604020202020204" pitchFamily="34" charset="0"/>
                <a:cs typeface="Arial" panose="020B0604020202020204" pitchFamily="34" charset="0"/>
              </a:rPr>
              <a:t>impact</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assessment</a:t>
            </a:r>
            <a:r>
              <a:rPr lang="sv-SE" sz="2000" dirty="0" smtClean="0">
                <a:latin typeface="Arial" panose="020B0604020202020204" pitchFamily="34" charset="0"/>
                <a:cs typeface="Arial" panose="020B0604020202020204" pitchFamily="34" charset="0"/>
              </a:rPr>
              <a:t> </a:t>
            </a:r>
          </a:p>
          <a:p>
            <a:pPr marL="630238" lvl="1" indent="-268288">
              <a:lnSpc>
                <a:spcPct val="80000"/>
              </a:lnSpc>
              <a:buFont typeface="Arial" panose="020B0604020202020204" pitchFamily="34" charset="0"/>
              <a:buChar char="–"/>
            </a:pPr>
            <a:r>
              <a:rPr lang="sv-SE" sz="1700" dirty="0" smtClean="0">
                <a:latin typeface="Arial" panose="020B0604020202020204" pitchFamily="34" charset="0"/>
                <a:cs typeface="Arial" panose="020B0604020202020204" pitchFamily="34" charset="0"/>
              </a:rPr>
              <a:t>on </a:t>
            </a:r>
            <a:r>
              <a:rPr lang="sv-SE" sz="1700" dirty="0" err="1">
                <a:latin typeface="Arial" panose="020B0604020202020204" pitchFamily="34" charset="0"/>
                <a:cs typeface="Arial" panose="020B0604020202020204" pitchFamily="34" charset="0"/>
              </a:rPr>
              <a:t>European</a:t>
            </a:r>
            <a:r>
              <a:rPr lang="sv-SE" sz="1700" dirty="0">
                <a:latin typeface="Arial" panose="020B0604020202020204" pitchFamily="34" charset="0"/>
                <a:cs typeface="Arial" panose="020B0604020202020204" pitchFamily="34" charset="0"/>
              </a:rPr>
              <a:t> </a:t>
            </a:r>
            <a:r>
              <a:rPr lang="sv-SE" sz="1700" dirty="0" err="1">
                <a:latin typeface="Arial" panose="020B0604020202020204" pitchFamily="34" charset="0"/>
                <a:cs typeface="Arial" panose="020B0604020202020204" pitchFamily="34" charset="0"/>
              </a:rPr>
              <a:t>level</a:t>
            </a:r>
            <a:r>
              <a:rPr lang="sv-SE" sz="1700" dirty="0">
                <a:latin typeface="Arial" panose="020B0604020202020204" pitchFamily="34" charset="0"/>
                <a:cs typeface="Arial" panose="020B0604020202020204" pitchFamily="34" charset="0"/>
              </a:rPr>
              <a:t> </a:t>
            </a:r>
          </a:p>
          <a:p>
            <a:pPr marL="630238" lvl="1" indent="-268288">
              <a:lnSpc>
                <a:spcPct val="80000"/>
              </a:lnSpc>
              <a:buFont typeface="Arial" panose="020B0604020202020204" pitchFamily="34" charset="0"/>
              <a:buChar char="–"/>
            </a:pPr>
            <a:r>
              <a:rPr lang="sv-SE" sz="1700" dirty="0" smtClean="0">
                <a:latin typeface="Arial" panose="020B0604020202020204" pitchFamily="34" charset="0"/>
                <a:cs typeface="Arial" panose="020B0604020202020204" pitchFamily="34" charset="0"/>
              </a:rPr>
              <a:t>on national </a:t>
            </a:r>
            <a:r>
              <a:rPr lang="sv-SE" sz="1700" dirty="0" err="1">
                <a:latin typeface="Arial" panose="020B0604020202020204" pitchFamily="34" charset="0"/>
                <a:cs typeface="Arial" panose="020B0604020202020204" pitchFamily="34" charset="0"/>
              </a:rPr>
              <a:t>political</a:t>
            </a:r>
            <a:r>
              <a:rPr lang="sv-SE" sz="1700" dirty="0">
                <a:latin typeface="Arial" panose="020B0604020202020204" pitchFamily="34" charset="0"/>
                <a:cs typeface="Arial" panose="020B0604020202020204" pitchFamily="34" charset="0"/>
              </a:rPr>
              <a:t> </a:t>
            </a:r>
            <a:r>
              <a:rPr lang="sv-SE" sz="1700" dirty="0" err="1">
                <a:latin typeface="Arial" panose="020B0604020202020204" pitchFamily="34" charset="0"/>
                <a:cs typeface="Arial" panose="020B0604020202020204" pitchFamily="34" charset="0"/>
              </a:rPr>
              <a:t>level</a:t>
            </a:r>
            <a:endParaRPr lang="sv-SE" sz="1700" dirty="0">
              <a:latin typeface="Arial" panose="020B0604020202020204" pitchFamily="34" charset="0"/>
              <a:cs typeface="Arial" panose="020B0604020202020204" pitchFamily="34" charset="0"/>
            </a:endParaRPr>
          </a:p>
          <a:p>
            <a:pPr marL="630238" lvl="1" indent="-268288">
              <a:lnSpc>
                <a:spcPct val="80000"/>
              </a:lnSpc>
              <a:buFont typeface="Arial" panose="020B0604020202020204" pitchFamily="34" charset="0"/>
              <a:buChar char="–"/>
            </a:pPr>
            <a:r>
              <a:rPr lang="sv-SE" sz="1700" dirty="0" smtClean="0">
                <a:latin typeface="Arial" panose="020B0604020202020204" pitchFamily="34" charset="0"/>
                <a:cs typeface="Arial" panose="020B0604020202020204" pitchFamily="34" charset="0"/>
              </a:rPr>
              <a:t>at </a:t>
            </a:r>
            <a:r>
              <a:rPr lang="sv-SE" sz="1700" dirty="0">
                <a:latin typeface="Arial" panose="020B0604020202020204" pitchFamily="34" charset="0"/>
                <a:cs typeface="Arial" panose="020B0604020202020204" pitchFamily="34" charset="0"/>
              </a:rPr>
              <a:t>VR and </a:t>
            </a:r>
            <a:r>
              <a:rPr lang="sv-SE" sz="1700" dirty="0" err="1">
                <a:latin typeface="Arial" panose="020B0604020202020204" pitchFamily="34" charset="0"/>
                <a:cs typeface="Arial" panose="020B0604020202020204" pitchFamily="34" charset="0"/>
              </a:rPr>
              <a:t>other</a:t>
            </a:r>
            <a:r>
              <a:rPr lang="sv-SE" sz="1700" dirty="0">
                <a:latin typeface="Arial" panose="020B0604020202020204" pitchFamily="34" charset="0"/>
                <a:cs typeface="Arial" panose="020B0604020202020204" pitchFamily="34" charset="0"/>
              </a:rPr>
              <a:t> public research </a:t>
            </a:r>
            <a:r>
              <a:rPr lang="sv-SE" sz="1700" dirty="0" err="1">
                <a:latin typeface="Arial" panose="020B0604020202020204" pitchFamily="34" charset="0"/>
                <a:cs typeface="Arial" panose="020B0604020202020204" pitchFamily="34" charset="0"/>
              </a:rPr>
              <a:t>funding</a:t>
            </a:r>
            <a:r>
              <a:rPr lang="sv-SE" sz="1700" dirty="0">
                <a:latin typeface="Arial" panose="020B0604020202020204" pitchFamily="34" charset="0"/>
                <a:cs typeface="Arial" panose="020B0604020202020204" pitchFamily="34" charset="0"/>
              </a:rPr>
              <a:t> </a:t>
            </a:r>
            <a:r>
              <a:rPr lang="sv-SE" sz="1700" dirty="0" err="1">
                <a:latin typeface="Arial" panose="020B0604020202020204" pitchFamily="34" charset="0"/>
                <a:cs typeface="Arial" panose="020B0604020202020204" pitchFamily="34" charset="0"/>
              </a:rPr>
              <a:t>bodies</a:t>
            </a:r>
            <a:endParaRPr lang="sv-SE" sz="1700" dirty="0">
              <a:latin typeface="Arial" panose="020B0604020202020204" pitchFamily="34" charset="0"/>
              <a:cs typeface="Arial" panose="020B0604020202020204" pitchFamily="34" charset="0"/>
            </a:endParaRPr>
          </a:p>
          <a:p>
            <a:pPr marL="630238" lvl="1" indent="-268288">
              <a:lnSpc>
                <a:spcPct val="80000"/>
              </a:lnSpc>
              <a:buFont typeface="Arial" panose="020B0604020202020204" pitchFamily="34" charset="0"/>
              <a:buChar char="–"/>
            </a:pPr>
            <a:r>
              <a:rPr lang="sv-SE" sz="1700" dirty="0" smtClean="0">
                <a:latin typeface="Arial" panose="020B0604020202020204" pitchFamily="34" charset="0"/>
                <a:cs typeface="Arial" panose="020B0604020202020204" pitchFamily="34" charset="0"/>
              </a:rPr>
              <a:t>at </a:t>
            </a:r>
            <a:r>
              <a:rPr lang="sv-SE" sz="1700" dirty="0" err="1">
                <a:latin typeface="Arial" panose="020B0604020202020204" pitchFamily="34" charset="0"/>
                <a:cs typeface="Arial" panose="020B0604020202020204" pitchFamily="34" charset="0"/>
              </a:rPr>
              <a:t>local</a:t>
            </a:r>
            <a:r>
              <a:rPr lang="sv-SE" sz="1700" dirty="0">
                <a:latin typeface="Arial" panose="020B0604020202020204" pitchFamily="34" charset="0"/>
                <a:cs typeface="Arial" panose="020B0604020202020204" pitchFamily="34" charset="0"/>
              </a:rPr>
              <a:t> </a:t>
            </a:r>
            <a:r>
              <a:rPr lang="sv-SE" sz="1700" dirty="0" err="1">
                <a:latin typeface="Arial" panose="020B0604020202020204" pitchFamily="34" charset="0"/>
                <a:cs typeface="Arial" panose="020B0604020202020204" pitchFamily="34" charset="0"/>
              </a:rPr>
              <a:t>universities</a:t>
            </a:r>
            <a:r>
              <a:rPr lang="sv-SE" sz="1700" dirty="0">
                <a:latin typeface="Arial" panose="020B0604020202020204" pitchFamily="34" charset="0"/>
                <a:cs typeface="Arial" panose="020B0604020202020204" pitchFamily="34" charset="0"/>
              </a:rPr>
              <a:t> and </a:t>
            </a:r>
            <a:r>
              <a:rPr lang="sv-SE" sz="1700" dirty="0" err="1">
                <a:latin typeface="Arial" panose="020B0604020202020204" pitchFamily="34" charset="0"/>
                <a:cs typeface="Arial" panose="020B0604020202020204" pitchFamily="34" charset="0"/>
              </a:rPr>
              <a:t>university</a:t>
            </a:r>
            <a:r>
              <a:rPr lang="sv-SE" sz="1700" dirty="0">
                <a:latin typeface="Arial" panose="020B0604020202020204" pitchFamily="34" charset="0"/>
                <a:cs typeface="Arial" panose="020B0604020202020204" pitchFamily="34" charset="0"/>
              </a:rPr>
              <a:t> colleges</a:t>
            </a:r>
          </a:p>
          <a:p>
            <a:pPr marL="342900" indent="-342900">
              <a:spcBef>
                <a:spcPct val="20000"/>
              </a:spcBef>
              <a:buFont typeface="Arial" panose="020B0604020202020204" pitchFamily="34" charset="0"/>
              <a:buChar char="•"/>
            </a:pPr>
            <a:r>
              <a:rPr lang="sv-SE" sz="2000" dirty="0" smtClean="0">
                <a:latin typeface="Arial" panose="020B0604020202020204" pitchFamily="34" charset="0"/>
                <a:cs typeface="Arial" panose="020B0604020202020204" pitchFamily="34" charset="0"/>
              </a:rPr>
              <a:t>A </a:t>
            </a:r>
            <a:r>
              <a:rPr lang="sv-SE" sz="2000" dirty="0" err="1" smtClean="0">
                <a:latin typeface="Arial" panose="020B0604020202020204" pitchFamily="34" charset="0"/>
                <a:cs typeface="Arial" panose="020B0604020202020204" pitchFamily="34" charset="0"/>
              </a:rPr>
              <a:t>number</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proposals</a:t>
            </a:r>
            <a:r>
              <a:rPr lang="sv-SE" sz="2000" dirty="0" smtClean="0">
                <a:latin typeface="Arial" panose="020B0604020202020204" pitchFamily="34" charset="0"/>
                <a:cs typeface="Arial" panose="020B0604020202020204" pitchFamily="34" charset="0"/>
              </a:rPr>
              <a:t> and </a:t>
            </a:r>
            <a:r>
              <a:rPr lang="sv-SE" sz="2000" dirty="0" err="1" smtClean="0">
                <a:latin typeface="Arial" panose="020B0604020202020204" pitchFamily="34" charset="0"/>
                <a:cs typeface="Arial" panose="020B0604020202020204" pitchFamily="34" charset="0"/>
              </a:rPr>
              <a:t>initiatives</a:t>
            </a:r>
            <a:r>
              <a:rPr lang="sv-SE" sz="2000" dirty="0" smtClean="0">
                <a:latin typeface="Arial" panose="020B0604020202020204" pitchFamily="34" charset="0"/>
                <a:cs typeface="Arial" panose="020B0604020202020204" pitchFamily="34" charset="0"/>
              </a:rPr>
              <a:t> on </a:t>
            </a:r>
            <a:r>
              <a:rPr lang="sv-SE" sz="2000" dirty="0" err="1" smtClean="0">
                <a:latin typeface="Arial" panose="020B0604020202020204" pitchFamily="34" charset="0"/>
                <a:cs typeface="Arial" panose="020B0604020202020204" pitchFamily="34" charset="0"/>
              </a:rPr>
              <a:t>impact</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assessment</a:t>
            </a:r>
            <a:r>
              <a:rPr lang="sv-SE" sz="2000" dirty="0" smtClean="0">
                <a:latin typeface="Arial" panose="020B0604020202020204" pitchFamily="34" charset="0"/>
                <a:cs typeface="Arial" panose="020B0604020202020204" pitchFamily="34" charset="0"/>
              </a:rPr>
              <a:t> from VR in recent </a:t>
            </a:r>
            <a:r>
              <a:rPr lang="sv-SE" sz="2000" dirty="0" err="1" smtClean="0">
                <a:latin typeface="Arial" panose="020B0604020202020204" pitchFamily="34" charset="0"/>
                <a:cs typeface="Arial" panose="020B0604020202020204" pitchFamily="34" charset="0"/>
              </a:rPr>
              <a:t>years</a:t>
            </a: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sv-SE" sz="2000" dirty="0" smtClean="0">
                <a:latin typeface="Arial" panose="020B0604020202020204" pitchFamily="34" charset="0"/>
                <a:cs typeface="Arial" panose="020B0604020202020204" pitchFamily="34" charset="0"/>
              </a:rPr>
              <a:t>Pilot </a:t>
            </a:r>
            <a:r>
              <a:rPr lang="sv-SE" sz="2000" dirty="0" err="1" smtClean="0">
                <a:latin typeface="Arial" panose="020B0604020202020204" pitchFamily="34" charset="0"/>
                <a:cs typeface="Arial" panose="020B0604020202020204" pitchFamily="34" charset="0"/>
              </a:rPr>
              <a:t>study</a:t>
            </a:r>
            <a:r>
              <a:rPr lang="sv-SE" sz="2000" dirty="0" smtClean="0">
                <a:latin typeface="Arial" panose="020B0604020202020204" pitchFamily="34" charset="0"/>
                <a:cs typeface="Arial" panose="020B0604020202020204" pitchFamily="34" charset="0"/>
              </a:rPr>
              <a:t> in the HS area – </a:t>
            </a:r>
            <a:r>
              <a:rPr lang="sv-SE" sz="2000" dirty="0" err="1" smtClean="0">
                <a:latin typeface="Arial" panose="020B0604020202020204" pitchFamily="34" charset="0"/>
                <a:cs typeface="Arial" panose="020B0604020202020204" pitchFamily="34" charset="0"/>
              </a:rPr>
              <a:t>Criminology</a:t>
            </a:r>
            <a:r>
              <a:rPr lang="sv-SE" sz="2000" dirty="0" smtClean="0">
                <a:latin typeface="Arial" panose="020B0604020202020204" pitchFamily="34" charset="0"/>
                <a:cs typeface="Arial" panose="020B0604020202020204" pitchFamily="34" charset="0"/>
              </a:rPr>
              <a:t> 2012</a:t>
            </a:r>
          </a:p>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5141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467544" y="620688"/>
            <a:ext cx="8064000" cy="792000"/>
          </a:xfrm>
        </p:spPr>
        <p:txBody>
          <a:bodyPr/>
          <a:lstStyle/>
          <a:p>
            <a:r>
              <a:rPr lang="sv-SE" sz="2800" dirty="0" smtClean="0"/>
              <a:t>Recent VR </a:t>
            </a:r>
            <a:r>
              <a:rPr lang="sv-SE" sz="2800" dirty="0" err="1" smtClean="0"/>
              <a:t>proposals</a:t>
            </a:r>
            <a:r>
              <a:rPr lang="sv-SE" sz="2800" dirty="0" smtClean="0"/>
              <a:t> </a:t>
            </a:r>
            <a:r>
              <a:rPr lang="sv-SE" sz="2800" dirty="0" err="1" smtClean="0"/>
              <a:t>including</a:t>
            </a:r>
            <a:r>
              <a:rPr lang="sv-SE" sz="2800" dirty="0" smtClean="0"/>
              <a:t> </a:t>
            </a:r>
            <a:r>
              <a:rPr lang="sv-SE" sz="2800" dirty="0" err="1" smtClean="0"/>
              <a:t>impact</a:t>
            </a:r>
            <a:r>
              <a:rPr lang="sv-SE" sz="2800" dirty="0" smtClean="0"/>
              <a:t> </a:t>
            </a:r>
            <a:r>
              <a:rPr lang="sv-SE" sz="2800" dirty="0" err="1" smtClean="0"/>
              <a:t>assessment</a:t>
            </a:r>
            <a:endParaRPr lang="sv-SE" sz="2800" dirty="0"/>
          </a:p>
        </p:txBody>
      </p:sp>
      <p:sp>
        <p:nvSpPr>
          <p:cNvPr id="3" name="Platshållare för text 2"/>
          <p:cNvSpPr>
            <a:spLocks noGrp="1"/>
          </p:cNvSpPr>
          <p:nvPr>
            <p:ph type="body" sz="quarter" idx="10"/>
          </p:nvPr>
        </p:nvSpPr>
        <p:spPr>
          <a:xfrm>
            <a:off x="467544" y="1916832"/>
            <a:ext cx="8064500" cy="4248472"/>
          </a:xfrm>
        </p:spPr>
        <p:txBody>
          <a:bodyPr>
            <a:noAutofit/>
          </a:bodyPr>
          <a:lstStyle/>
          <a:p>
            <a:pPr marL="342900" indent="-342900">
              <a:spcBef>
                <a:spcPct val="20000"/>
              </a:spcBef>
              <a:buFont typeface="Arial" panose="020B0604020202020204" pitchFamily="34" charset="0"/>
              <a:buChar char="•"/>
            </a:pPr>
            <a:r>
              <a:rPr lang="en-US" sz="2000" b="1" dirty="0">
                <a:latin typeface="Arial" panose="020B0604020202020204" pitchFamily="34" charset="0"/>
                <a:cs typeface="Arial" panose="020B0604020202020204" pitchFamily="34" charset="0"/>
              </a:rPr>
              <a:t>VR FOKUS proposal 2014</a:t>
            </a:r>
            <a:r>
              <a:rPr lang="en-US" sz="2000" dirty="0">
                <a:latin typeface="Arial" panose="020B0604020202020204" pitchFamily="34" charset="0"/>
                <a:cs typeface="Arial" panose="020B0604020202020204" pitchFamily="34" charset="0"/>
              </a:rPr>
              <a:t>: A model for allocating resources to universities and university colleges involving peer review of research quality and societal relevance, enabling resource allocation such that quality and performance are </a:t>
            </a:r>
            <a:r>
              <a:rPr lang="en-US" sz="2000" dirty="0" smtClean="0">
                <a:latin typeface="Arial" panose="020B0604020202020204" pitchFamily="34" charset="0"/>
                <a:cs typeface="Arial" panose="020B0604020202020204" pitchFamily="34" charset="0"/>
              </a:rPr>
              <a:t>rewarded (not adopted by Swedish government) </a:t>
            </a: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000" b="1"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VR </a:t>
            </a:r>
            <a:r>
              <a:rPr lang="en-US" sz="2000" b="1" dirty="0">
                <a:latin typeface="Arial" panose="020B0604020202020204" pitchFamily="34" charset="0"/>
                <a:cs typeface="Arial" panose="020B0604020202020204" pitchFamily="34" charset="0"/>
              </a:rPr>
              <a:t>ALF proposal </a:t>
            </a:r>
            <a:r>
              <a:rPr lang="en-US" sz="2000" b="1" dirty="0" smtClean="0">
                <a:latin typeface="Arial" panose="020B0604020202020204" pitchFamily="34" charset="0"/>
                <a:cs typeface="Arial" panose="020B0604020202020204" pitchFamily="34" charset="0"/>
              </a:rPr>
              <a:t>2013</a:t>
            </a:r>
            <a:r>
              <a:rPr lang="en-US" sz="2000" dirty="0" smtClean="0">
                <a:latin typeface="Arial" panose="020B0604020202020204" pitchFamily="34" charset="0"/>
                <a:cs typeface="Arial" panose="020B0604020202020204" pitchFamily="34" charset="0"/>
              </a:rPr>
              <a:t>: A </a:t>
            </a:r>
            <a:r>
              <a:rPr lang="en-US" sz="2000" dirty="0">
                <a:latin typeface="Arial" panose="020B0604020202020204" pitchFamily="34" charset="0"/>
                <a:cs typeface="Arial" panose="020B0604020202020204" pitchFamily="34" charset="0"/>
              </a:rPr>
              <a:t>proposal for evaluation of </a:t>
            </a:r>
            <a:r>
              <a:rPr lang="en-US" sz="2000" dirty="0" smtClean="0">
                <a:latin typeface="Arial" panose="020B0604020202020204" pitchFamily="34" charset="0"/>
                <a:cs typeface="Arial" panose="020B0604020202020204" pitchFamily="34" charset="0"/>
              </a:rPr>
              <a:t>ALF-funded </a:t>
            </a:r>
            <a:r>
              <a:rPr lang="en-US" sz="2000" dirty="0">
                <a:latin typeface="Arial" panose="020B0604020202020204" pitchFamily="34" charset="0"/>
                <a:cs typeface="Arial" panose="020B0604020202020204" pitchFamily="34" charset="0"/>
              </a:rPr>
              <a:t>clinical research presented by the Swedish Research Council to the Government, September </a:t>
            </a:r>
            <a:r>
              <a:rPr lang="en-US" sz="2000" dirty="0" smtClean="0">
                <a:latin typeface="Arial" panose="020B0604020202020204" pitchFamily="34" charset="0"/>
                <a:cs typeface="Arial" panose="020B0604020202020204" pitchFamily="34" charset="0"/>
              </a:rPr>
              <a:t>2013 (adopted/decided, and now being prepared with the first evaluation planned for 2017/2018) </a:t>
            </a:r>
          </a:p>
          <a:p>
            <a:pPr>
              <a:lnSpc>
                <a:spcPts val="2000"/>
              </a:lnSpc>
            </a:pPr>
            <a:r>
              <a:rPr lang="en-US" sz="1600" dirty="0" smtClean="0"/>
              <a:t>	(ALF </a:t>
            </a:r>
            <a:r>
              <a:rPr lang="en-US" sz="1600" dirty="0"/>
              <a:t>is </a:t>
            </a:r>
            <a:r>
              <a:rPr lang="en-US" sz="1600" dirty="0" smtClean="0"/>
              <a:t>a Swedish </a:t>
            </a:r>
            <a:r>
              <a:rPr lang="en-US" sz="1600" dirty="0"/>
              <a:t>acronym for an agreement between the state and </a:t>
            </a:r>
            <a:r>
              <a:rPr lang="en-US" sz="1600" dirty="0" smtClean="0"/>
              <a:t>regions on </a:t>
            </a:r>
            <a:r>
              <a:rPr lang="en-US" sz="1600" dirty="0"/>
              <a:t>the </a:t>
            </a:r>
            <a:r>
              <a:rPr lang="en-US" sz="1600" dirty="0" smtClean="0"/>
              <a:t>	funding </a:t>
            </a:r>
            <a:r>
              <a:rPr lang="en-US" sz="1600" dirty="0"/>
              <a:t>of medical training and clinical research)</a:t>
            </a:r>
            <a:endParaRPr lang="sv-SE" sz="1600" dirty="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63325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smtClean="0"/>
              <a:t>FOKUS </a:t>
            </a:r>
            <a:r>
              <a:rPr lang="sv-SE" dirty="0" err="1" smtClean="0"/>
              <a:t>proposal</a:t>
            </a:r>
            <a:r>
              <a:rPr lang="sv-SE" dirty="0" smtClean="0"/>
              <a:t> in a </a:t>
            </a:r>
            <a:r>
              <a:rPr lang="sv-SE" dirty="0" err="1" smtClean="0"/>
              <a:t>nutshell</a:t>
            </a:r>
            <a:endParaRPr lang="sv-SE" dirty="0"/>
          </a:p>
        </p:txBody>
      </p:sp>
      <p:sp>
        <p:nvSpPr>
          <p:cNvPr id="3" name="textruta 2"/>
          <p:cNvSpPr txBox="1"/>
          <p:nvPr/>
        </p:nvSpPr>
        <p:spPr>
          <a:xfrm>
            <a:off x="1209660" y="5305990"/>
            <a:ext cx="7662402" cy="400110"/>
          </a:xfrm>
          <a:prstGeom prst="rect">
            <a:avLst/>
          </a:prstGeom>
          <a:noFill/>
        </p:spPr>
        <p:txBody>
          <a:bodyPr wrap="square" rtlCol="0">
            <a:spAutoFit/>
          </a:bodyPr>
          <a:lstStyle/>
          <a:p>
            <a:pPr algn="ctr"/>
            <a:r>
              <a:rPr lang="sv-SE" sz="2000" dirty="0" smtClean="0"/>
              <a:t>All research </a:t>
            </a:r>
            <a:r>
              <a:rPr lang="sv-SE" sz="2000" dirty="0" err="1" smtClean="0"/>
              <a:t>to</a:t>
            </a:r>
            <a:r>
              <a:rPr lang="sv-SE" sz="2000" dirty="0" smtClean="0"/>
              <a:t> be </a:t>
            </a:r>
            <a:r>
              <a:rPr lang="sv-SE" sz="2000" dirty="0" err="1" smtClean="0"/>
              <a:t>evaluated</a:t>
            </a:r>
            <a:r>
              <a:rPr lang="sv-SE" sz="2000" dirty="0" smtClean="0"/>
              <a:t> in a </a:t>
            </a:r>
            <a:r>
              <a:rPr lang="sv-SE" sz="2000" dirty="0" err="1" smtClean="0"/>
              <a:t>cohesive</a:t>
            </a:r>
            <a:r>
              <a:rPr lang="sv-SE" sz="2000" dirty="0" smtClean="0"/>
              <a:t> </a:t>
            </a:r>
            <a:r>
              <a:rPr lang="sv-SE" sz="2000" dirty="0" err="1" smtClean="0"/>
              <a:t>manner</a:t>
            </a:r>
            <a:r>
              <a:rPr lang="sv-SE" sz="2000" dirty="0" smtClean="0"/>
              <a:t> </a:t>
            </a:r>
            <a:r>
              <a:rPr lang="sv-SE" sz="2000" dirty="0" err="1" smtClean="0"/>
              <a:t>every</a:t>
            </a:r>
            <a:r>
              <a:rPr lang="sv-SE" sz="2000" dirty="0" smtClean="0"/>
              <a:t> </a:t>
            </a:r>
            <a:r>
              <a:rPr lang="sv-SE" sz="2000" dirty="0" err="1" smtClean="0"/>
              <a:t>sixth</a:t>
            </a:r>
            <a:r>
              <a:rPr lang="sv-SE" sz="2000" dirty="0" smtClean="0"/>
              <a:t> </a:t>
            </a:r>
            <a:r>
              <a:rPr lang="sv-SE" sz="2000" dirty="0" err="1" smtClean="0"/>
              <a:t>year</a:t>
            </a:r>
            <a:endParaRPr lang="sv-SE" sz="2000" dirty="0"/>
          </a:p>
        </p:txBody>
      </p:sp>
      <p:grpSp>
        <p:nvGrpSpPr>
          <p:cNvPr id="60" name="Grupp 59"/>
          <p:cNvGrpSpPr/>
          <p:nvPr/>
        </p:nvGrpSpPr>
        <p:grpSpPr>
          <a:xfrm>
            <a:off x="755576" y="1947125"/>
            <a:ext cx="8158940" cy="2880320"/>
            <a:chOff x="1209660" y="1947125"/>
            <a:chExt cx="7704856" cy="2880320"/>
          </a:xfrm>
        </p:grpSpPr>
        <p:sp>
          <p:nvSpPr>
            <p:cNvPr id="4" name="Rektangel med rundade hörn 3"/>
            <p:cNvSpPr/>
            <p:nvPr/>
          </p:nvSpPr>
          <p:spPr bwMode="auto">
            <a:xfrm>
              <a:off x="1209660" y="1947125"/>
              <a:ext cx="7704856" cy="1368152"/>
            </a:xfrm>
            <a:prstGeom prst="roundRect">
              <a:avLst/>
            </a:prstGeom>
            <a:solidFill>
              <a:srgbClr val="387A98"/>
            </a:solidFill>
            <a:ln w="9525" cap="flat" cmpd="sng" algn="ctr">
              <a:solidFill>
                <a:srgbClr val="316C8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sv-SE" sz="1000" b="0" i="0" u="none" strike="noStrike" cap="none" normalizeH="0" baseline="0" dirty="0" smtClean="0">
                <a:ln>
                  <a:noFill/>
                </a:ln>
                <a:solidFill>
                  <a:schemeClr val="bg1"/>
                </a:solidFill>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sv-SE" sz="1800" b="0" i="0" u="none" strike="noStrike" cap="none" normalizeH="0" baseline="0" dirty="0" smtClean="0">
                  <a:ln>
                    <a:noFill/>
                  </a:ln>
                  <a:solidFill>
                    <a:schemeClr val="bg1"/>
                  </a:solidFill>
                  <a:effectLst/>
                  <a:latin typeface="Arial" charset="0"/>
                </a:rPr>
                <a:t>FOKUS</a:t>
              </a:r>
              <a:r>
                <a:rPr kumimoji="0" lang="sv-SE" sz="1800" b="0" i="0" u="none" strike="noStrike" cap="none" normalizeH="0" dirty="0" smtClean="0">
                  <a:ln>
                    <a:noFill/>
                  </a:ln>
                  <a:solidFill>
                    <a:schemeClr val="bg1"/>
                  </a:solidFill>
                  <a:effectLst/>
                  <a:latin typeface="Arial" charset="0"/>
                </a:rPr>
                <a:t> – Research </a:t>
              </a:r>
              <a:r>
                <a:rPr kumimoji="0" lang="sv-SE" sz="1800" b="0" i="0" u="none" strike="noStrike" cap="none" normalizeH="0" dirty="0" err="1" smtClean="0">
                  <a:ln>
                    <a:noFill/>
                  </a:ln>
                  <a:solidFill>
                    <a:schemeClr val="bg1"/>
                  </a:solidFill>
                  <a:effectLst/>
                  <a:latin typeface="Arial" charset="0"/>
                </a:rPr>
                <a:t>evaluation</a:t>
              </a:r>
              <a:r>
                <a:rPr kumimoji="0" lang="sv-SE" sz="1800" b="0" i="0" u="none" strike="noStrike" cap="none" normalizeH="0" dirty="0" smtClean="0">
                  <a:ln>
                    <a:noFill/>
                  </a:ln>
                  <a:solidFill>
                    <a:schemeClr val="bg1"/>
                  </a:solidFill>
                  <a:effectLst/>
                  <a:latin typeface="Arial" charset="0"/>
                </a:rPr>
                <a:t> in Sweden</a:t>
              </a:r>
            </a:p>
            <a:p>
              <a:pPr marL="0" marR="0" indent="0" algn="ctr" defTabSz="914400" rtl="0" eaLnBrk="0" fontAlgn="base" latinLnBrk="0" hangingPunct="0">
                <a:lnSpc>
                  <a:spcPct val="100000"/>
                </a:lnSpc>
                <a:spcBef>
                  <a:spcPct val="0"/>
                </a:spcBef>
                <a:spcAft>
                  <a:spcPct val="0"/>
                </a:spcAft>
                <a:buClrTx/>
                <a:buSzTx/>
                <a:buFontTx/>
                <a:buNone/>
                <a:tabLst/>
              </a:pPr>
              <a:r>
                <a:rPr lang="sv-SE" dirty="0" err="1" smtClean="0">
                  <a:solidFill>
                    <a:schemeClr val="bg1"/>
                  </a:solidFill>
                </a:rPr>
                <a:t>Purpose</a:t>
              </a:r>
              <a:r>
                <a:rPr lang="sv-SE" dirty="0" smtClean="0">
                  <a:solidFill>
                    <a:schemeClr val="bg1"/>
                  </a:solidFill>
                </a:rPr>
                <a:t>: To </a:t>
              </a:r>
              <a:r>
                <a:rPr lang="sv-SE" dirty="0" err="1" smtClean="0">
                  <a:solidFill>
                    <a:schemeClr val="bg1"/>
                  </a:solidFill>
                </a:rPr>
                <a:t>improve</a:t>
              </a:r>
              <a:r>
                <a:rPr lang="sv-SE" dirty="0" smtClean="0">
                  <a:solidFill>
                    <a:schemeClr val="bg1"/>
                  </a:solidFill>
                </a:rPr>
                <a:t> the </a:t>
              </a:r>
              <a:r>
                <a:rPr lang="sv-SE" dirty="0" err="1" smtClean="0">
                  <a:solidFill>
                    <a:schemeClr val="bg1"/>
                  </a:solidFill>
                </a:rPr>
                <a:t>quality</a:t>
              </a:r>
              <a:r>
                <a:rPr lang="sv-SE" dirty="0" smtClean="0">
                  <a:solidFill>
                    <a:schemeClr val="bg1"/>
                  </a:solidFill>
                </a:rPr>
                <a:t> </a:t>
              </a:r>
              <a:r>
                <a:rPr lang="sv-SE" dirty="0" err="1" smtClean="0">
                  <a:solidFill>
                    <a:schemeClr val="bg1"/>
                  </a:solidFill>
                </a:rPr>
                <a:t>of</a:t>
              </a:r>
              <a:r>
                <a:rPr lang="sv-SE" dirty="0" smtClean="0">
                  <a:solidFill>
                    <a:schemeClr val="bg1"/>
                  </a:solidFill>
                </a:rPr>
                <a:t> research and </a:t>
              </a:r>
              <a:r>
                <a:rPr lang="sv-SE" dirty="0" err="1" smtClean="0">
                  <a:solidFill>
                    <a:schemeClr val="bg1"/>
                  </a:solidFill>
                </a:rPr>
                <a:t>ensure</a:t>
              </a:r>
              <a:r>
                <a:rPr lang="sv-SE" dirty="0" smtClean="0">
                  <a:solidFill>
                    <a:schemeClr val="bg1"/>
                  </a:solidFill>
                </a:rPr>
                <a:t> </a:t>
              </a:r>
              <a:r>
                <a:rPr lang="sv-SE" dirty="0" err="1" smtClean="0">
                  <a:solidFill>
                    <a:schemeClr val="bg1"/>
                  </a:solidFill>
                </a:rPr>
                <a:t>that</a:t>
              </a:r>
              <a:r>
                <a:rPr lang="sv-SE" dirty="0" smtClean="0">
                  <a:solidFill>
                    <a:schemeClr val="bg1"/>
                  </a:solidFill>
                </a:rPr>
                <a:t> </a:t>
              </a:r>
              <a:r>
                <a:rPr lang="sv-SE" dirty="0" err="1" smtClean="0">
                  <a:solidFill>
                    <a:schemeClr val="bg1"/>
                  </a:solidFill>
                </a:rPr>
                <a:t>high</a:t>
              </a:r>
              <a:r>
                <a:rPr lang="sv-SE" dirty="0" smtClean="0">
                  <a:solidFill>
                    <a:schemeClr val="bg1"/>
                  </a:solidFill>
                </a:rPr>
                <a:t> </a:t>
              </a:r>
              <a:r>
                <a:rPr lang="sv-SE" dirty="0" err="1" smtClean="0">
                  <a:solidFill>
                    <a:schemeClr val="bg1"/>
                  </a:solidFill>
                </a:rPr>
                <a:t>quality</a:t>
              </a:r>
              <a:r>
                <a:rPr lang="sv-SE" dirty="0" smtClean="0">
                  <a:solidFill>
                    <a:schemeClr val="bg1"/>
                  </a:solidFill>
                </a:rPr>
                <a:t> research is </a:t>
              </a:r>
              <a:r>
                <a:rPr lang="sv-SE" dirty="0" err="1" smtClean="0">
                  <a:solidFill>
                    <a:schemeClr val="bg1"/>
                  </a:solidFill>
                </a:rPr>
                <a:t>of</a:t>
              </a:r>
              <a:r>
                <a:rPr lang="sv-SE" dirty="0" smtClean="0">
                  <a:solidFill>
                    <a:schemeClr val="bg1"/>
                  </a:solidFill>
                </a:rPr>
                <a:t> benefit </a:t>
              </a:r>
              <a:r>
                <a:rPr lang="sv-SE" dirty="0" err="1" smtClean="0">
                  <a:solidFill>
                    <a:schemeClr val="bg1"/>
                  </a:solidFill>
                </a:rPr>
                <a:t>to</a:t>
              </a:r>
              <a:r>
                <a:rPr lang="sv-SE" dirty="0" smtClean="0">
                  <a:solidFill>
                    <a:schemeClr val="bg1"/>
                  </a:solidFill>
                </a:rPr>
                <a:t> </a:t>
              </a:r>
              <a:r>
                <a:rPr lang="sv-SE" dirty="0" err="1" smtClean="0">
                  <a:solidFill>
                    <a:schemeClr val="bg1"/>
                  </a:solidFill>
                </a:rPr>
                <a:t>society</a:t>
              </a:r>
              <a:endParaRPr kumimoji="0" lang="sv-SE" sz="1800" b="0" i="0" u="none" strike="noStrike" cap="none" normalizeH="0" baseline="0" dirty="0" smtClean="0">
                <a:ln>
                  <a:noFill/>
                </a:ln>
                <a:solidFill>
                  <a:schemeClr val="bg1"/>
                </a:solidFill>
                <a:effectLst/>
              </a:endParaRPr>
            </a:p>
          </p:txBody>
        </p:sp>
        <p:sp>
          <p:nvSpPr>
            <p:cNvPr id="5" name="Rektangel med rundade hörn 4"/>
            <p:cNvSpPr/>
            <p:nvPr/>
          </p:nvSpPr>
          <p:spPr bwMode="auto">
            <a:xfrm>
              <a:off x="1209660" y="3387612"/>
              <a:ext cx="1872208" cy="1439833"/>
            </a:xfrm>
            <a:prstGeom prst="roundRect">
              <a:avLst/>
            </a:prstGeom>
            <a:solidFill>
              <a:srgbClr val="D9EDEF"/>
            </a:solidFill>
            <a:ln w="9525" cap="flat" cmpd="sng" algn="ctr">
              <a:solidFill>
                <a:srgbClr val="A0D3D8"/>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sv-SE" sz="1600" b="0" i="0" u="none" strike="noStrike" cap="none" normalizeH="0" baseline="0" dirty="0" err="1" smtClean="0">
                  <a:ln>
                    <a:noFill/>
                  </a:ln>
                  <a:solidFill>
                    <a:schemeClr val="tx1"/>
                  </a:solidFill>
                  <a:effectLst/>
                  <a:latin typeface="Arial" charset="0"/>
                </a:rPr>
                <a:t>Background</a:t>
              </a:r>
              <a:r>
                <a:rPr kumimoji="0" lang="sv-SE" sz="1600" b="0" i="0" u="none" strike="noStrike" cap="none" normalizeH="0" baseline="0" dirty="0" smtClean="0">
                  <a:ln>
                    <a:noFill/>
                  </a:ln>
                  <a:solidFill>
                    <a:schemeClr val="tx1"/>
                  </a:solidFill>
                  <a:effectLst/>
                  <a:latin typeface="Arial" charset="0"/>
                </a:rPr>
                <a:t> information</a:t>
              </a:r>
              <a:r>
                <a:rPr kumimoji="0" lang="sv-SE" sz="1600" b="0" i="0" u="none" strike="noStrike" cap="none" normalizeH="0" dirty="0" smtClean="0">
                  <a:ln>
                    <a:noFill/>
                  </a:ln>
                  <a:solidFill>
                    <a:schemeClr val="tx1"/>
                  </a:solidFill>
                  <a:effectLst/>
                  <a:latin typeface="Arial" charset="0"/>
                </a:rPr>
                <a:t> (</a:t>
              </a:r>
              <a:r>
                <a:rPr lang="sv-SE" sz="1600" dirty="0" smtClean="0"/>
                <a:t>not </a:t>
              </a:r>
              <a:r>
                <a:rPr lang="sv-SE" sz="1600" dirty="0" err="1" smtClean="0"/>
                <a:t>to</a:t>
              </a:r>
              <a:r>
                <a:rPr lang="sv-SE" sz="1600" dirty="0" smtClean="0"/>
                <a:t> be </a:t>
              </a:r>
              <a:r>
                <a:rPr lang="sv-SE" sz="1600" dirty="0" err="1" smtClean="0"/>
                <a:t>graded</a:t>
              </a:r>
              <a:r>
                <a:rPr kumimoji="0" lang="sv-SE" sz="1600" b="0" i="0" u="none" strike="noStrike" cap="none" normalizeH="0" dirty="0" smtClean="0">
                  <a:ln>
                    <a:noFill/>
                  </a:ln>
                  <a:solidFill>
                    <a:schemeClr val="tx1"/>
                  </a:solidFill>
                  <a:effectLst/>
                  <a:latin typeface="Arial" charset="0"/>
                </a:rPr>
                <a:t>)	</a:t>
              </a:r>
              <a:endParaRPr kumimoji="0" lang="sv-SE" sz="1600" b="0" i="0" u="none" strike="noStrike" cap="none" normalizeH="0" baseline="0" dirty="0" smtClean="0">
                <a:ln>
                  <a:noFill/>
                </a:ln>
                <a:solidFill>
                  <a:schemeClr val="tx1"/>
                </a:solidFill>
                <a:effectLst/>
                <a:latin typeface="Arial" charset="0"/>
              </a:endParaRPr>
            </a:p>
          </p:txBody>
        </p:sp>
        <p:sp>
          <p:nvSpPr>
            <p:cNvPr id="8" name="Rektangel med rundade hörn 7"/>
            <p:cNvSpPr/>
            <p:nvPr/>
          </p:nvSpPr>
          <p:spPr bwMode="auto">
            <a:xfrm>
              <a:off x="3172926" y="3387612"/>
              <a:ext cx="1872208" cy="1439833"/>
            </a:xfrm>
            <a:prstGeom prst="roundRect">
              <a:avLst/>
            </a:prstGeom>
            <a:solidFill>
              <a:srgbClr val="A0D3D8"/>
            </a:solidFill>
            <a:ln w="9525" cap="flat" cmpd="sng" algn="ctr">
              <a:solidFill>
                <a:srgbClr val="88C7C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sv-SE" sz="800" b="0" i="0" u="none" strike="noStrike" cap="none" normalizeH="0" baseline="0" dirty="0" smtClean="0">
                <a:ln>
                  <a:noFill/>
                </a:ln>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sv-SE" sz="1600" b="0" i="0" u="none" strike="noStrike" cap="none" normalizeH="0" baseline="0" dirty="0" smtClean="0">
                  <a:ln>
                    <a:noFill/>
                  </a:ln>
                  <a:effectLst/>
                  <a:latin typeface="Arial" charset="0"/>
                </a:rPr>
                <a:t>70 % </a:t>
              </a:r>
              <a:br>
                <a:rPr kumimoji="0" lang="sv-SE" sz="1600" b="0" i="0" u="none" strike="noStrike" cap="none" normalizeH="0" baseline="0" dirty="0" smtClean="0">
                  <a:ln>
                    <a:noFill/>
                  </a:ln>
                  <a:effectLst/>
                  <a:latin typeface="Arial" charset="0"/>
                </a:rPr>
              </a:br>
              <a:r>
                <a:rPr kumimoji="0" lang="sv-SE" sz="1600" b="0" i="0" u="none" strike="noStrike" cap="none" normalizeH="0" baseline="0" dirty="0" err="1" smtClean="0">
                  <a:ln>
                    <a:noFill/>
                  </a:ln>
                  <a:effectLst/>
                  <a:latin typeface="Arial" charset="0"/>
                </a:rPr>
                <a:t>Scientific</a:t>
              </a:r>
              <a:r>
                <a:rPr kumimoji="0" lang="sv-SE" sz="1600" b="0" i="0" u="none" strike="noStrike" cap="none" normalizeH="0" baseline="0" dirty="0" smtClean="0">
                  <a:ln>
                    <a:noFill/>
                  </a:ln>
                  <a:effectLst/>
                  <a:latin typeface="Arial" charset="0"/>
                </a:rPr>
                <a:t> </a:t>
              </a:r>
              <a:r>
                <a:rPr kumimoji="0" lang="sv-SE" sz="1600" b="0" i="0" u="none" strike="noStrike" cap="none" normalizeH="0" baseline="0" dirty="0" err="1" smtClean="0">
                  <a:ln>
                    <a:noFill/>
                  </a:ln>
                  <a:effectLst/>
                  <a:latin typeface="Arial" charset="0"/>
                </a:rPr>
                <a:t>quality</a:t>
              </a:r>
              <a:r>
                <a:rPr kumimoji="0" lang="sv-SE" sz="1600" b="0" i="0" u="none" strike="noStrike" cap="none" normalizeH="0" baseline="0" dirty="0" smtClean="0">
                  <a:ln>
                    <a:noFill/>
                  </a:ln>
                  <a:effectLst/>
                  <a:latin typeface="Arial" charset="0"/>
                </a:rPr>
                <a:t> </a:t>
              </a:r>
            </a:p>
          </p:txBody>
        </p:sp>
        <p:sp>
          <p:nvSpPr>
            <p:cNvPr id="9" name="Rektangel med rundade hörn 8"/>
            <p:cNvSpPr/>
            <p:nvPr/>
          </p:nvSpPr>
          <p:spPr bwMode="auto">
            <a:xfrm>
              <a:off x="5100415" y="3378656"/>
              <a:ext cx="1872208" cy="1439833"/>
            </a:xfrm>
            <a:prstGeom prst="roundRect">
              <a:avLst/>
            </a:prstGeom>
            <a:solidFill>
              <a:srgbClr val="A0D3D8"/>
            </a:solidFill>
            <a:ln w="9525" cap="flat" cmpd="sng" algn="ctr">
              <a:solidFill>
                <a:srgbClr val="88C7C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sv-SE" sz="800" b="0" i="0" u="none" strike="noStrike" cap="none" normalizeH="0" baseline="0" dirty="0" smtClean="0">
                <a:ln>
                  <a:noFill/>
                </a:ln>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sv-SE" sz="1600" b="0" i="0" u="none" strike="noStrike" cap="none" normalizeH="0" baseline="0" dirty="0" smtClean="0">
                  <a:ln>
                    <a:noFill/>
                  </a:ln>
                  <a:effectLst/>
                  <a:latin typeface="Arial" charset="0"/>
                </a:rPr>
                <a:t>15 % </a:t>
              </a:r>
              <a:br>
                <a:rPr kumimoji="0" lang="sv-SE" sz="1600" b="0" i="0" u="none" strike="noStrike" cap="none" normalizeH="0" baseline="0" dirty="0" smtClean="0">
                  <a:ln>
                    <a:noFill/>
                  </a:ln>
                  <a:effectLst/>
                  <a:latin typeface="Arial" charset="0"/>
                </a:rPr>
              </a:br>
              <a:r>
                <a:rPr kumimoji="0" lang="sv-SE" sz="1600" b="0" i="0" u="none" strike="noStrike" cap="none" normalizeH="0" baseline="0" dirty="0" err="1" smtClean="0">
                  <a:ln>
                    <a:noFill/>
                  </a:ln>
                  <a:effectLst/>
                  <a:latin typeface="Arial" charset="0"/>
                </a:rPr>
                <a:t>Quality</a:t>
              </a:r>
              <a:r>
                <a:rPr kumimoji="0" lang="sv-SE" sz="1600" b="0" i="0" u="none" strike="noStrike" cap="none" normalizeH="0" baseline="0" dirty="0" smtClean="0">
                  <a:ln>
                    <a:noFill/>
                  </a:ln>
                  <a:effectLst/>
                  <a:latin typeface="Arial" charset="0"/>
                </a:rPr>
                <a:t> </a:t>
              </a:r>
              <a:r>
                <a:rPr kumimoji="0" lang="sv-SE" sz="1600" b="0" i="0" u="none" strike="noStrike" cap="none" normalizeH="0" baseline="0" dirty="0" err="1" smtClean="0">
                  <a:ln>
                    <a:noFill/>
                  </a:ln>
                  <a:effectLst/>
                  <a:latin typeface="Arial" charset="0"/>
                </a:rPr>
                <a:t>enhancing</a:t>
              </a:r>
              <a:r>
                <a:rPr kumimoji="0" lang="sv-SE" sz="1600" b="0" i="0" u="none" strike="noStrike" cap="none" normalizeH="0" baseline="0" dirty="0" smtClean="0">
                  <a:ln>
                    <a:noFill/>
                  </a:ln>
                  <a:effectLst/>
                  <a:latin typeface="Arial" charset="0"/>
                </a:rPr>
                <a:t> </a:t>
              </a:r>
              <a:r>
                <a:rPr kumimoji="0" lang="sv-SE" sz="1600" b="0" i="0" u="none" strike="noStrike" cap="none" normalizeH="0" baseline="0" dirty="0" err="1" smtClean="0">
                  <a:ln>
                    <a:noFill/>
                  </a:ln>
                  <a:effectLst/>
                  <a:latin typeface="Arial" charset="0"/>
                </a:rPr>
                <a:t>factors</a:t>
              </a:r>
              <a:endParaRPr kumimoji="0" lang="sv-SE" sz="1600" b="0" i="0" u="none" strike="noStrike" cap="none" normalizeH="0" baseline="0" dirty="0" smtClean="0">
                <a:ln>
                  <a:noFill/>
                </a:ln>
                <a:effectLst/>
              </a:endParaRPr>
            </a:p>
          </p:txBody>
        </p:sp>
        <p:sp>
          <p:nvSpPr>
            <p:cNvPr id="10" name="Rektangel med rundade hörn 9"/>
            <p:cNvSpPr/>
            <p:nvPr/>
          </p:nvSpPr>
          <p:spPr bwMode="auto">
            <a:xfrm>
              <a:off x="7042308" y="3387612"/>
              <a:ext cx="1872208" cy="1439833"/>
            </a:xfrm>
            <a:prstGeom prst="roundRect">
              <a:avLst/>
            </a:prstGeom>
            <a:solidFill>
              <a:srgbClr val="A0D3D8"/>
            </a:solidFill>
            <a:ln w="9525" cap="flat" cmpd="sng" algn="ctr">
              <a:solidFill>
                <a:srgbClr val="88C7C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sv-SE" sz="800" b="0" i="0" u="none" strike="noStrike" cap="none" normalizeH="0" baseline="0" dirty="0" smtClean="0">
                <a:ln>
                  <a:noFill/>
                </a:ln>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sv-SE" sz="1600" b="0" i="0" u="none" strike="noStrike" cap="none" normalizeH="0" baseline="0" dirty="0" smtClean="0">
                  <a:ln>
                    <a:noFill/>
                  </a:ln>
                  <a:effectLst/>
                  <a:latin typeface="Arial" charset="0"/>
                </a:rPr>
                <a:t>15 % </a:t>
              </a:r>
              <a:br>
                <a:rPr kumimoji="0" lang="sv-SE" sz="1600" b="0" i="0" u="none" strike="noStrike" cap="none" normalizeH="0" baseline="0" dirty="0" smtClean="0">
                  <a:ln>
                    <a:noFill/>
                  </a:ln>
                  <a:effectLst/>
                  <a:latin typeface="Arial" charset="0"/>
                </a:rPr>
              </a:br>
              <a:r>
                <a:rPr kumimoji="0" lang="sv-SE" sz="1600" b="0" i="0" u="none" strike="noStrike" cap="none" normalizeH="0" baseline="0" dirty="0" err="1" smtClean="0">
                  <a:ln>
                    <a:noFill/>
                  </a:ln>
                  <a:effectLst/>
                  <a:latin typeface="Arial" charset="0"/>
                </a:rPr>
                <a:t>Impact</a:t>
              </a:r>
              <a:r>
                <a:rPr kumimoji="0" lang="sv-SE" sz="1600" b="0" i="0" u="none" strike="noStrike" cap="none" normalizeH="0" dirty="0" smtClean="0">
                  <a:ln>
                    <a:noFill/>
                  </a:ln>
                  <a:effectLst/>
                  <a:latin typeface="Arial" charset="0"/>
                </a:rPr>
                <a:t> </a:t>
              </a:r>
              <a:r>
                <a:rPr kumimoji="0" lang="sv-SE" sz="1600" b="0" i="0" u="none" strike="noStrike" cap="none" normalizeH="0" dirty="0" err="1" smtClean="0">
                  <a:ln>
                    <a:noFill/>
                  </a:ln>
                  <a:effectLst/>
                  <a:latin typeface="Arial" charset="0"/>
                </a:rPr>
                <a:t>outside</a:t>
              </a:r>
              <a:r>
                <a:rPr kumimoji="0" lang="sv-SE" sz="1600" b="0" i="0" u="none" strike="noStrike" cap="none" normalizeH="0" dirty="0" smtClean="0">
                  <a:ln>
                    <a:noFill/>
                  </a:ln>
                  <a:effectLst/>
                  <a:latin typeface="Arial" charset="0"/>
                </a:rPr>
                <a:t> </a:t>
              </a:r>
              <a:r>
                <a:rPr kumimoji="0" lang="sv-SE" sz="1600" b="0" i="0" u="none" strike="noStrike" cap="none" normalizeH="0" dirty="0" err="1" smtClean="0">
                  <a:ln>
                    <a:noFill/>
                  </a:ln>
                  <a:effectLst/>
                  <a:latin typeface="Arial" charset="0"/>
                </a:rPr>
                <a:t>academia</a:t>
              </a:r>
              <a:endParaRPr kumimoji="0" lang="sv-SE" sz="1600" b="0" i="0" u="none" strike="noStrike" cap="none" normalizeH="0" baseline="0" dirty="0" smtClean="0">
                <a:ln>
                  <a:noFill/>
                </a:ln>
                <a:effectLst/>
                <a:latin typeface="Arial" charset="0"/>
              </a:endParaRPr>
            </a:p>
          </p:txBody>
        </p:sp>
      </p:grpSp>
    </p:spTree>
    <p:extLst>
      <p:ext uri="{BB962C8B-B14F-4D97-AF65-F5344CB8AC3E}">
        <p14:creationId xmlns:p14="http://schemas.microsoft.com/office/powerpoint/2010/main" val="29632674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fontScale="90000"/>
          </a:bodyPr>
          <a:lstStyle/>
          <a:p>
            <a:r>
              <a:rPr lang="sv-SE" dirty="0" smtClean="0"/>
              <a:t>ALF </a:t>
            </a:r>
            <a:r>
              <a:rPr lang="sv-SE" dirty="0" err="1" smtClean="0"/>
              <a:t>proposal</a:t>
            </a:r>
            <a:r>
              <a:rPr lang="sv-SE" dirty="0" smtClean="0"/>
              <a:t> in a </a:t>
            </a:r>
            <a:r>
              <a:rPr lang="sv-SE" dirty="0" err="1" smtClean="0"/>
              <a:t>nutshell</a:t>
            </a:r>
            <a:r>
              <a:rPr lang="sv-SE" dirty="0" smtClean="0"/>
              <a:t> (</a:t>
            </a:r>
            <a:r>
              <a:rPr lang="sv-SE" dirty="0" err="1" smtClean="0"/>
              <a:t>modified</a:t>
            </a:r>
            <a:r>
              <a:rPr lang="sv-SE" dirty="0" smtClean="0"/>
              <a:t>)</a:t>
            </a:r>
            <a:endParaRPr lang="sv-SE" dirty="0"/>
          </a:p>
        </p:txBody>
      </p:sp>
      <p:grpSp>
        <p:nvGrpSpPr>
          <p:cNvPr id="60" name="Grupp 59"/>
          <p:cNvGrpSpPr/>
          <p:nvPr/>
        </p:nvGrpSpPr>
        <p:grpSpPr>
          <a:xfrm>
            <a:off x="713122" y="1921655"/>
            <a:ext cx="8158940" cy="2880320"/>
            <a:chOff x="1209660" y="1947125"/>
            <a:chExt cx="7704856" cy="2880320"/>
          </a:xfrm>
        </p:grpSpPr>
        <p:sp>
          <p:nvSpPr>
            <p:cNvPr id="4" name="Rektangel med rundade hörn 3"/>
            <p:cNvSpPr/>
            <p:nvPr/>
          </p:nvSpPr>
          <p:spPr bwMode="auto">
            <a:xfrm>
              <a:off x="1209660" y="1947125"/>
              <a:ext cx="7704856" cy="1368152"/>
            </a:xfrm>
            <a:prstGeom prst="roundRect">
              <a:avLst/>
            </a:prstGeom>
            <a:solidFill>
              <a:srgbClr val="387A98"/>
            </a:solidFill>
            <a:ln w="9525" cap="flat" cmpd="sng" algn="ctr">
              <a:solidFill>
                <a:srgbClr val="316C8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sv-SE" sz="1000" b="0" i="0" u="none" strike="noStrike" cap="none" normalizeH="0" baseline="0" dirty="0" smtClean="0">
                <a:ln>
                  <a:noFill/>
                </a:ln>
                <a:solidFill>
                  <a:schemeClr val="bg1"/>
                </a:solidFill>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sv-SE" sz="1800" b="0" i="0" u="none" strike="noStrike" cap="none" normalizeH="0" dirty="0" smtClean="0">
                  <a:ln>
                    <a:noFill/>
                  </a:ln>
                  <a:solidFill>
                    <a:schemeClr val="bg1"/>
                  </a:solidFill>
                  <a:effectLst/>
                  <a:latin typeface="Arial" charset="0"/>
                </a:rPr>
                <a:t>ALF – a </a:t>
              </a:r>
              <a:r>
                <a:rPr kumimoji="0" lang="sv-SE" sz="1800" b="0" i="0" u="none" strike="noStrike" cap="none" normalizeH="0" dirty="0" err="1" smtClean="0">
                  <a:ln>
                    <a:noFill/>
                  </a:ln>
                  <a:solidFill>
                    <a:schemeClr val="bg1"/>
                  </a:solidFill>
                  <a:effectLst/>
                  <a:latin typeface="Arial" charset="0"/>
                </a:rPr>
                <a:t>model</a:t>
              </a:r>
              <a:r>
                <a:rPr kumimoji="0" lang="sv-SE" sz="1800" b="0" i="0" u="none" strike="noStrike" cap="none" normalizeH="0" dirty="0" smtClean="0">
                  <a:ln>
                    <a:noFill/>
                  </a:ln>
                  <a:solidFill>
                    <a:schemeClr val="bg1"/>
                  </a:solidFill>
                  <a:effectLst/>
                  <a:latin typeface="Arial" charset="0"/>
                </a:rPr>
                <a:t> for </a:t>
              </a:r>
              <a:r>
                <a:rPr kumimoji="0" lang="sv-SE" sz="1800" b="0" i="0" u="none" strike="noStrike" cap="none" normalizeH="0" dirty="0" err="1" smtClean="0">
                  <a:ln>
                    <a:noFill/>
                  </a:ln>
                  <a:solidFill>
                    <a:schemeClr val="bg1"/>
                  </a:solidFill>
                  <a:effectLst/>
                  <a:latin typeface="Arial" charset="0"/>
                </a:rPr>
                <a:t>peer</a:t>
              </a:r>
              <a:r>
                <a:rPr kumimoji="0" lang="sv-SE" sz="1800" b="0" i="0" u="none" strike="noStrike" cap="none" normalizeH="0" dirty="0" smtClean="0">
                  <a:ln>
                    <a:noFill/>
                  </a:ln>
                  <a:solidFill>
                    <a:schemeClr val="bg1"/>
                  </a:solidFill>
                  <a:effectLst/>
                  <a:latin typeface="Arial" charset="0"/>
                </a:rPr>
                <a:t> </a:t>
              </a:r>
              <a:r>
                <a:rPr kumimoji="0" lang="sv-SE" sz="1800" b="0" i="0" u="none" strike="noStrike" cap="none" normalizeH="0" dirty="0" err="1" smtClean="0">
                  <a:ln>
                    <a:noFill/>
                  </a:ln>
                  <a:solidFill>
                    <a:schemeClr val="bg1"/>
                  </a:solidFill>
                  <a:effectLst/>
                  <a:latin typeface="Arial" charset="0"/>
                </a:rPr>
                <a:t>review-based</a:t>
              </a:r>
              <a:r>
                <a:rPr kumimoji="0" lang="sv-SE" sz="1800" b="0" i="0" u="none" strike="noStrike" cap="none" normalizeH="0" dirty="0" smtClean="0">
                  <a:ln>
                    <a:noFill/>
                  </a:ln>
                  <a:solidFill>
                    <a:schemeClr val="bg1"/>
                  </a:solidFill>
                  <a:effectLst/>
                  <a:latin typeface="Arial" charset="0"/>
                </a:rPr>
                <a:t> </a:t>
              </a:r>
              <a:r>
                <a:rPr kumimoji="0" lang="sv-SE" sz="1800" b="0" i="0" u="none" strike="noStrike" cap="none" normalizeH="0" dirty="0" err="1" smtClean="0">
                  <a:ln>
                    <a:noFill/>
                  </a:ln>
                  <a:solidFill>
                    <a:schemeClr val="bg1"/>
                  </a:solidFill>
                  <a:effectLst/>
                  <a:latin typeface="Arial" charset="0"/>
                </a:rPr>
                <a:t>quality</a:t>
              </a:r>
              <a:r>
                <a:rPr kumimoji="0" lang="sv-SE" sz="1800" b="0" i="0" u="none" strike="noStrike" cap="none" normalizeH="0" dirty="0" smtClean="0">
                  <a:ln>
                    <a:noFill/>
                  </a:ln>
                  <a:solidFill>
                    <a:schemeClr val="bg1"/>
                  </a:solidFill>
                  <a:effectLst/>
                  <a:latin typeface="Arial" charset="0"/>
                </a:rPr>
                <a:t> </a:t>
              </a:r>
              <a:r>
                <a:rPr kumimoji="0" lang="sv-SE" sz="1800" b="0" i="0" u="none" strike="noStrike" cap="none" normalizeH="0" dirty="0" err="1" smtClean="0">
                  <a:ln>
                    <a:noFill/>
                  </a:ln>
                  <a:solidFill>
                    <a:schemeClr val="bg1"/>
                  </a:solidFill>
                  <a:effectLst/>
                  <a:latin typeface="Arial" charset="0"/>
                </a:rPr>
                <a:t>evaluation</a:t>
              </a:r>
              <a:r>
                <a:rPr kumimoji="0" lang="sv-SE" sz="1800" b="0" i="0" u="none" strike="noStrike" cap="none" normalizeH="0" dirty="0" smtClean="0">
                  <a:ln>
                    <a:noFill/>
                  </a:ln>
                  <a:solidFill>
                    <a:schemeClr val="bg1"/>
                  </a:solidFill>
                  <a:effectLst/>
                  <a:latin typeface="Arial" charset="0"/>
                </a:rPr>
                <a:t> </a:t>
              </a:r>
              <a:r>
                <a:rPr kumimoji="0" lang="sv-SE" sz="1800" b="0" i="0" u="none" strike="noStrike" cap="none" normalizeH="0" dirty="0" err="1" smtClean="0">
                  <a:ln>
                    <a:noFill/>
                  </a:ln>
                  <a:solidFill>
                    <a:schemeClr val="bg1"/>
                  </a:solidFill>
                  <a:effectLst/>
                  <a:latin typeface="Arial" charset="0"/>
                </a:rPr>
                <a:t>of</a:t>
              </a:r>
              <a:r>
                <a:rPr kumimoji="0" lang="sv-SE" sz="1800" b="0" i="0" u="none" strike="noStrike" cap="none" normalizeH="0" dirty="0" smtClean="0">
                  <a:ln>
                    <a:noFill/>
                  </a:ln>
                  <a:solidFill>
                    <a:schemeClr val="bg1"/>
                  </a:solidFill>
                  <a:effectLst/>
                  <a:latin typeface="Arial" charset="0"/>
                </a:rPr>
                <a:t> ALF-</a:t>
              </a:r>
              <a:r>
                <a:rPr kumimoji="0" lang="sv-SE" sz="1800" b="0" i="0" u="none" strike="noStrike" cap="none" normalizeH="0" dirty="0" err="1" smtClean="0">
                  <a:ln>
                    <a:noFill/>
                  </a:ln>
                  <a:solidFill>
                    <a:schemeClr val="bg1"/>
                  </a:solidFill>
                  <a:effectLst/>
                  <a:latin typeface="Arial" charset="0"/>
                </a:rPr>
                <a:t>financed</a:t>
              </a:r>
              <a:r>
                <a:rPr kumimoji="0" lang="sv-SE" sz="1800" b="0" i="0" u="none" strike="noStrike" cap="none" normalizeH="0" dirty="0" smtClean="0">
                  <a:ln>
                    <a:noFill/>
                  </a:ln>
                  <a:solidFill>
                    <a:schemeClr val="bg1"/>
                  </a:solidFill>
                  <a:effectLst/>
                  <a:latin typeface="Arial" charset="0"/>
                </a:rPr>
                <a:t> </a:t>
              </a:r>
              <a:r>
                <a:rPr kumimoji="0" lang="sv-SE" sz="1800" b="0" i="0" u="none" strike="noStrike" cap="none" normalizeH="0" dirty="0" err="1" smtClean="0">
                  <a:ln>
                    <a:noFill/>
                  </a:ln>
                  <a:solidFill>
                    <a:schemeClr val="bg1"/>
                  </a:solidFill>
                  <a:effectLst/>
                  <a:latin typeface="Arial" charset="0"/>
                </a:rPr>
                <a:t>clinical</a:t>
              </a:r>
              <a:r>
                <a:rPr kumimoji="0" lang="sv-SE" sz="1800" b="0" i="0" u="none" strike="noStrike" cap="none" normalizeH="0" dirty="0" smtClean="0">
                  <a:ln>
                    <a:noFill/>
                  </a:ln>
                  <a:solidFill>
                    <a:schemeClr val="bg1"/>
                  </a:solidFill>
                  <a:effectLst/>
                  <a:latin typeface="Arial" charset="0"/>
                </a:rPr>
                <a:t> research in Sweden</a:t>
              </a:r>
            </a:p>
          </p:txBody>
        </p:sp>
        <p:sp>
          <p:nvSpPr>
            <p:cNvPr id="8" name="Rektangel med rundade hörn 7"/>
            <p:cNvSpPr/>
            <p:nvPr/>
          </p:nvSpPr>
          <p:spPr bwMode="auto">
            <a:xfrm>
              <a:off x="1209660" y="3387612"/>
              <a:ext cx="3835474" cy="1439833"/>
            </a:xfrm>
            <a:prstGeom prst="roundRect">
              <a:avLst/>
            </a:prstGeom>
            <a:solidFill>
              <a:srgbClr val="A0D3D8"/>
            </a:solidFill>
            <a:ln w="9525" cap="flat" cmpd="sng" algn="ctr">
              <a:solidFill>
                <a:srgbClr val="88C7C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sv-SE" sz="800" b="0" i="0" u="none" strike="noStrike" cap="none" normalizeH="0" baseline="0" dirty="0" smtClean="0">
                <a:ln>
                  <a:noFill/>
                </a:ln>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sv-SE" sz="1600" b="0" i="0" u="none" strike="noStrike" cap="none" normalizeH="0" baseline="0" dirty="0" smtClean="0">
                  <a:ln>
                    <a:noFill/>
                  </a:ln>
                  <a:effectLst/>
                  <a:latin typeface="Arial" charset="0"/>
                </a:rPr>
                <a:t>50 % </a:t>
              </a:r>
              <a:br>
                <a:rPr kumimoji="0" lang="sv-SE" sz="1600" b="0" i="0" u="none" strike="noStrike" cap="none" normalizeH="0" baseline="0" dirty="0" smtClean="0">
                  <a:ln>
                    <a:noFill/>
                  </a:ln>
                  <a:effectLst/>
                  <a:latin typeface="Arial" charset="0"/>
                </a:rPr>
              </a:br>
              <a:r>
                <a:rPr kumimoji="0" lang="sv-SE" sz="1600" b="0" i="0" u="none" strike="noStrike" cap="none" normalizeH="0" baseline="0" dirty="0" err="1" smtClean="0">
                  <a:ln>
                    <a:noFill/>
                  </a:ln>
                  <a:effectLst/>
                  <a:latin typeface="Arial" charset="0"/>
                </a:rPr>
                <a:t>Scientific</a:t>
              </a:r>
              <a:r>
                <a:rPr kumimoji="0" lang="sv-SE" sz="1600" b="0" i="0" u="none" strike="noStrike" cap="none" normalizeH="0" baseline="0" dirty="0" smtClean="0">
                  <a:ln>
                    <a:noFill/>
                  </a:ln>
                  <a:effectLst/>
                  <a:latin typeface="Arial" charset="0"/>
                </a:rPr>
                <a:t> </a:t>
              </a:r>
              <a:r>
                <a:rPr kumimoji="0" lang="sv-SE" sz="1600" b="0" i="0" u="none" strike="noStrike" cap="none" normalizeH="0" baseline="0" dirty="0" err="1" smtClean="0">
                  <a:ln>
                    <a:noFill/>
                  </a:ln>
                  <a:effectLst/>
                  <a:latin typeface="Arial" charset="0"/>
                </a:rPr>
                <a:t>quality</a:t>
              </a:r>
              <a:r>
                <a:rPr kumimoji="0" lang="sv-SE" sz="1600" b="0" i="0" u="none" strike="noStrike" cap="none" normalizeH="0" baseline="0" dirty="0" smtClean="0">
                  <a:ln>
                    <a:noFill/>
                  </a:ln>
                  <a:effectLst/>
                  <a:latin typeface="Arial" charset="0"/>
                </a:rPr>
                <a:t> </a:t>
              </a:r>
            </a:p>
          </p:txBody>
        </p:sp>
        <p:sp>
          <p:nvSpPr>
            <p:cNvPr id="9" name="Rektangel med rundade hörn 8"/>
            <p:cNvSpPr/>
            <p:nvPr/>
          </p:nvSpPr>
          <p:spPr bwMode="auto">
            <a:xfrm>
              <a:off x="5100415" y="3378656"/>
              <a:ext cx="1872208" cy="1439833"/>
            </a:xfrm>
            <a:prstGeom prst="roundRect">
              <a:avLst/>
            </a:prstGeom>
            <a:solidFill>
              <a:srgbClr val="A0D3D8"/>
            </a:solidFill>
            <a:ln w="9525" cap="flat" cmpd="sng" algn="ctr">
              <a:solidFill>
                <a:srgbClr val="88C7C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sv-SE" sz="800" b="0" i="0" u="none" strike="noStrike" cap="none" normalizeH="0" baseline="0" dirty="0" smtClean="0">
                <a:ln>
                  <a:noFill/>
                </a:ln>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sv-SE" sz="1600" b="0" i="0" u="none" strike="noStrike" cap="none" normalizeH="0" baseline="0" dirty="0" smtClean="0">
                  <a:ln>
                    <a:noFill/>
                  </a:ln>
                  <a:effectLst/>
                  <a:latin typeface="Arial" charset="0"/>
                </a:rPr>
                <a:t>25 % </a:t>
              </a:r>
              <a:br>
                <a:rPr kumimoji="0" lang="sv-SE" sz="1600" b="0" i="0" u="none" strike="noStrike" cap="none" normalizeH="0" baseline="0" dirty="0" smtClean="0">
                  <a:ln>
                    <a:noFill/>
                  </a:ln>
                  <a:effectLst/>
                  <a:latin typeface="Arial" charset="0"/>
                </a:rPr>
              </a:br>
              <a:r>
                <a:rPr kumimoji="0" lang="sv-SE" sz="1600" b="0" i="0" u="none" strike="noStrike" cap="none" normalizeH="0" baseline="0" dirty="0" smtClean="0">
                  <a:ln>
                    <a:noFill/>
                  </a:ln>
                  <a:effectLst/>
                  <a:latin typeface="Arial" charset="0"/>
                </a:rPr>
                <a:t>Clinical </a:t>
              </a:r>
              <a:r>
                <a:rPr kumimoji="0" lang="sv-SE" sz="1600" b="0" i="0" u="none" strike="noStrike" cap="none" normalizeH="0" baseline="0" dirty="0" err="1" smtClean="0">
                  <a:ln>
                    <a:noFill/>
                  </a:ln>
                  <a:effectLst/>
                  <a:latin typeface="Arial" charset="0"/>
                </a:rPr>
                <a:t>relevance</a:t>
              </a:r>
              <a:r>
                <a:rPr kumimoji="0" lang="sv-SE" sz="1600" b="0" i="0" u="none" strike="noStrike" cap="none" normalizeH="0" baseline="0" dirty="0" smtClean="0">
                  <a:ln>
                    <a:noFill/>
                  </a:ln>
                  <a:effectLst/>
                  <a:latin typeface="Arial" charset="0"/>
                </a:rPr>
                <a:t> and </a:t>
              </a:r>
              <a:r>
                <a:rPr kumimoji="0" lang="sv-SE" sz="1600" b="0" i="0" u="none" strike="noStrike" cap="none" normalizeH="0" baseline="0" dirty="0" err="1" smtClean="0">
                  <a:ln>
                    <a:noFill/>
                  </a:ln>
                  <a:effectLst/>
                  <a:latin typeface="Arial" charset="0"/>
                </a:rPr>
                <a:t>societal</a:t>
              </a:r>
              <a:r>
                <a:rPr kumimoji="0" lang="sv-SE" sz="1600" b="0" i="0" u="none" strike="noStrike" cap="none" normalizeH="0" baseline="0" dirty="0" smtClean="0">
                  <a:ln>
                    <a:noFill/>
                  </a:ln>
                  <a:effectLst/>
                  <a:latin typeface="Arial" charset="0"/>
                </a:rPr>
                <a:t> </a:t>
              </a:r>
              <a:r>
                <a:rPr kumimoji="0" lang="sv-SE" sz="1600" b="0" i="0" u="none" strike="noStrike" cap="none" normalizeH="0" baseline="0" dirty="0" err="1" smtClean="0">
                  <a:ln>
                    <a:noFill/>
                  </a:ln>
                  <a:effectLst/>
                  <a:latin typeface="Arial" charset="0"/>
                </a:rPr>
                <a:t>utility</a:t>
              </a:r>
              <a:r>
                <a:rPr kumimoji="0" lang="sv-SE" sz="1600" b="0" i="0" u="none" strike="noStrike" cap="none" normalizeH="0" baseline="0" dirty="0" smtClean="0">
                  <a:ln>
                    <a:noFill/>
                  </a:ln>
                  <a:effectLst/>
                  <a:latin typeface="Arial" charset="0"/>
                </a:rPr>
                <a:t> </a:t>
              </a:r>
              <a:r>
                <a:rPr kumimoji="0" lang="sv-SE" sz="1600" b="0" i="0" u="none" strike="noStrike" cap="none" normalizeH="0" baseline="0" dirty="0" err="1" smtClean="0">
                  <a:ln>
                    <a:noFill/>
                  </a:ln>
                  <a:effectLst/>
                  <a:latin typeface="Arial" charset="0"/>
                </a:rPr>
                <a:t>of</a:t>
              </a:r>
              <a:r>
                <a:rPr kumimoji="0" lang="sv-SE" sz="1600" b="0" i="0" u="none" strike="noStrike" cap="none" normalizeH="0" baseline="0" dirty="0" smtClean="0">
                  <a:ln>
                    <a:noFill/>
                  </a:ln>
                  <a:effectLst/>
                  <a:latin typeface="Arial" charset="0"/>
                </a:rPr>
                <a:t> the research</a:t>
              </a:r>
              <a:endParaRPr kumimoji="0" lang="sv-SE" sz="1600" b="0" i="0" u="none" strike="noStrike" cap="none" normalizeH="0" baseline="0" dirty="0" smtClean="0">
                <a:ln>
                  <a:noFill/>
                </a:ln>
                <a:effectLst/>
              </a:endParaRPr>
            </a:p>
          </p:txBody>
        </p:sp>
        <p:sp>
          <p:nvSpPr>
            <p:cNvPr id="10" name="Rektangel med rundade hörn 9"/>
            <p:cNvSpPr/>
            <p:nvPr/>
          </p:nvSpPr>
          <p:spPr bwMode="auto">
            <a:xfrm>
              <a:off x="7042308" y="3387612"/>
              <a:ext cx="1872208" cy="1439833"/>
            </a:xfrm>
            <a:prstGeom prst="roundRect">
              <a:avLst/>
            </a:prstGeom>
            <a:solidFill>
              <a:srgbClr val="A0D3D8"/>
            </a:solidFill>
            <a:ln w="9525" cap="flat" cmpd="sng" algn="ctr">
              <a:solidFill>
                <a:srgbClr val="88C7C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sv-SE" sz="800" b="0" i="0" u="none" strike="noStrike" cap="none" normalizeH="0" baseline="0" dirty="0" smtClean="0">
                <a:ln>
                  <a:noFill/>
                </a:ln>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sv-SE" sz="1600" b="0" i="0" u="none" strike="noStrike" cap="none" normalizeH="0" baseline="0" dirty="0" smtClean="0">
                  <a:ln>
                    <a:noFill/>
                  </a:ln>
                  <a:effectLst/>
                  <a:latin typeface="Arial" charset="0"/>
                </a:rPr>
                <a:t>25 % </a:t>
              </a:r>
              <a:br>
                <a:rPr kumimoji="0" lang="sv-SE" sz="1600" b="0" i="0" u="none" strike="noStrike" cap="none" normalizeH="0" baseline="0" dirty="0" smtClean="0">
                  <a:ln>
                    <a:noFill/>
                  </a:ln>
                  <a:effectLst/>
                  <a:latin typeface="Arial" charset="0"/>
                </a:rPr>
              </a:br>
              <a:r>
                <a:rPr kumimoji="0" lang="sv-SE" sz="1600" b="0" i="0" u="none" strike="noStrike" cap="none" normalizeH="0" baseline="0" dirty="0" err="1" smtClean="0">
                  <a:ln>
                    <a:noFill/>
                  </a:ln>
                  <a:effectLst/>
                  <a:latin typeface="Arial" charset="0"/>
                </a:rPr>
                <a:t>Preconditions</a:t>
              </a:r>
              <a:r>
                <a:rPr kumimoji="0" lang="sv-SE" sz="1600" b="0" i="0" u="none" strike="noStrike" cap="none" normalizeH="0" baseline="0" dirty="0" smtClean="0">
                  <a:ln>
                    <a:noFill/>
                  </a:ln>
                  <a:effectLst/>
                  <a:latin typeface="Arial" charset="0"/>
                </a:rPr>
                <a:t> for (</a:t>
              </a:r>
              <a:r>
                <a:rPr kumimoji="0" lang="sv-SE" sz="1600" b="0" i="0" u="none" strike="noStrike" cap="none" normalizeH="0" baseline="0" dirty="0" err="1" smtClean="0">
                  <a:ln>
                    <a:noFill/>
                  </a:ln>
                  <a:effectLst/>
                  <a:latin typeface="Arial" charset="0"/>
                </a:rPr>
                <a:t>clinical</a:t>
              </a:r>
              <a:r>
                <a:rPr kumimoji="0" lang="sv-SE" sz="1600" b="0" i="0" u="none" strike="noStrike" cap="none" normalizeH="0" baseline="0" dirty="0" smtClean="0">
                  <a:ln>
                    <a:noFill/>
                  </a:ln>
                  <a:effectLst/>
                  <a:latin typeface="Arial" charset="0"/>
                </a:rPr>
                <a:t>) research</a:t>
              </a:r>
            </a:p>
          </p:txBody>
        </p:sp>
      </p:grpSp>
    </p:spTree>
    <p:extLst>
      <p:ext uri="{BB962C8B-B14F-4D97-AF65-F5344CB8AC3E}">
        <p14:creationId xmlns:p14="http://schemas.microsoft.com/office/powerpoint/2010/main" val="2683276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467544" y="476672"/>
            <a:ext cx="8064000" cy="792000"/>
          </a:xfrm>
        </p:spPr>
        <p:txBody>
          <a:bodyPr/>
          <a:lstStyle/>
          <a:p>
            <a:r>
              <a:rPr lang="sv-SE" sz="2800" dirty="0" err="1" smtClean="0"/>
              <a:t>Proposed</a:t>
            </a:r>
            <a:r>
              <a:rPr lang="sv-SE" sz="2800" dirty="0" smtClean="0"/>
              <a:t>/</a:t>
            </a:r>
            <a:r>
              <a:rPr lang="sv-SE" sz="2800" dirty="0" err="1" smtClean="0"/>
              <a:t>preferred</a:t>
            </a:r>
            <a:r>
              <a:rPr lang="sv-SE" sz="2800" dirty="0" smtClean="0"/>
              <a:t> </a:t>
            </a:r>
            <a:r>
              <a:rPr lang="sv-SE" sz="2800" dirty="0" err="1" smtClean="0"/>
              <a:t>methods</a:t>
            </a:r>
            <a:r>
              <a:rPr lang="sv-SE" sz="2800" dirty="0" smtClean="0"/>
              <a:t> for </a:t>
            </a:r>
            <a:r>
              <a:rPr lang="sv-SE" sz="2800" dirty="0" err="1" smtClean="0"/>
              <a:t>impact</a:t>
            </a:r>
            <a:r>
              <a:rPr lang="sv-SE" sz="2800" dirty="0" smtClean="0"/>
              <a:t> </a:t>
            </a:r>
            <a:r>
              <a:rPr lang="sv-SE" sz="2800" dirty="0" err="1" smtClean="0"/>
              <a:t>assessment</a:t>
            </a:r>
            <a:r>
              <a:rPr lang="sv-SE" sz="2800" dirty="0" smtClean="0"/>
              <a:t> in VR:s </a:t>
            </a:r>
            <a:r>
              <a:rPr lang="sv-SE" sz="2800" dirty="0" err="1" smtClean="0"/>
              <a:t>proposals</a:t>
            </a:r>
            <a:r>
              <a:rPr lang="sv-SE" sz="2800" dirty="0" smtClean="0"/>
              <a:t/>
            </a:r>
            <a:br>
              <a:rPr lang="sv-SE" sz="2800" dirty="0" smtClean="0"/>
            </a:br>
            <a:endParaRPr lang="sv-SE" sz="2800" dirty="0"/>
          </a:p>
        </p:txBody>
      </p:sp>
      <p:sp>
        <p:nvSpPr>
          <p:cNvPr id="3" name="Platshållare för text 2"/>
          <p:cNvSpPr>
            <a:spLocks noGrp="1"/>
          </p:cNvSpPr>
          <p:nvPr>
            <p:ph type="body" sz="quarter" idx="10"/>
          </p:nvPr>
        </p:nvSpPr>
        <p:spPr>
          <a:xfrm>
            <a:off x="539552" y="1772816"/>
            <a:ext cx="8604448" cy="4320480"/>
          </a:xfrm>
        </p:spPr>
        <p:txBody>
          <a:bodyPr>
            <a:noAutofit/>
          </a:bodyPr>
          <a:lstStyle/>
          <a:p>
            <a:pPr marL="342900" indent="-342900">
              <a:spcBef>
                <a:spcPct val="20000"/>
              </a:spcBef>
              <a:buFont typeface="Arial" panose="020B0604020202020204" pitchFamily="34" charset="0"/>
              <a:buChar char="•"/>
            </a:pPr>
            <a:r>
              <a:rPr lang="sv-SE" sz="2000" i="1" dirty="0" smtClean="0">
                <a:latin typeface="Arial" panose="020B0604020202020204" pitchFamily="34" charset="0"/>
                <a:cs typeface="Arial" panose="020B0604020202020204" pitchFamily="34" charset="0"/>
              </a:rPr>
              <a:t>Expert </a:t>
            </a:r>
            <a:r>
              <a:rPr lang="sv-SE" sz="2000" i="1" dirty="0" err="1" smtClean="0">
                <a:latin typeface="Arial" panose="020B0604020202020204" pitchFamily="34" charset="0"/>
                <a:cs typeface="Arial" panose="020B0604020202020204" pitchFamily="34" charset="0"/>
              </a:rPr>
              <a:t>review</a:t>
            </a:r>
            <a:r>
              <a:rPr lang="sv-SE" sz="2000" i="1" dirty="0" smtClean="0">
                <a:latin typeface="Arial" panose="020B0604020202020204" pitchFamily="34" charset="0"/>
                <a:cs typeface="Arial" panose="020B0604020202020204" pitchFamily="34" charset="0"/>
              </a:rPr>
              <a:t> </a:t>
            </a:r>
            <a:r>
              <a:rPr lang="sv-SE" sz="2000" dirty="0" smtClean="0">
                <a:latin typeface="Arial" panose="020B0604020202020204" pitchFamily="34" charset="0"/>
                <a:cs typeface="Arial" panose="020B0604020202020204" pitchFamily="34" charset="0"/>
              </a:rPr>
              <a:t>by panels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national and/or </a:t>
            </a:r>
            <a:r>
              <a:rPr lang="sv-SE" sz="2000" dirty="0" err="1" smtClean="0">
                <a:latin typeface="Arial" panose="020B0604020202020204" pitchFamily="34" charset="0"/>
                <a:cs typeface="Arial" panose="020B0604020202020204" pitchFamily="34" charset="0"/>
              </a:rPr>
              <a:t>nordic</a:t>
            </a:r>
            <a:r>
              <a:rPr lang="sv-SE" sz="2000" dirty="0" smtClean="0">
                <a:latin typeface="Arial" panose="020B0604020202020204" pitchFamily="34" charset="0"/>
                <a:cs typeface="Arial" panose="020B0604020202020204" pitchFamily="34" charset="0"/>
              </a:rPr>
              <a:t> experts </a:t>
            </a:r>
            <a:r>
              <a:rPr lang="sv-SE" sz="2000" dirty="0" err="1" smtClean="0">
                <a:latin typeface="Arial" panose="020B0604020202020204" pitchFamily="34" charset="0"/>
                <a:cs typeface="Arial" panose="020B0604020202020204" pitchFamily="34" charset="0"/>
              </a:rPr>
              <a:t>with</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experience</a:t>
            </a:r>
            <a:r>
              <a:rPr lang="sv-SE" sz="2000" dirty="0" smtClean="0">
                <a:latin typeface="Arial" panose="020B0604020202020204" pitchFamily="34" charset="0"/>
                <a:cs typeface="Arial" panose="020B0604020202020204" pitchFamily="34" charset="0"/>
              </a:rPr>
              <a:t> from </a:t>
            </a:r>
            <a:r>
              <a:rPr lang="sv-SE" sz="2000" dirty="0" err="1" smtClean="0">
                <a:latin typeface="Arial" panose="020B0604020202020204" pitchFamily="34" charset="0"/>
                <a:cs typeface="Arial" panose="020B0604020202020204" pitchFamily="34" charset="0"/>
              </a:rPr>
              <a:t>societal</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use</a:t>
            </a:r>
            <a:r>
              <a:rPr lang="sv-SE" sz="2000" dirty="0" smtClean="0">
                <a:latin typeface="Arial" panose="020B0604020202020204" pitchFamily="34" charset="0"/>
                <a:cs typeface="Arial" panose="020B0604020202020204" pitchFamily="34" charset="0"/>
              </a:rPr>
              <a:t> or </a:t>
            </a:r>
            <a:r>
              <a:rPr lang="sv-SE" sz="2000" dirty="0" err="1" smtClean="0">
                <a:latin typeface="Arial" panose="020B0604020202020204" pitchFamily="34" charset="0"/>
                <a:cs typeface="Arial" panose="020B0604020202020204" pitchFamily="34" charset="0"/>
              </a:rPr>
              <a:t>application</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research </a:t>
            </a:r>
            <a:r>
              <a:rPr lang="sv-SE" sz="2000" dirty="0" err="1" smtClean="0">
                <a:latin typeface="Arial" panose="020B0604020202020204" pitchFamily="34" charset="0"/>
                <a:cs typeface="Arial" panose="020B0604020202020204" pitchFamily="34" charset="0"/>
              </a:rPr>
              <a:t>findings</a:t>
            </a: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sv-SE" sz="2000" dirty="0" smtClean="0">
                <a:latin typeface="Arial" panose="020B0604020202020204" pitchFamily="34" charset="0"/>
                <a:cs typeface="Arial" panose="020B0604020202020204" pitchFamily="34" charset="0"/>
              </a:rPr>
              <a:t>Material for expert </a:t>
            </a:r>
            <a:r>
              <a:rPr lang="sv-SE" sz="2000" dirty="0" err="1" smtClean="0">
                <a:latin typeface="Arial" panose="020B0604020202020204" pitchFamily="34" charset="0"/>
                <a:cs typeface="Arial" panose="020B0604020202020204" pitchFamily="34" charset="0"/>
              </a:rPr>
              <a:t>assessments</a:t>
            </a:r>
            <a:r>
              <a:rPr lang="sv-SE" sz="2000" dirty="0" smtClean="0">
                <a:latin typeface="Arial" panose="020B0604020202020204" pitchFamily="34" charset="0"/>
                <a:cs typeface="Arial" panose="020B0604020202020204" pitchFamily="34" charset="0"/>
              </a:rPr>
              <a:t>: </a:t>
            </a:r>
          </a:p>
          <a:p>
            <a:pPr>
              <a:spcBef>
                <a:spcPct val="20000"/>
              </a:spcBef>
            </a:pPr>
            <a:r>
              <a:rPr lang="sv-SE" sz="2000" dirty="0" smtClean="0">
                <a:latin typeface="Arial" panose="020B0604020202020204" pitchFamily="34" charset="0"/>
                <a:cs typeface="Arial" panose="020B0604020202020204" pitchFamily="34" charset="0"/>
              </a:rPr>
              <a:t>	- FOKUS: Case studies </a:t>
            </a:r>
            <a:r>
              <a:rPr lang="sv-SE" sz="2000" dirty="0" err="1" smtClean="0">
                <a:latin typeface="Arial" panose="020B0604020202020204" pitchFamily="34" charset="0"/>
                <a:cs typeface="Arial" panose="020B0604020202020204" pitchFamily="34" charset="0"/>
              </a:rPr>
              <a:t>complemented</a:t>
            </a:r>
            <a:r>
              <a:rPr lang="sv-SE" sz="2000" dirty="0" smtClean="0">
                <a:latin typeface="Arial" panose="020B0604020202020204" pitchFamily="34" charset="0"/>
                <a:cs typeface="Arial" panose="020B0604020202020204" pitchFamily="34" charset="0"/>
              </a:rPr>
              <a:t> by </a:t>
            </a:r>
            <a:r>
              <a:rPr lang="sv-SE" sz="2000" dirty="0" err="1" smtClean="0">
                <a:latin typeface="Arial" panose="020B0604020202020204" pitchFamily="34" charset="0"/>
                <a:cs typeface="Arial" panose="020B0604020202020204" pitchFamily="34" charset="0"/>
              </a:rPr>
              <a:t>self-evaluations</a:t>
            </a:r>
            <a:endParaRPr lang="sv-SE" sz="2000" dirty="0" smtClean="0">
              <a:latin typeface="Arial" panose="020B0604020202020204" pitchFamily="34" charset="0"/>
              <a:cs typeface="Arial" panose="020B0604020202020204" pitchFamily="34" charset="0"/>
            </a:endParaRPr>
          </a:p>
          <a:p>
            <a:pPr>
              <a:spcBef>
                <a:spcPct val="20000"/>
              </a:spcBef>
            </a:pPr>
            <a:r>
              <a:rPr lang="sv-SE" sz="2000" dirty="0">
                <a:latin typeface="Arial" panose="020B0604020202020204" pitchFamily="34" charset="0"/>
                <a:cs typeface="Arial" panose="020B0604020202020204" pitchFamily="34" charset="0"/>
              </a:rPr>
              <a:t>	</a:t>
            </a:r>
            <a:r>
              <a:rPr lang="sv-SE" sz="2000" dirty="0" smtClean="0">
                <a:latin typeface="Arial" panose="020B0604020202020204" pitchFamily="34" charset="0"/>
                <a:cs typeface="Arial" panose="020B0604020202020204" pitchFamily="34" charset="0"/>
              </a:rPr>
              <a:t>	(”British </a:t>
            </a:r>
            <a:r>
              <a:rPr lang="sv-SE" sz="2000" dirty="0" err="1" smtClean="0">
                <a:latin typeface="Arial" panose="020B0604020202020204" pitchFamily="34" charset="0"/>
                <a:cs typeface="Arial" panose="020B0604020202020204" pitchFamily="34" charset="0"/>
              </a:rPr>
              <a:t>model</a:t>
            </a:r>
            <a:r>
              <a:rPr lang="sv-SE" sz="2000" dirty="0" smtClean="0">
                <a:latin typeface="Arial" panose="020B0604020202020204" pitchFamily="34" charset="0"/>
                <a:cs typeface="Arial" panose="020B0604020202020204" pitchFamily="34" charset="0"/>
              </a:rPr>
              <a:t>”) </a:t>
            </a:r>
          </a:p>
          <a:p>
            <a:pPr>
              <a:spcBef>
                <a:spcPct val="20000"/>
              </a:spcBef>
            </a:pPr>
            <a:r>
              <a:rPr lang="sv-SE" sz="2000" dirty="0">
                <a:latin typeface="Arial" panose="020B0604020202020204" pitchFamily="34" charset="0"/>
                <a:cs typeface="Arial" panose="020B0604020202020204" pitchFamily="34" charset="0"/>
              </a:rPr>
              <a:t>	</a:t>
            </a:r>
            <a:r>
              <a:rPr lang="sv-SE" sz="2000" dirty="0" smtClean="0">
                <a:latin typeface="Arial" panose="020B0604020202020204" pitchFamily="34" charset="0"/>
                <a:cs typeface="Arial" panose="020B0604020202020204" pitchFamily="34" charset="0"/>
              </a:rPr>
              <a:t>- ALF: Self-</a:t>
            </a:r>
            <a:r>
              <a:rPr lang="sv-SE" sz="2000" dirty="0" err="1" smtClean="0">
                <a:latin typeface="Arial" panose="020B0604020202020204" pitchFamily="34" charset="0"/>
                <a:cs typeface="Arial" panose="020B0604020202020204" pitchFamily="34" charset="0"/>
              </a:rPr>
              <a:t>evaluations</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complemented</a:t>
            </a:r>
            <a:r>
              <a:rPr lang="sv-SE" sz="2000" dirty="0" smtClean="0">
                <a:latin typeface="Arial" panose="020B0604020202020204" pitchFamily="34" charset="0"/>
                <a:cs typeface="Arial" panose="020B0604020202020204" pitchFamily="34" charset="0"/>
              </a:rPr>
              <a:t> by </a:t>
            </a:r>
            <a:r>
              <a:rPr lang="sv-SE" sz="2000" dirty="0" err="1" smtClean="0">
                <a:latin typeface="Arial" panose="020B0604020202020204" pitchFamily="34" charset="0"/>
                <a:cs typeface="Arial" panose="020B0604020202020204" pitchFamily="34" charset="0"/>
              </a:rPr>
              <a:t>case</a:t>
            </a:r>
            <a:r>
              <a:rPr lang="sv-SE" sz="2000" dirty="0" smtClean="0">
                <a:latin typeface="Arial" panose="020B0604020202020204" pitchFamily="34" charset="0"/>
                <a:cs typeface="Arial" panose="020B0604020202020204" pitchFamily="34" charset="0"/>
              </a:rPr>
              <a:t> studies</a:t>
            </a:r>
          </a:p>
          <a:p>
            <a:pPr>
              <a:spcBef>
                <a:spcPct val="20000"/>
              </a:spcBef>
            </a:pPr>
            <a:r>
              <a:rPr lang="sv-SE" sz="2000" dirty="0">
                <a:latin typeface="Arial" panose="020B0604020202020204" pitchFamily="34" charset="0"/>
                <a:cs typeface="Arial" panose="020B0604020202020204" pitchFamily="34" charset="0"/>
              </a:rPr>
              <a:t>	</a:t>
            </a:r>
            <a:r>
              <a:rPr lang="sv-SE" sz="2000" dirty="0" smtClean="0">
                <a:latin typeface="Arial" panose="020B0604020202020204" pitchFamily="34" charset="0"/>
                <a:cs typeface="Arial" panose="020B0604020202020204" pitchFamily="34" charset="0"/>
              </a:rPr>
              <a:t>	(”Dutch </a:t>
            </a:r>
            <a:r>
              <a:rPr lang="sv-SE" sz="2000" dirty="0" err="1" smtClean="0">
                <a:latin typeface="Arial" panose="020B0604020202020204" pitchFamily="34" charset="0"/>
                <a:cs typeface="Arial" panose="020B0604020202020204" pitchFamily="34" charset="0"/>
              </a:rPr>
              <a:t>model</a:t>
            </a:r>
            <a:r>
              <a:rPr lang="sv-SE" sz="2000" dirty="0" smtClean="0">
                <a:latin typeface="Arial" panose="020B0604020202020204" pitchFamily="34" charset="0"/>
                <a:cs typeface="Arial" panose="020B0604020202020204" pitchFamily="34" charset="0"/>
              </a:rPr>
              <a:t>”)</a:t>
            </a:r>
          </a:p>
          <a:p>
            <a:pPr marL="342900" indent="-342900">
              <a:spcBef>
                <a:spcPct val="20000"/>
              </a:spcBef>
              <a:buFont typeface="Arial" panose="020B0604020202020204" pitchFamily="34" charset="0"/>
              <a:buChar char="•"/>
            </a:pPr>
            <a:r>
              <a:rPr lang="sv-SE" sz="2000" dirty="0" err="1" smtClean="0">
                <a:latin typeface="Arial" panose="020B0604020202020204" pitchFamily="34" charset="0"/>
                <a:cs typeface="Arial" panose="020B0604020202020204" pitchFamily="34" charset="0"/>
              </a:rPr>
              <a:t>Quantitative</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indicators</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can</a:t>
            </a:r>
            <a:r>
              <a:rPr lang="sv-SE" sz="2000" dirty="0" smtClean="0">
                <a:latin typeface="Arial" panose="020B0604020202020204" pitchFamily="34" charset="0"/>
                <a:cs typeface="Arial" panose="020B0604020202020204" pitchFamily="34" charset="0"/>
              </a:rPr>
              <a:t> be </a:t>
            </a:r>
            <a:r>
              <a:rPr lang="sv-SE" sz="2000" dirty="0" err="1" smtClean="0">
                <a:latin typeface="Arial" panose="020B0604020202020204" pitchFamily="34" charset="0"/>
                <a:cs typeface="Arial" panose="020B0604020202020204" pitchFamily="34" charset="0"/>
              </a:rPr>
              <a:t>used</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but</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only</a:t>
            </a:r>
            <a:r>
              <a:rPr lang="sv-SE" sz="2000" dirty="0" smtClean="0">
                <a:latin typeface="Arial" panose="020B0604020202020204" pitchFamily="34" charset="0"/>
                <a:cs typeface="Arial" panose="020B0604020202020204" pitchFamily="34" charset="0"/>
              </a:rPr>
              <a:t> as parts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the </a:t>
            </a:r>
            <a:r>
              <a:rPr lang="sv-SE" sz="2000" dirty="0" err="1" smtClean="0">
                <a:latin typeface="Arial" panose="020B0604020202020204" pitchFamily="34" charset="0"/>
                <a:cs typeface="Arial" panose="020B0604020202020204" pitchFamily="34" charset="0"/>
              </a:rPr>
              <a:t>self-evaluations</a:t>
            </a:r>
            <a:r>
              <a:rPr lang="sv-SE" sz="2000" dirty="0" smtClean="0">
                <a:latin typeface="Arial" panose="020B0604020202020204" pitchFamily="34" charset="0"/>
                <a:cs typeface="Arial" panose="020B0604020202020204" pitchFamily="34" charset="0"/>
              </a:rPr>
              <a:t> or/and </a:t>
            </a:r>
            <a:r>
              <a:rPr lang="sv-SE" sz="2000" dirty="0" err="1" smtClean="0">
                <a:latin typeface="Arial" panose="020B0604020202020204" pitchFamily="34" charset="0"/>
                <a:cs typeface="Arial" panose="020B0604020202020204" pitchFamily="34" charset="0"/>
              </a:rPr>
              <a:t>case</a:t>
            </a:r>
            <a:r>
              <a:rPr lang="sv-SE" sz="2000" dirty="0" smtClean="0">
                <a:latin typeface="Arial" panose="020B0604020202020204" pitchFamily="34" charset="0"/>
                <a:cs typeface="Arial" panose="020B0604020202020204" pitchFamily="34" charset="0"/>
              </a:rPr>
              <a:t> studies; and </a:t>
            </a:r>
            <a:r>
              <a:rPr lang="sv-SE" sz="2000" dirty="0" err="1" smtClean="0">
                <a:latin typeface="Arial" panose="020B0604020202020204" pitchFamily="34" charset="0"/>
                <a:cs typeface="Arial" panose="020B0604020202020204" pitchFamily="34" charset="0"/>
              </a:rPr>
              <a:t>can</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vary</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between</a:t>
            </a:r>
            <a:r>
              <a:rPr lang="sv-SE" sz="2000" dirty="0" smtClean="0">
                <a:latin typeface="Arial" panose="020B0604020202020204" pitchFamily="34" charset="0"/>
                <a:cs typeface="Arial" panose="020B0604020202020204" pitchFamily="34" charset="0"/>
              </a:rPr>
              <a:t> research </a:t>
            </a:r>
            <a:r>
              <a:rPr lang="sv-SE" sz="2000" dirty="0" err="1" smtClean="0">
                <a:latin typeface="Arial" panose="020B0604020202020204" pitchFamily="34" charset="0"/>
                <a:cs typeface="Arial" panose="020B0604020202020204" pitchFamily="34" charset="0"/>
              </a:rPr>
              <a:t>fields</a:t>
            </a: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sv-SE" sz="2000" dirty="0" err="1" smtClean="0">
                <a:latin typeface="Arial" panose="020B0604020202020204" pitchFamily="34" charset="0"/>
                <a:cs typeface="Arial" panose="020B0604020202020204" pitchFamily="34" charset="0"/>
              </a:rPr>
              <a:t>Indicators</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should</a:t>
            </a:r>
            <a:r>
              <a:rPr lang="sv-SE" sz="2000" dirty="0" smtClean="0">
                <a:latin typeface="Arial" panose="020B0604020202020204" pitchFamily="34" charset="0"/>
                <a:cs typeface="Arial" panose="020B0604020202020204" pitchFamily="34" charset="0"/>
              </a:rPr>
              <a:t> </a:t>
            </a:r>
            <a:r>
              <a:rPr lang="sv-SE" sz="2000" i="1" dirty="0" smtClean="0">
                <a:latin typeface="Arial" panose="020B0604020202020204" pitchFamily="34" charset="0"/>
                <a:cs typeface="Arial" panose="020B0604020202020204" pitchFamily="34" charset="0"/>
              </a:rPr>
              <a:t>not</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directly</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inform</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resorce</a:t>
            </a:r>
            <a:r>
              <a:rPr lang="sv-SE" sz="2000" dirty="0" smtClean="0">
                <a:latin typeface="Arial" panose="020B0604020202020204" pitchFamily="34" charset="0"/>
                <a:cs typeface="Arial" panose="020B0604020202020204" pitchFamily="34" charset="0"/>
              </a:rPr>
              <a:t> or </a:t>
            </a:r>
            <a:r>
              <a:rPr lang="sv-SE" sz="2000" dirty="0" err="1" smtClean="0">
                <a:latin typeface="Arial" panose="020B0604020202020204" pitchFamily="34" charset="0"/>
                <a:cs typeface="Arial" panose="020B0604020202020204" pitchFamily="34" charset="0"/>
              </a:rPr>
              <a:t>funding</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allocation</a:t>
            </a:r>
            <a:endParaRPr lang="sv-SE"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69926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467544" y="620688"/>
            <a:ext cx="8064000" cy="792000"/>
          </a:xfrm>
        </p:spPr>
        <p:txBody>
          <a:bodyPr/>
          <a:lstStyle/>
          <a:p>
            <a:r>
              <a:rPr lang="sv-SE" sz="2800" dirty="0" smtClean="0"/>
              <a:t>Pilot </a:t>
            </a:r>
            <a:r>
              <a:rPr lang="sv-SE" sz="2800" dirty="0" err="1" smtClean="0"/>
              <a:t>study</a:t>
            </a:r>
            <a:r>
              <a:rPr lang="sv-SE" sz="2800" dirty="0" smtClean="0"/>
              <a:t> on </a:t>
            </a:r>
            <a:r>
              <a:rPr lang="sv-SE" sz="2800" dirty="0" err="1" smtClean="0"/>
              <a:t>impact</a:t>
            </a:r>
            <a:r>
              <a:rPr lang="sv-SE" sz="2800" dirty="0" smtClean="0"/>
              <a:t> </a:t>
            </a:r>
            <a:r>
              <a:rPr lang="sv-SE" sz="2800" dirty="0" err="1" smtClean="0"/>
              <a:t>of</a:t>
            </a:r>
            <a:r>
              <a:rPr lang="sv-SE" sz="2800" dirty="0" smtClean="0"/>
              <a:t> a research </a:t>
            </a:r>
            <a:r>
              <a:rPr lang="sv-SE" sz="2800" dirty="0" err="1" smtClean="0"/>
              <a:t>programme</a:t>
            </a:r>
            <a:r>
              <a:rPr lang="sv-SE" sz="2800" dirty="0" smtClean="0"/>
              <a:t> in the HS area - </a:t>
            </a:r>
            <a:r>
              <a:rPr lang="sv-SE" sz="2800" dirty="0" err="1" smtClean="0"/>
              <a:t>criminology</a:t>
            </a:r>
            <a:endParaRPr lang="sv-SE" sz="2800" dirty="0"/>
          </a:p>
        </p:txBody>
      </p:sp>
      <p:sp>
        <p:nvSpPr>
          <p:cNvPr id="3" name="Platshållare för text 2"/>
          <p:cNvSpPr>
            <a:spLocks noGrp="1"/>
          </p:cNvSpPr>
          <p:nvPr>
            <p:ph type="body" sz="quarter" idx="10"/>
          </p:nvPr>
        </p:nvSpPr>
        <p:spPr>
          <a:xfrm>
            <a:off x="755576" y="1988840"/>
            <a:ext cx="8064500" cy="4032448"/>
          </a:xfrm>
        </p:spPr>
        <p:txBody>
          <a:bodyPr>
            <a:noAutofit/>
          </a:bodyPr>
          <a:lstStyle/>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sv-SE" sz="2000" u="sng" dirty="0">
                <a:solidFill>
                  <a:srgbClr val="0563C1"/>
                </a:solidFill>
                <a:latin typeface="Calibri" panose="020F0502020204030204" pitchFamily="34" charset="0"/>
                <a:ea typeface="Calibri" panose="020F0502020204030204" pitchFamily="34" charset="0"/>
                <a:hlinkClick r:id="rId3"/>
              </a:rPr>
              <a:t>https://</a:t>
            </a:r>
            <a:r>
              <a:rPr lang="sv-SE" sz="2000" u="sng" dirty="0" smtClean="0">
                <a:solidFill>
                  <a:srgbClr val="0563C1"/>
                </a:solidFill>
                <a:latin typeface="Calibri" panose="020F0502020204030204" pitchFamily="34" charset="0"/>
                <a:ea typeface="Calibri" panose="020F0502020204030204" pitchFamily="34" charset="0"/>
                <a:hlinkClick r:id="rId3"/>
              </a:rPr>
              <a:t>publikationer.vr.se/produkt/att-utvardera-effekter-av-ett-grundforskningsprogram-en-pilotstudie/</a:t>
            </a:r>
            <a:r>
              <a:rPr lang="sv-SE" sz="2000" u="sng" dirty="0" smtClean="0">
                <a:solidFill>
                  <a:srgbClr val="0563C1"/>
                </a:solidFill>
                <a:latin typeface="Calibri" panose="020F0502020204030204" pitchFamily="34" charset="0"/>
                <a:ea typeface="Calibri" panose="020F0502020204030204" pitchFamily="34" charset="0"/>
              </a:rPr>
              <a:t> (Swedish </a:t>
            </a:r>
            <a:r>
              <a:rPr lang="sv-SE" sz="2000" u="sng" dirty="0" err="1" smtClean="0">
                <a:solidFill>
                  <a:srgbClr val="0563C1"/>
                </a:solidFill>
                <a:latin typeface="Calibri" panose="020F0502020204030204" pitchFamily="34" charset="0"/>
                <a:ea typeface="Calibri" panose="020F0502020204030204" pitchFamily="34" charset="0"/>
              </a:rPr>
              <a:t>with</a:t>
            </a:r>
            <a:r>
              <a:rPr lang="sv-SE" sz="2000" u="sng" dirty="0" smtClean="0">
                <a:solidFill>
                  <a:srgbClr val="0563C1"/>
                </a:solidFill>
                <a:latin typeface="Calibri" panose="020F0502020204030204" pitchFamily="34" charset="0"/>
                <a:ea typeface="Calibri" panose="020F0502020204030204" pitchFamily="34" charset="0"/>
              </a:rPr>
              <a:t> English </a:t>
            </a:r>
            <a:r>
              <a:rPr lang="sv-SE" sz="2000" u="sng" dirty="0" err="1" smtClean="0">
                <a:solidFill>
                  <a:srgbClr val="0563C1"/>
                </a:solidFill>
                <a:latin typeface="Calibri" panose="020F0502020204030204" pitchFamily="34" charset="0"/>
                <a:ea typeface="Calibri" panose="020F0502020204030204" pitchFamily="34" charset="0"/>
              </a:rPr>
              <a:t>summary</a:t>
            </a:r>
            <a:r>
              <a:rPr lang="sv-SE" sz="2000" u="sng" dirty="0" smtClean="0">
                <a:solidFill>
                  <a:srgbClr val="0563C1"/>
                </a:solidFill>
                <a:latin typeface="Calibri" panose="020F0502020204030204" pitchFamily="34" charset="0"/>
                <a:ea typeface="Calibri" panose="020F0502020204030204" pitchFamily="34" charset="0"/>
              </a:rPr>
              <a:t>)</a:t>
            </a:r>
            <a:endParaRPr lang="sv-SE" sz="2000" u="sng" dirty="0">
              <a:solidFill>
                <a:srgbClr val="0563C1"/>
              </a:solidFill>
              <a:latin typeface="Calibri" panose="020F0502020204030204" pitchFamily="34" charset="0"/>
              <a:ea typeface="Calibri" panose="020F0502020204030204" pitchFamily="34" charset="0"/>
            </a:endParaRPr>
          </a:p>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p:txBody>
      </p:sp>
      <p:pic>
        <p:nvPicPr>
          <p:cNvPr id="5" name="Bildobjekt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6544" y="1988840"/>
            <a:ext cx="2286000" cy="3240360"/>
          </a:xfrm>
          <a:prstGeom prst="rect">
            <a:avLst/>
          </a:prstGeom>
        </p:spPr>
      </p:pic>
    </p:spTree>
    <p:extLst>
      <p:ext uri="{BB962C8B-B14F-4D97-AF65-F5344CB8AC3E}">
        <p14:creationId xmlns:p14="http://schemas.microsoft.com/office/powerpoint/2010/main" val="3835180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467544" y="620688"/>
            <a:ext cx="8064000" cy="792000"/>
          </a:xfrm>
        </p:spPr>
        <p:txBody>
          <a:bodyPr/>
          <a:lstStyle/>
          <a:p>
            <a:r>
              <a:rPr lang="sv-SE" sz="2800" dirty="0" smtClean="0"/>
              <a:t>Pilot </a:t>
            </a:r>
            <a:r>
              <a:rPr lang="sv-SE" sz="2800" dirty="0" err="1" smtClean="0"/>
              <a:t>study</a:t>
            </a:r>
            <a:r>
              <a:rPr lang="sv-SE" sz="2800" dirty="0" smtClean="0"/>
              <a:t> on </a:t>
            </a:r>
            <a:r>
              <a:rPr lang="sv-SE" sz="2800" dirty="0" err="1" smtClean="0"/>
              <a:t>criminology</a:t>
            </a:r>
            <a:r>
              <a:rPr lang="sv-SE" sz="2800" dirty="0" smtClean="0"/>
              <a:t> – </a:t>
            </a:r>
            <a:r>
              <a:rPr lang="sv-SE" sz="2800" dirty="0" err="1" smtClean="0"/>
              <a:t>methodological</a:t>
            </a:r>
            <a:r>
              <a:rPr lang="sv-SE" sz="2800" dirty="0" smtClean="0"/>
              <a:t> </a:t>
            </a:r>
            <a:r>
              <a:rPr lang="sv-SE" sz="2800" dirty="0" err="1" smtClean="0"/>
              <a:t>conclusions</a:t>
            </a:r>
            <a:endParaRPr lang="sv-SE" sz="2800" dirty="0"/>
          </a:p>
        </p:txBody>
      </p:sp>
      <p:sp>
        <p:nvSpPr>
          <p:cNvPr id="3" name="Platshållare för text 2"/>
          <p:cNvSpPr>
            <a:spLocks noGrp="1"/>
          </p:cNvSpPr>
          <p:nvPr>
            <p:ph type="body" sz="quarter" idx="10"/>
          </p:nvPr>
        </p:nvSpPr>
        <p:spPr>
          <a:xfrm>
            <a:off x="755576" y="1988840"/>
            <a:ext cx="8064500" cy="4032448"/>
          </a:xfrm>
        </p:spPr>
        <p:txBody>
          <a:bodyPr>
            <a:noAutofit/>
          </a:bodyPr>
          <a:lstStyle/>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sv-SE" sz="2000" dirty="0" err="1" smtClean="0">
                <a:latin typeface="Arial" panose="020B0604020202020204" pitchFamily="34" charset="0"/>
                <a:cs typeface="Arial" panose="020B0604020202020204" pitchFamily="34" charset="0"/>
              </a:rPr>
              <a:t>Programme</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theory</a:t>
            </a:r>
            <a:r>
              <a:rPr lang="sv-SE" sz="2000" dirty="0" smtClean="0">
                <a:latin typeface="Arial" panose="020B0604020202020204" pitchFamily="34" charset="0"/>
                <a:cs typeface="Arial" panose="020B0604020202020204" pitchFamily="34" charset="0"/>
              </a:rPr>
              <a:t>/</a:t>
            </a:r>
            <a:r>
              <a:rPr lang="sv-SE" sz="2000" dirty="0" err="1" smtClean="0">
                <a:latin typeface="Arial" panose="020B0604020202020204" pitchFamily="34" charset="0"/>
                <a:cs typeface="Arial" panose="020B0604020202020204" pitchFamily="34" charset="0"/>
              </a:rPr>
              <a:t>Logic</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model</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useful</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tool</a:t>
            </a:r>
            <a:r>
              <a:rPr lang="sv-SE" sz="2000" dirty="0" smtClean="0">
                <a:latin typeface="Arial" panose="020B0604020202020204" pitchFamily="34" charset="0"/>
                <a:cs typeface="Arial" panose="020B0604020202020204" pitchFamily="34" charset="0"/>
              </a:rPr>
              <a:t>)</a:t>
            </a:r>
          </a:p>
          <a:p>
            <a:pPr marL="342900" indent="-342900">
              <a:spcBef>
                <a:spcPct val="20000"/>
              </a:spcBef>
              <a:buFont typeface="Arial" panose="020B0604020202020204" pitchFamily="34" charset="0"/>
              <a:buChar char="•"/>
            </a:pPr>
            <a:r>
              <a:rPr lang="sv-SE" sz="2000" dirty="0" smtClean="0">
                <a:latin typeface="Arial" panose="020B0604020202020204" pitchFamily="34" charset="0"/>
                <a:cs typeface="Arial" panose="020B0604020202020204" pitchFamily="34" charset="0"/>
              </a:rPr>
              <a:t>Case </a:t>
            </a:r>
            <a:r>
              <a:rPr lang="sv-SE" sz="2000" dirty="0" err="1" smtClean="0">
                <a:latin typeface="Arial" panose="020B0604020202020204" pitchFamily="34" charset="0"/>
                <a:cs typeface="Arial" panose="020B0604020202020204" pitchFamily="34" charset="0"/>
              </a:rPr>
              <a:t>study</a:t>
            </a:r>
            <a:r>
              <a:rPr lang="sv-SE" sz="2000" dirty="0" smtClean="0">
                <a:latin typeface="Arial" panose="020B0604020202020204" pitchFamily="34" charset="0"/>
                <a:cs typeface="Arial" panose="020B0604020202020204" pitchFamily="34" charset="0"/>
              </a:rPr>
              <a:t> approach (</a:t>
            </a:r>
            <a:r>
              <a:rPr lang="sv-SE" sz="2000" dirty="0" err="1" smtClean="0">
                <a:latin typeface="Arial" panose="020B0604020202020204" pitchFamily="34" charset="0"/>
                <a:cs typeface="Arial" panose="020B0604020202020204" pitchFamily="34" charset="0"/>
              </a:rPr>
              <a:t>successful</a:t>
            </a:r>
            <a:r>
              <a:rPr lang="sv-SE" sz="2000" dirty="0" smtClean="0">
                <a:latin typeface="Arial" panose="020B0604020202020204" pitchFamily="34" charset="0"/>
                <a:cs typeface="Arial" panose="020B0604020202020204" pitchFamily="34" charset="0"/>
              </a:rPr>
              <a:t>)</a:t>
            </a:r>
          </a:p>
          <a:p>
            <a:pPr marL="342900" indent="-342900">
              <a:spcBef>
                <a:spcPct val="20000"/>
              </a:spcBef>
              <a:buFont typeface="Arial" panose="020B0604020202020204" pitchFamily="34" charset="0"/>
              <a:buChar char="•"/>
            </a:pPr>
            <a:r>
              <a:rPr lang="sv-SE" sz="2000" dirty="0" err="1" smtClean="0">
                <a:latin typeface="Arial" panose="020B0604020202020204" pitchFamily="34" charset="0"/>
                <a:cs typeface="Arial" panose="020B0604020202020204" pitchFamily="34" charset="0"/>
              </a:rPr>
              <a:t>Tracking</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of</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references</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possible</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but</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time-consuming</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hardly</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cost-effective</a:t>
            </a:r>
            <a:r>
              <a:rPr lang="sv-SE" sz="2000" dirty="0" smtClean="0">
                <a:latin typeface="Arial" panose="020B0604020202020204" pitchFamily="34" charset="0"/>
                <a:cs typeface="Arial" panose="020B0604020202020204" pitchFamily="34" charset="0"/>
              </a:rPr>
              <a:t>)</a:t>
            </a:r>
          </a:p>
          <a:p>
            <a:pPr marL="342900" indent="-342900">
              <a:spcBef>
                <a:spcPct val="20000"/>
              </a:spcBef>
              <a:buFont typeface="Arial" panose="020B0604020202020204" pitchFamily="34" charset="0"/>
              <a:buChar char="•"/>
            </a:pPr>
            <a:r>
              <a:rPr lang="sv-SE" sz="2000" i="1" dirty="0" err="1" smtClean="0">
                <a:latin typeface="Arial" panose="020B0604020202020204" pitchFamily="34" charset="0"/>
                <a:cs typeface="Arial" panose="020B0604020202020204" pitchFamily="34" charset="0"/>
              </a:rPr>
              <a:t>Up-stream</a:t>
            </a:r>
            <a:r>
              <a:rPr lang="sv-SE" sz="2000" i="1" dirty="0" smtClean="0">
                <a:latin typeface="Arial" panose="020B0604020202020204" pitchFamily="34" charset="0"/>
                <a:cs typeface="Arial" panose="020B0604020202020204" pitchFamily="34" charset="0"/>
              </a:rPr>
              <a:t> approach</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more</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successful</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than</a:t>
            </a:r>
            <a:r>
              <a:rPr lang="sv-SE" sz="2000" dirty="0" smtClean="0">
                <a:latin typeface="Arial" panose="020B0604020202020204" pitchFamily="34" charset="0"/>
                <a:cs typeface="Arial" panose="020B0604020202020204" pitchFamily="34" charset="0"/>
              </a:rPr>
              <a:t> </a:t>
            </a:r>
            <a:r>
              <a:rPr lang="sv-SE" sz="2000" i="1" dirty="0" smtClean="0">
                <a:latin typeface="Arial" panose="020B0604020202020204" pitchFamily="34" charset="0"/>
                <a:cs typeface="Arial" panose="020B0604020202020204" pitchFamily="34" charset="0"/>
              </a:rPr>
              <a:t>down-</a:t>
            </a:r>
            <a:r>
              <a:rPr lang="sv-SE" sz="2000" i="1" dirty="0" err="1" smtClean="0">
                <a:latin typeface="Arial" panose="020B0604020202020204" pitchFamily="34" charset="0"/>
                <a:cs typeface="Arial" panose="020B0604020202020204" pitchFamily="34" charset="0"/>
              </a:rPr>
              <a:t>stream</a:t>
            </a:r>
            <a:r>
              <a:rPr lang="sv-SE" sz="2000" i="1" dirty="0" smtClean="0">
                <a:latin typeface="Arial" panose="020B0604020202020204" pitchFamily="34" charset="0"/>
                <a:cs typeface="Arial" panose="020B0604020202020204" pitchFamily="34" charset="0"/>
              </a:rPr>
              <a:t> </a:t>
            </a:r>
            <a:r>
              <a:rPr lang="sv-SE" sz="2000" i="1" dirty="0" err="1" smtClean="0">
                <a:latin typeface="Arial" panose="020B0604020202020204" pitchFamily="34" charset="0"/>
                <a:cs typeface="Arial" panose="020B0604020202020204" pitchFamily="34" charset="0"/>
              </a:rPr>
              <a:t>apparoach</a:t>
            </a:r>
            <a:r>
              <a:rPr lang="sv-SE" sz="2000" dirty="0" smtClean="0">
                <a:latin typeface="Arial" panose="020B0604020202020204" pitchFamily="34" charset="0"/>
                <a:cs typeface="Arial" panose="020B0604020202020204" pitchFamily="34" charset="0"/>
              </a:rPr>
              <a:t> (start </a:t>
            </a:r>
            <a:r>
              <a:rPr lang="sv-SE" sz="2000" dirty="0" err="1" smtClean="0">
                <a:latin typeface="Arial" panose="020B0604020202020204" pitchFamily="34" charset="0"/>
                <a:cs typeface="Arial" panose="020B0604020202020204" pitchFamily="34" charset="0"/>
              </a:rPr>
              <a:t>with</a:t>
            </a:r>
            <a:r>
              <a:rPr lang="sv-SE" sz="2000" dirty="0" smtClean="0">
                <a:latin typeface="Arial" panose="020B0604020202020204" pitchFamily="34" charset="0"/>
                <a:cs typeface="Arial" panose="020B0604020202020204" pitchFamily="34" charset="0"/>
              </a:rPr>
              <a:t> the </a:t>
            </a:r>
            <a:r>
              <a:rPr lang="sv-SE" sz="2000" dirty="0" err="1" smtClean="0">
                <a:latin typeface="Arial" panose="020B0604020202020204" pitchFamily="34" charset="0"/>
                <a:cs typeface="Arial" panose="020B0604020202020204" pitchFamily="34" charset="0"/>
              </a:rPr>
              <a:t>effect</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rather</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than</a:t>
            </a:r>
            <a:r>
              <a:rPr lang="sv-SE" sz="2000" dirty="0" smtClean="0">
                <a:latin typeface="Arial" panose="020B0604020202020204" pitchFamily="34" charset="0"/>
                <a:cs typeface="Arial" panose="020B0604020202020204" pitchFamily="34" charset="0"/>
              </a:rPr>
              <a:t> the cause)</a:t>
            </a: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endParaRPr lang="sv-SE"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9638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467544" y="476672"/>
            <a:ext cx="8064000" cy="792000"/>
          </a:xfrm>
        </p:spPr>
        <p:txBody>
          <a:bodyPr/>
          <a:lstStyle/>
          <a:p>
            <a:r>
              <a:rPr lang="sv-SE" sz="2800" dirty="0" err="1" smtClean="0"/>
              <a:t>Some</a:t>
            </a:r>
            <a:r>
              <a:rPr lang="sv-SE" sz="2800" dirty="0" smtClean="0"/>
              <a:t> </a:t>
            </a:r>
            <a:r>
              <a:rPr lang="sv-SE" sz="2800" dirty="0" err="1" smtClean="0"/>
              <a:t>issues</a:t>
            </a:r>
            <a:r>
              <a:rPr lang="sv-SE" sz="2800" dirty="0" smtClean="0"/>
              <a:t> to </a:t>
            </a:r>
            <a:r>
              <a:rPr lang="sv-SE" sz="2800" dirty="0" err="1" smtClean="0"/>
              <a:t>consider</a:t>
            </a:r>
            <a:r>
              <a:rPr lang="sv-SE" sz="2800" dirty="0" smtClean="0"/>
              <a:t> in </a:t>
            </a:r>
            <a:r>
              <a:rPr lang="sv-SE" sz="2800" dirty="0" err="1" smtClean="0"/>
              <a:t>impact</a:t>
            </a:r>
            <a:r>
              <a:rPr lang="sv-SE" sz="2800" dirty="0" smtClean="0"/>
              <a:t> </a:t>
            </a:r>
            <a:r>
              <a:rPr lang="sv-SE" sz="2800" dirty="0" err="1" smtClean="0"/>
              <a:t>assessment</a:t>
            </a:r>
            <a:r>
              <a:rPr lang="sv-SE" sz="2800" dirty="0" smtClean="0"/>
              <a:t/>
            </a:r>
            <a:br>
              <a:rPr lang="sv-SE" sz="2800" dirty="0" smtClean="0"/>
            </a:br>
            <a:endParaRPr lang="sv-SE" sz="2800" dirty="0"/>
          </a:p>
        </p:txBody>
      </p:sp>
      <p:sp>
        <p:nvSpPr>
          <p:cNvPr id="3" name="Platshållare för text 2"/>
          <p:cNvSpPr>
            <a:spLocks noGrp="1"/>
          </p:cNvSpPr>
          <p:nvPr>
            <p:ph type="body" sz="quarter" idx="10"/>
          </p:nvPr>
        </p:nvSpPr>
        <p:spPr>
          <a:xfrm>
            <a:off x="539552" y="1772816"/>
            <a:ext cx="8604448" cy="4320480"/>
          </a:xfrm>
        </p:spPr>
        <p:txBody>
          <a:bodyPr>
            <a:noAutofit/>
          </a:bodyPr>
          <a:lstStyle/>
          <a:p>
            <a:pPr marL="342900" indent="-342900">
              <a:spcBef>
                <a:spcPct val="20000"/>
              </a:spcBef>
              <a:buFont typeface="Arial" panose="020B0604020202020204" pitchFamily="34" charset="0"/>
              <a:buChar char="•"/>
            </a:pPr>
            <a:r>
              <a:rPr lang="sv-SE" sz="2000" dirty="0" err="1" smtClean="0">
                <a:latin typeface="Arial" panose="020B0604020202020204" pitchFamily="34" charset="0"/>
                <a:cs typeface="Arial" panose="020B0604020202020204" pitchFamily="34" charset="0"/>
              </a:rPr>
              <a:t>Time-frames</a:t>
            </a: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sv-SE" sz="2000" dirty="0" smtClean="0">
                <a:latin typeface="Arial" panose="020B0604020202020204" pitchFamily="34" charset="0"/>
                <a:cs typeface="Arial" panose="020B0604020202020204" pitchFamily="34" charset="0"/>
              </a:rPr>
              <a:t>Attribution vs. </a:t>
            </a:r>
            <a:r>
              <a:rPr lang="sv-SE" sz="2000" dirty="0" err="1" smtClean="0">
                <a:latin typeface="Arial" panose="020B0604020202020204" pitchFamily="34" charset="0"/>
                <a:cs typeface="Arial" panose="020B0604020202020204" pitchFamily="34" charset="0"/>
              </a:rPr>
              <a:t>contribution</a:t>
            </a: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sv-SE" sz="2000" dirty="0" smtClean="0">
                <a:latin typeface="Arial" panose="020B0604020202020204" pitchFamily="34" charset="0"/>
                <a:cs typeface="Arial" panose="020B0604020202020204" pitchFamily="34" charset="0"/>
              </a:rPr>
              <a:t>Positive </a:t>
            </a:r>
            <a:r>
              <a:rPr lang="sv-SE" sz="2000" dirty="0" err="1" smtClean="0">
                <a:latin typeface="Arial" panose="020B0604020202020204" pitchFamily="34" charset="0"/>
                <a:cs typeface="Arial" panose="020B0604020202020204" pitchFamily="34" charset="0"/>
              </a:rPr>
              <a:t>effects</a:t>
            </a:r>
            <a:r>
              <a:rPr lang="sv-SE" sz="2000" dirty="0" smtClean="0">
                <a:latin typeface="Arial" panose="020B0604020202020204" pitchFamily="34" charset="0"/>
                <a:cs typeface="Arial" panose="020B0604020202020204" pitchFamily="34" charset="0"/>
              </a:rPr>
              <a:t> vs. </a:t>
            </a:r>
            <a:r>
              <a:rPr lang="sv-SE" sz="2000" dirty="0" err="1" smtClean="0">
                <a:latin typeface="Arial" panose="020B0604020202020204" pitchFamily="34" charset="0"/>
                <a:cs typeface="Arial" panose="020B0604020202020204" pitchFamily="34" charset="0"/>
              </a:rPr>
              <a:t>avoiding</a:t>
            </a:r>
            <a:r>
              <a:rPr lang="sv-SE" sz="2000" dirty="0" smtClean="0">
                <a:latin typeface="Arial" panose="020B0604020202020204" pitchFamily="34" charset="0"/>
                <a:cs typeface="Arial" panose="020B0604020202020204" pitchFamily="34" charset="0"/>
              </a:rPr>
              <a:t> negative </a:t>
            </a:r>
            <a:r>
              <a:rPr lang="sv-SE" sz="2000" dirty="0" err="1" smtClean="0">
                <a:latin typeface="Arial" panose="020B0604020202020204" pitchFamily="34" charset="0"/>
                <a:cs typeface="Arial" panose="020B0604020202020204" pitchFamily="34" charset="0"/>
              </a:rPr>
              <a:t>effects</a:t>
            </a:r>
            <a:endParaRPr lang="sv-SE" sz="2000" dirty="0" smtClean="0">
              <a:latin typeface="Arial" panose="020B0604020202020204" pitchFamily="34" charset="0"/>
              <a:cs typeface="Arial" panose="020B0604020202020204" pitchFamily="34" charset="0"/>
            </a:endParaRPr>
          </a:p>
          <a:p>
            <a:pPr marL="342900" indent="-342900">
              <a:spcBef>
                <a:spcPct val="20000"/>
              </a:spcBef>
              <a:buFont typeface="Arial" panose="020B0604020202020204" pitchFamily="34" charset="0"/>
              <a:buChar char="•"/>
            </a:pPr>
            <a:r>
              <a:rPr lang="sv-SE" sz="2000" dirty="0" err="1" smtClean="0">
                <a:latin typeface="Arial" panose="020B0604020202020204" pitchFamily="34" charset="0"/>
                <a:cs typeface="Arial" panose="020B0604020202020204" pitchFamily="34" charset="0"/>
              </a:rPr>
              <a:t>Unintended</a:t>
            </a:r>
            <a:r>
              <a:rPr lang="sv-SE" sz="2000" dirty="0" smtClean="0">
                <a:latin typeface="Arial" panose="020B0604020202020204" pitchFamily="34" charset="0"/>
                <a:cs typeface="Arial" panose="020B0604020202020204" pitchFamily="34" charset="0"/>
              </a:rPr>
              <a:t> </a:t>
            </a:r>
            <a:r>
              <a:rPr lang="sv-SE" sz="2000" dirty="0" err="1" smtClean="0">
                <a:latin typeface="Arial" panose="020B0604020202020204" pitchFamily="34" charset="0"/>
                <a:cs typeface="Arial" panose="020B0604020202020204" pitchFamily="34" charset="0"/>
              </a:rPr>
              <a:t>effects</a:t>
            </a:r>
            <a:r>
              <a:rPr lang="sv-SE" sz="2000" dirty="0" smtClean="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398104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p:cNvGraphicFramePr>
            <a:graphicFrameLocks noGrp="1"/>
          </p:cNvGraphicFramePr>
          <p:nvPr>
            <p:extLst>
              <p:ext uri="{D42A27DB-BD31-4B8C-83A1-F6EECF244321}">
                <p14:modId xmlns:p14="http://schemas.microsoft.com/office/powerpoint/2010/main" val="1968811147"/>
              </p:ext>
            </p:extLst>
          </p:nvPr>
        </p:nvGraphicFramePr>
        <p:xfrm>
          <a:off x="1738312" y="2351563"/>
          <a:ext cx="5667375" cy="3106823"/>
        </p:xfrm>
        <a:graphic>
          <a:graphicData uri="http://schemas.openxmlformats.org/drawingml/2006/table">
            <a:tbl>
              <a:tblPr firstRow="1" firstCol="1" bandRow="1">
                <a:tableStyleId>{5C22544A-7EE6-4342-B048-85BDC9FD1C3A}</a:tableStyleId>
              </a:tblPr>
              <a:tblGrid>
                <a:gridCol w="2199640"/>
                <a:gridCol w="1753235"/>
                <a:gridCol w="1714500"/>
              </a:tblGrid>
              <a:tr h="652780">
                <a:tc>
                  <a:txBody>
                    <a:bodyPr/>
                    <a:lstStyle/>
                    <a:p>
                      <a:pPr>
                        <a:lnSpc>
                          <a:spcPct val="107000"/>
                        </a:lnSpc>
                        <a:spcAft>
                          <a:spcPts val="0"/>
                        </a:spcAft>
                      </a:pPr>
                      <a:r>
                        <a:rPr lang="en-US" sz="1100" dirty="0">
                          <a:effectLst/>
                        </a:rPr>
                        <a:t> </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100">
                          <a:effectLst/>
                        </a:rPr>
                        <a:t>Evaluation of scientific quality, e.g </a:t>
                      </a:r>
                      <a:endParaRPr lang="sv-SE" sz="1100">
                        <a:effectLst/>
                      </a:endParaRPr>
                    </a:p>
                    <a:p>
                      <a:pPr>
                        <a:lnSpc>
                          <a:spcPct val="107000"/>
                        </a:lnSpc>
                        <a:spcAft>
                          <a:spcPts val="0"/>
                        </a:spcAft>
                      </a:pPr>
                      <a:r>
                        <a:rPr lang="en-US" sz="1100">
                          <a:effectLst/>
                        </a:rPr>
                        <a:t>- Novelty &amp; Originality</a:t>
                      </a:r>
                      <a:endParaRPr lang="sv-SE" sz="1100">
                        <a:effectLst/>
                      </a:endParaRPr>
                    </a:p>
                    <a:p>
                      <a:pPr>
                        <a:lnSpc>
                          <a:spcPct val="107000"/>
                        </a:lnSpc>
                        <a:spcAft>
                          <a:spcPts val="0"/>
                        </a:spcAft>
                      </a:pPr>
                      <a:r>
                        <a:rPr lang="en-US" sz="1100">
                          <a:effectLst/>
                        </a:rPr>
                        <a:t>- Significance for the field</a:t>
                      </a:r>
                      <a:endParaRPr lang="sv-SE" sz="1100">
                        <a:effectLst/>
                      </a:endParaRPr>
                    </a:p>
                    <a:p>
                      <a:pPr>
                        <a:lnSpc>
                          <a:spcPct val="107000"/>
                        </a:lnSpc>
                        <a:spcAft>
                          <a:spcPts val="0"/>
                        </a:spcAft>
                      </a:pPr>
                      <a:r>
                        <a:rPr lang="en-US" sz="1100">
                          <a:effectLst/>
                        </a:rPr>
                        <a:t>- Scientific reliability and methodological rigour</a:t>
                      </a:r>
                      <a:endParaRPr lang="sv-SE" sz="1100">
                        <a:effectLst/>
                      </a:endParaRPr>
                    </a:p>
                    <a:p>
                      <a:pPr>
                        <a:lnSpc>
                          <a:spcPct val="107000"/>
                        </a:lnSpc>
                        <a:spcAft>
                          <a:spcPts val="0"/>
                        </a:spcAft>
                      </a:pPr>
                      <a:r>
                        <a:rPr lang="en-US" sz="1100">
                          <a:effectLst/>
                        </a:rPr>
                        <a:t> </a:t>
                      </a:r>
                      <a:endParaRPr lang="sv-S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100">
                          <a:effectLst/>
                        </a:rPr>
                        <a:t>Evaluation of societal impact and relevance, e.g.</a:t>
                      </a:r>
                      <a:endParaRPr lang="sv-SE" sz="1100">
                        <a:effectLst/>
                      </a:endParaRPr>
                    </a:p>
                    <a:p>
                      <a:pPr>
                        <a:lnSpc>
                          <a:spcPct val="107000"/>
                        </a:lnSpc>
                        <a:spcAft>
                          <a:spcPts val="0"/>
                        </a:spcAft>
                      </a:pPr>
                      <a:r>
                        <a:rPr lang="en-US" sz="1100">
                          <a:effectLst/>
                        </a:rPr>
                        <a:t>- Reach</a:t>
                      </a:r>
                      <a:endParaRPr lang="sv-SE" sz="1100">
                        <a:effectLst/>
                      </a:endParaRPr>
                    </a:p>
                    <a:p>
                      <a:pPr>
                        <a:lnSpc>
                          <a:spcPct val="107000"/>
                        </a:lnSpc>
                        <a:spcAft>
                          <a:spcPts val="0"/>
                        </a:spcAft>
                      </a:pPr>
                      <a:r>
                        <a:rPr lang="en-US" sz="1100">
                          <a:effectLst/>
                        </a:rPr>
                        <a:t>- Significance</a:t>
                      </a:r>
                      <a:endParaRPr lang="sv-S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21750">
                <a:tc>
                  <a:txBody>
                    <a:bodyPr/>
                    <a:lstStyle/>
                    <a:p>
                      <a:pPr>
                        <a:lnSpc>
                          <a:spcPct val="107000"/>
                        </a:lnSpc>
                        <a:spcAft>
                          <a:spcPts val="0"/>
                        </a:spcAft>
                      </a:pPr>
                      <a:r>
                        <a:rPr lang="en-US" sz="1100">
                          <a:effectLst/>
                        </a:rPr>
                        <a:t>Peer review - Reading and assessment of actual scientific texts (samples)</a:t>
                      </a:r>
                      <a:endParaRPr lang="sv-S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100" dirty="0" smtClean="0">
                          <a:effectLst/>
                        </a:rPr>
                        <a:t>A</a:t>
                      </a:r>
                      <a:r>
                        <a:rPr lang="en-US" sz="1100" dirty="0">
                          <a:effectLst/>
                        </a:rPr>
                        <a:t> </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algn="ctr">
                        <a:lnSpc>
                          <a:spcPct val="107000"/>
                        </a:lnSpc>
                        <a:spcAft>
                          <a:spcPts val="0"/>
                        </a:spcAft>
                      </a:pPr>
                      <a:r>
                        <a:rPr lang="en-US" sz="1100" dirty="0" smtClean="0">
                          <a:effectLst/>
                        </a:rPr>
                        <a:t>N/A</a:t>
                      </a:r>
                      <a:r>
                        <a:rPr lang="en-US" sz="1100" dirty="0">
                          <a:effectLst/>
                        </a:rPr>
                        <a:t> </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48615">
                <a:tc>
                  <a:txBody>
                    <a:bodyPr/>
                    <a:lstStyle/>
                    <a:p>
                      <a:pPr>
                        <a:lnSpc>
                          <a:spcPct val="107000"/>
                        </a:lnSpc>
                        <a:spcAft>
                          <a:spcPts val="0"/>
                        </a:spcAft>
                      </a:pPr>
                      <a:r>
                        <a:rPr lang="en-US" sz="1100">
                          <a:effectLst/>
                        </a:rPr>
                        <a:t>Classification of journals and publishers</a:t>
                      </a:r>
                      <a:endParaRPr lang="sv-S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100" dirty="0">
                          <a:effectLst/>
                        </a:rPr>
                        <a:t> </a:t>
                      </a:r>
                      <a:r>
                        <a:rPr lang="en-US" sz="1100" dirty="0" smtClean="0">
                          <a:effectLst/>
                        </a:rPr>
                        <a:t>A</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100" dirty="0">
                          <a:effectLst/>
                        </a:rPr>
                        <a:t> </a:t>
                      </a:r>
                      <a:r>
                        <a:rPr lang="en-US" sz="1100" dirty="0" smtClean="0">
                          <a:effectLst/>
                        </a:rPr>
                        <a:t>N/A</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57175">
                <a:tc>
                  <a:txBody>
                    <a:bodyPr/>
                    <a:lstStyle/>
                    <a:p>
                      <a:pPr>
                        <a:lnSpc>
                          <a:spcPct val="107000"/>
                        </a:lnSpc>
                        <a:spcAft>
                          <a:spcPts val="0"/>
                        </a:spcAft>
                      </a:pPr>
                      <a:r>
                        <a:rPr lang="en-US" sz="1100">
                          <a:effectLst/>
                        </a:rPr>
                        <a:t>Citations and references</a:t>
                      </a:r>
                      <a:endParaRPr lang="sv-S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100" dirty="0">
                          <a:effectLst/>
                        </a:rPr>
                        <a:t> </a:t>
                      </a:r>
                      <a:r>
                        <a:rPr lang="en-US" sz="1100" dirty="0" smtClean="0">
                          <a:effectLst/>
                        </a:rPr>
                        <a:t>N/A</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100" dirty="0">
                          <a:effectLst/>
                        </a:rPr>
                        <a:t> </a:t>
                      </a:r>
                      <a:r>
                        <a:rPr lang="en-US" sz="1100" dirty="0" smtClean="0">
                          <a:effectLst/>
                        </a:rPr>
                        <a:t>A?</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0365">
                <a:tc>
                  <a:txBody>
                    <a:bodyPr/>
                    <a:lstStyle/>
                    <a:p>
                      <a:pPr>
                        <a:lnSpc>
                          <a:spcPct val="107000"/>
                        </a:lnSpc>
                        <a:spcAft>
                          <a:spcPts val="0"/>
                        </a:spcAft>
                      </a:pPr>
                      <a:r>
                        <a:rPr lang="en-US" sz="1100">
                          <a:effectLst/>
                        </a:rPr>
                        <a:t>Narratives/case studies</a:t>
                      </a:r>
                      <a:endParaRPr lang="sv-S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100" dirty="0">
                          <a:effectLst/>
                        </a:rPr>
                        <a:t> </a:t>
                      </a:r>
                      <a:r>
                        <a:rPr lang="en-US" sz="1100" dirty="0" smtClean="0">
                          <a:effectLst/>
                        </a:rPr>
                        <a:t>N/A</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100" dirty="0">
                          <a:effectLst/>
                        </a:rPr>
                        <a:t> </a:t>
                      </a:r>
                      <a:r>
                        <a:rPr lang="en-US" sz="1100" dirty="0" smtClean="0">
                          <a:effectLst/>
                        </a:rPr>
                        <a:t>A</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33045">
                <a:tc>
                  <a:txBody>
                    <a:bodyPr/>
                    <a:lstStyle/>
                    <a:p>
                      <a:pPr>
                        <a:lnSpc>
                          <a:spcPct val="107000"/>
                        </a:lnSpc>
                        <a:spcAft>
                          <a:spcPts val="0"/>
                        </a:spcAft>
                      </a:pPr>
                      <a:r>
                        <a:rPr lang="en-US" sz="1100">
                          <a:effectLst/>
                        </a:rPr>
                        <a:t>Quantitative indicators</a:t>
                      </a:r>
                      <a:endParaRPr lang="sv-S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100" dirty="0">
                          <a:effectLst/>
                        </a:rPr>
                        <a:t> </a:t>
                      </a:r>
                      <a:r>
                        <a:rPr lang="en-US" sz="1100" dirty="0" smtClean="0">
                          <a:effectLst/>
                        </a:rPr>
                        <a:t>N/A</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1100" dirty="0">
                          <a:effectLst/>
                        </a:rPr>
                        <a:t> </a:t>
                      </a:r>
                      <a:r>
                        <a:rPr lang="en-US" sz="1100" dirty="0" smtClean="0">
                          <a:effectLst/>
                        </a:rPr>
                        <a:t>N/A</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1"/>
          <p:cNvSpPr>
            <a:spLocks noGrp="1" noChangeArrowheads="1"/>
          </p:cNvSpPr>
          <p:nvPr>
            <p:ph type="body" sz="quarter" idx="10"/>
          </p:nvPr>
        </p:nvSpPr>
        <p:spPr bwMode="auto">
          <a:xfrm>
            <a:off x="539750" y="3717612"/>
            <a:ext cx="184731" cy="430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smtClean="0">
              <a:ln>
                <a:noFill/>
              </a:ln>
              <a:solidFill>
                <a:schemeClr val="tx1"/>
              </a:solidFill>
              <a:effectLst/>
              <a:latin typeface="Arial" panose="020B0604020202020204" pitchFamily="34" charset="0"/>
            </a:endParaRPr>
          </a:p>
        </p:txBody>
      </p:sp>
      <p:sp>
        <p:nvSpPr>
          <p:cNvPr id="6" name="Rubrik 5"/>
          <p:cNvSpPr>
            <a:spLocks noGrp="1"/>
          </p:cNvSpPr>
          <p:nvPr>
            <p:ph type="ctrTitle"/>
          </p:nvPr>
        </p:nvSpPr>
        <p:spPr/>
        <p:txBody>
          <a:bodyPr/>
          <a:lstStyle/>
          <a:p>
            <a:r>
              <a:rPr lang="en-US" sz="2800" dirty="0"/>
              <a:t>COMPONENTS AND METHODS FOR SSH EVALUATION IN THE VR </a:t>
            </a:r>
            <a:r>
              <a:rPr lang="en-US" sz="2800" dirty="0" smtClean="0"/>
              <a:t>PERSPECTIVE – AN OVERVIEW</a:t>
            </a:r>
            <a:endParaRPr lang="sv-SE" sz="2800" dirty="0"/>
          </a:p>
        </p:txBody>
      </p:sp>
    </p:spTree>
    <p:extLst>
      <p:ext uri="{BB962C8B-B14F-4D97-AF65-F5344CB8AC3E}">
        <p14:creationId xmlns:p14="http://schemas.microsoft.com/office/powerpoint/2010/main" val="31204547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467544" y="620688"/>
            <a:ext cx="8064000" cy="792000"/>
          </a:xfrm>
        </p:spPr>
        <p:txBody>
          <a:bodyPr/>
          <a:lstStyle/>
          <a:p>
            <a:r>
              <a:rPr lang="sv-SE" sz="2400" dirty="0" smtClean="0"/>
              <a:t>VR </a:t>
            </a:r>
            <a:r>
              <a:rPr lang="sv-SE" sz="2400" dirty="0" err="1" smtClean="0"/>
              <a:t>Standpoint</a:t>
            </a:r>
            <a:r>
              <a:rPr lang="sv-SE" sz="2400" dirty="0" smtClean="0"/>
              <a:t> on the </a:t>
            </a:r>
            <a:r>
              <a:rPr lang="sv-SE" sz="2400" dirty="0" err="1" smtClean="0"/>
              <a:t>issue</a:t>
            </a:r>
            <a:r>
              <a:rPr lang="sv-SE" sz="2400" dirty="0" smtClean="0"/>
              <a:t> </a:t>
            </a:r>
            <a:r>
              <a:rPr lang="sv-SE" sz="2400" dirty="0" err="1" smtClean="0"/>
              <a:t>of</a:t>
            </a:r>
            <a:r>
              <a:rPr lang="sv-SE" sz="2400" dirty="0" smtClean="0"/>
              <a:t> </a:t>
            </a:r>
            <a:r>
              <a:rPr lang="sv-SE" sz="2400" dirty="0" err="1" smtClean="0"/>
              <a:t>societal</a:t>
            </a:r>
            <a:r>
              <a:rPr lang="sv-SE" sz="2400" dirty="0" smtClean="0"/>
              <a:t> </a:t>
            </a:r>
            <a:r>
              <a:rPr lang="sv-SE" sz="2400" dirty="0" err="1" smtClean="0"/>
              <a:t>impact</a:t>
            </a:r>
            <a:r>
              <a:rPr lang="sv-SE" sz="2400" dirty="0" smtClean="0"/>
              <a:t> </a:t>
            </a:r>
            <a:r>
              <a:rPr lang="sv-SE" sz="2400" dirty="0" err="1" smtClean="0"/>
              <a:t>of</a:t>
            </a:r>
            <a:r>
              <a:rPr lang="sv-SE" sz="2400" dirty="0" smtClean="0"/>
              <a:t> research – as </a:t>
            </a:r>
            <a:r>
              <a:rPr lang="sv-SE" sz="2400" dirty="0" err="1" smtClean="0"/>
              <a:t>expressed</a:t>
            </a:r>
            <a:r>
              <a:rPr lang="sv-SE" sz="2400" dirty="0" smtClean="0"/>
              <a:t> to </a:t>
            </a:r>
            <a:r>
              <a:rPr lang="sv-SE" sz="2400" dirty="0"/>
              <a:t>Science </a:t>
            </a:r>
            <a:r>
              <a:rPr lang="sv-SE" sz="2400" dirty="0" err="1" smtClean="0"/>
              <a:t>Europe</a:t>
            </a:r>
            <a:endParaRPr lang="sv-SE" sz="2400" dirty="0"/>
          </a:p>
        </p:txBody>
      </p:sp>
      <p:sp>
        <p:nvSpPr>
          <p:cNvPr id="3" name="Platshållare för text 2"/>
          <p:cNvSpPr>
            <a:spLocks noGrp="1"/>
          </p:cNvSpPr>
          <p:nvPr>
            <p:ph type="body" sz="quarter" idx="10"/>
          </p:nvPr>
        </p:nvSpPr>
        <p:spPr>
          <a:xfrm>
            <a:off x="755576" y="1988840"/>
            <a:ext cx="8064500" cy="4104456"/>
          </a:xfrm>
        </p:spPr>
        <p:txBody>
          <a:bodyPr>
            <a:noAutofit/>
          </a:bodyPr>
          <a:lstStyle/>
          <a:p>
            <a:pPr>
              <a:lnSpc>
                <a:spcPts val="2000"/>
              </a:lnSpc>
            </a:pPr>
            <a:r>
              <a:rPr lang="en-US" sz="1200" dirty="0"/>
              <a:t>There is a need to continue efforts to </a:t>
            </a:r>
            <a:r>
              <a:rPr lang="en-US" sz="1200" dirty="0" smtClean="0"/>
              <a:t>develop </a:t>
            </a:r>
            <a:r>
              <a:rPr lang="en-US" sz="1200" dirty="0"/>
              <a:t>tools and methods that can demonstrate the value and impact research and innovation has in society. This is important in order to facilitate better informed research policy decisions, to gain and maintain trust from politicians to receive continued large funding but also to inform, gain and maintain trust from citizens. We recognize that this is not an easy task</a:t>
            </a:r>
            <a:r>
              <a:rPr lang="en-US" sz="1200" dirty="0" smtClean="0"/>
              <a:t>.</a:t>
            </a:r>
          </a:p>
          <a:p>
            <a:pPr>
              <a:lnSpc>
                <a:spcPts val="2000"/>
              </a:lnSpc>
            </a:pPr>
            <a:endParaRPr lang="sv-SE" sz="1200" dirty="0"/>
          </a:p>
          <a:p>
            <a:pPr>
              <a:lnSpc>
                <a:spcPts val="2000"/>
              </a:lnSpc>
            </a:pPr>
            <a:r>
              <a:rPr lang="en-US" sz="1200" dirty="0"/>
              <a:t>Our  premise is that research </a:t>
            </a:r>
            <a:r>
              <a:rPr lang="en-US" sz="1200" u="sng" dirty="0"/>
              <a:t>does</a:t>
            </a:r>
            <a:r>
              <a:rPr lang="en-US" sz="1200" dirty="0"/>
              <a:t> benefit society from the perspective of a knowledge economy. Assessing the relevance and societal benefit of research can then be done by means of an assessment of how it contributes to knowledge and skills development in society. We propose that the term “impact of research” be used to describe the effects of research beyond academia. Impact means, in a broad sense, effects of research beyond academia which in some contexts and over time could amount to concrete influence on society by the application of research results to achieve social, economic, environmental or cultural effects. Impact beyond academia thus refers to the dissemination, further refinement, </a:t>
            </a:r>
            <a:r>
              <a:rPr lang="en-US" sz="1200" dirty="0" err="1"/>
              <a:t>commercialisation</a:t>
            </a:r>
            <a:r>
              <a:rPr lang="en-US" sz="1200" dirty="0"/>
              <a:t>, patenting, licensing or other practical use of research results.</a:t>
            </a:r>
            <a:endParaRPr lang="sv-SE" sz="1200" dirty="0"/>
          </a:p>
          <a:p>
            <a:pPr>
              <a:lnSpc>
                <a:spcPts val="2000"/>
              </a:lnSpc>
            </a:pPr>
            <a:r>
              <a:rPr lang="en-US" sz="1600" dirty="0"/>
              <a:t> </a:t>
            </a:r>
            <a:endParaRPr lang="sv-SE" sz="1600" dirty="0"/>
          </a:p>
          <a:p>
            <a:pPr>
              <a:lnSpc>
                <a:spcPts val="2000"/>
              </a:lnSpc>
            </a:pPr>
            <a:r>
              <a:rPr lang="en-US" sz="1200" dirty="0"/>
              <a:t>Methodological diversity is recommended for the proper assessment of the impact of research on society. Evaluation techniques and the availability of specific indicator sets should not drive assessments. Any indicators used as part of an assessment should be integrated into narratives, quantitative models, or both, that attempt to show causal links between the research and observable effects.</a:t>
            </a:r>
            <a:endParaRPr lang="sv-SE" sz="1200" dirty="0"/>
          </a:p>
          <a:p>
            <a:pPr marL="342900" indent="-342900">
              <a:spcBef>
                <a:spcPct val="20000"/>
              </a:spcBef>
              <a:buFont typeface="Arial" panose="020B0604020202020204" pitchFamily="34" charset="0"/>
              <a:buChar char="•"/>
            </a:pPr>
            <a:endParaRPr lang="sv-S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88065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51519" y="188639"/>
            <a:ext cx="8384303" cy="864097"/>
          </a:xfrm>
        </p:spPr>
        <p:txBody>
          <a:bodyPr>
            <a:noAutofit/>
          </a:bodyPr>
          <a:lstStyle/>
          <a:p>
            <a:pPr>
              <a:lnSpc>
                <a:spcPts val="4000"/>
              </a:lnSpc>
            </a:pPr>
            <a:r>
              <a:rPr lang="sv-SE" sz="2800" b="1" dirty="0" err="1" smtClean="0"/>
              <a:t>Sources</a:t>
            </a:r>
            <a:r>
              <a:rPr lang="sv-SE" sz="2800" b="1" dirty="0" smtClean="0"/>
              <a:t> </a:t>
            </a:r>
            <a:r>
              <a:rPr lang="sv-SE" sz="2800" b="1" dirty="0" err="1" smtClean="0"/>
              <a:t>of</a:t>
            </a:r>
            <a:r>
              <a:rPr lang="sv-SE" sz="2800" b="1" dirty="0" smtClean="0"/>
              <a:t> inspiration:</a:t>
            </a:r>
            <a:br>
              <a:rPr lang="sv-SE" sz="2800" b="1" dirty="0" smtClean="0"/>
            </a:br>
            <a:r>
              <a:rPr lang="sv-SE" sz="2800" b="1" dirty="0" smtClean="0"/>
              <a:t>National systems in </a:t>
            </a:r>
            <a:r>
              <a:rPr lang="sv-SE" sz="2800" b="1" dirty="0" err="1" smtClean="0"/>
              <a:t>other</a:t>
            </a:r>
            <a:r>
              <a:rPr lang="sv-SE" sz="2800" b="1" dirty="0" smtClean="0"/>
              <a:t> </a:t>
            </a:r>
            <a:r>
              <a:rPr lang="sv-SE" sz="2800" b="1" dirty="0" err="1" smtClean="0"/>
              <a:t>countries</a:t>
            </a:r>
            <a:endParaRPr lang="sv-SE" sz="2800" b="1" dirty="0"/>
          </a:p>
        </p:txBody>
      </p:sp>
      <p:sp>
        <p:nvSpPr>
          <p:cNvPr id="3" name="Platshållare för innehåll 2"/>
          <p:cNvSpPr>
            <a:spLocks noGrp="1"/>
          </p:cNvSpPr>
          <p:nvPr>
            <p:ph idx="1"/>
          </p:nvPr>
        </p:nvSpPr>
        <p:spPr>
          <a:xfrm>
            <a:off x="611560" y="1196752"/>
            <a:ext cx="8280920" cy="5661247"/>
          </a:xfrm>
        </p:spPr>
        <p:txBody>
          <a:bodyPr>
            <a:normAutofit fontScale="92500" lnSpcReduction="20000"/>
          </a:bodyPr>
          <a:lstStyle/>
          <a:p>
            <a:r>
              <a:rPr lang="sv-SE" dirty="0" smtClean="0"/>
              <a:t>UK: Research </a:t>
            </a:r>
            <a:r>
              <a:rPr lang="sv-SE" dirty="0" err="1" smtClean="0"/>
              <a:t>Execellence</a:t>
            </a:r>
            <a:r>
              <a:rPr lang="sv-SE" dirty="0" smtClean="0"/>
              <a:t> </a:t>
            </a:r>
            <a:r>
              <a:rPr lang="sv-SE" dirty="0" err="1" smtClean="0"/>
              <a:t>Framework</a:t>
            </a:r>
            <a:r>
              <a:rPr lang="sv-SE" dirty="0" smtClean="0"/>
              <a:t> (REF; 2014, 2020)</a:t>
            </a:r>
          </a:p>
          <a:p>
            <a:pPr lvl="1"/>
            <a:r>
              <a:rPr lang="sv-SE" dirty="0" smtClean="0"/>
              <a:t>From 2014, </a:t>
            </a:r>
            <a:r>
              <a:rPr lang="sv-SE" dirty="0" err="1" smtClean="0"/>
              <a:t>impact</a:t>
            </a:r>
            <a:r>
              <a:rPr lang="sv-SE" dirty="0" smtClean="0"/>
              <a:t> is part </a:t>
            </a:r>
            <a:r>
              <a:rPr lang="sv-SE" dirty="0" err="1" smtClean="0"/>
              <a:t>of</a:t>
            </a:r>
            <a:r>
              <a:rPr lang="sv-SE" dirty="0" smtClean="0"/>
              <a:t> REF </a:t>
            </a:r>
            <a:r>
              <a:rPr lang="sv-SE" dirty="0" err="1" smtClean="0"/>
              <a:t>assessed</a:t>
            </a:r>
            <a:r>
              <a:rPr lang="sv-SE" dirty="0" smtClean="0"/>
              <a:t> by </a:t>
            </a:r>
            <a:r>
              <a:rPr lang="sv-SE" dirty="0" err="1" smtClean="0"/>
              <a:t>impact</a:t>
            </a:r>
            <a:r>
              <a:rPr lang="sv-SE" dirty="0" smtClean="0"/>
              <a:t> </a:t>
            </a:r>
            <a:r>
              <a:rPr lang="sv-SE" dirty="0" err="1" smtClean="0"/>
              <a:t>case</a:t>
            </a:r>
            <a:r>
              <a:rPr lang="sv-SE" dirty="0" smtClean="0"/>
              <a:t> studies</a:t>
            </a:r>
          </a:p>
          <a:p>
            <a:pPr lvl="1"/>
            <a:r>
              <a:rPr lang="sv-SE" dirty="0" err="1" smtClean="0"/>
              <a:t>Determines</a:t>
            </a:r>
            <a:r>
              <a:rPr lang="sv-SE" dirty="0" smtClean="0"/>
              <a:t> 20 % </a:t>
            </a:r>
            <a:r>
              <a:rPr lang="sv-SE" dirty="0" err="1" smtClean="0"/>
              <a:t>of</a:t>
            </a:r>
            <a:r>
              <a:rPr lang="sv-SE" dirty="0" smtClean="0"/>
              <a:t> the </a:t>
            </a:r>
            <a:r>
              <a:rPr lang="sv-SE" dirty="0" err="1" smtClean="0"/>
              <a:t>resource</a:t>
            </a:r>
            <a:r>
              <a:rPr lang="sv-SE" dirty="0" smtClean="0"/>
              <a:t> </a:t>
            </a:r>
            <a:r>
              <a:rPr lang="sv-SE" dirty="0" err="1" smtClean="0"/>
              <a:t>allocation</a:t>
            </a:r>
            <a:endParaRPr lang="sv-SE" dirty="0" smtClean="0"/>
          </a:p>
          <a:p>
            <a:pPr lvl="1"/>
            <a:r>
              <a:rPr lang="sv-SE" dirty="0" smtClean="0"/>
              <a:t>Ca 6700 </a:t>
            </a:r>
            <a:r>
              <a:rPr lang="sv-SE" dirty="0" err="1" smtClean="0"/>
              <a:t>case</a:t>
            </a:r>
            <a:r>
              <a:rPr lang="sv-SE" dirty="0" smtClean="0"/>
              <a:t> studies 2014</a:t>
            </a:r>
          </a:p>
          <a:p>
            <a:pPr lvl="1"/>
            <a:r>
              <a:rPr lang="sv-SE" dirty="0" err="1" smtClean="0"/>
              <a:t>Several</a:t>
            </a:r>
            <a:r>
              <a:rPr lang="sv-SE" dirty="0" smtClean="0"/>
              <a:t> meta-</a:t>
            </a:r>
            <a:r>
              <a:rPr lang="sv-SE" dirty="0" err="1" smtClean="0"/>
              <a:t>evaluations</a:t>
            </a:r>
            <a:r>
              <a:rPr lang="sv-SE" dirty="0" smtClean="0"/>
              <a:t>, positive</a:t>
            </a:r>
            <a:endParaRPr lang="sv-SE" dirty="0"/>
          </a:p>
          <a:p>
            <a:endParaRPr lang="sv-SE" dirty="0" smtClean="0"/>
          </a:p>
          <a:p>
            <a:r>
              <a:rPr lang="sv-SE" dirty="0" smtClean="0"/>
              <a:t>NL: Standard </a:t>
            </a:r>
            <a:r>
              <a:rPr lang="sv-SE" dirty="0" err="1" smtClean="0"/>
              <a:t>Evaluation</a:t>
            </a:r>
            <a:r>
              <a:rPr lang="sv-SE" dirty="0" smtClean="0"/>
              <a:t> </a:t>
            </a:r>
            <a:r>
              <a:rPr lang="sv-SE" dirty="0" err="1" smtClean="0"/>
              <a:t>Protocol</a:t>
            </a:r>
            <a:r>
              <a:rPr lang="sv-SE" dirty="0" smtClean="0"/>
              <a:t> (SEP)</a:t>
            </a:r>
          </a:p>
          <a:p>
            <a:pPr lvl="1"/>
            <a:r>
              <a:rPr lang="sv-SE" i="1" dirty="0" err="1" smtClean="0"/>
              <a:t>Societal</a:t>
            </a:r>
            <a:r>
              <a:rPr lang="sv-SE" i="1" dirty="0" smtClean="0"/>
              <a:t> </a:t>
            </a:r>
            <a:r>
              <a:rPr lang="sv-SE" i="1" dirty="0" err="1" smtClean="0"/>
              <a:t>relevance</a:t>
            </a:r>
            <a:r>
              <a:rPr lang="sv-SE" i="1" dirty="0" smtClean="0"/>
              <a:t> </a:t>
            </a:r>
            <a:r>
              <a:rPr lang="sv-SE" dirty="0" err="1" smtClean="0"/>
              <a:t>equally</a:t>
            </a:r>
            <a:r>
              <a:rPr lang="sv-SE" dirty="0" smtClean="0"/>
              <a:t> </a:t>
            </a:r>
            <a:r>
              <a:rPr lang="sv-SE" dirty="0" err="1" smtClean="0"/>
              <a:t>important</a:t>
            </a:r>
            <a:r>
              <a:rPr lang="sv-SE" dirty="0" smtClean="0"/>
              <a:t> as </a:t>
            </a:r>
            <a:r>
              <a:rPr lang="sv-SE" i="1" dirty="0" err="1" smtClean="0"/>
              <a:t>scientific</a:t>
            </a:r>
            <a:r>
              <a:rPr lang="sv-SE" i="1" dirty="0" smtClean="0"/>
              <a:t> </a:t>
            </a:r>
            <a:r>
              <a:rPr lang="sv-SE" i="1" dirty="0" err="1" smtClean="0"/>
              <a:t>quality</a:t>
            </a:r>
            <a:r>
              <a:rPr lang="sv-SE" i="1" dirty="0" smtClean="0"/>
              <a:t> </a:t>
            </a:r>
            <a:r>
              <a:rPr lang="sv-SE" dirty="0" smtClean="0"/>
              <a:t>(50 %)</a:t>
            </a:r>
          </a:p>
          <a:p>
            <a:pPr lvl="1"/>
            <a:r>
              <a:rPr lang="sv-SE" dirty="0" smtClean="0"/>
              <a:t>No </a:t>
            </a:r>
            <a:r>
              <a:rPr lang="sv-SE" dirty="0" err="1" smtClean="0"/>
              <a:t>connection</a:t>
            </a:r>
            <a:r>
              <a:rPr lang="sv-SE" dirty="0" smtClean="0"/>
              <a:t> to </a:t>
            </a:r>
            <a:r>
              <a:rPr lang="sv-SE" dirty="0" err="1" smtClean="0"/>
              <a:t>resource</a:t>
            </a:r>
            <a:r>
              <a:rPr lang="sv-SE" dirty="0" smtClean="0"/>
              <a:t> </a:t>
            </a:r>
            <a:r>
              <a:rPr lang="sv-SE" dirty="0" err="1" smtClean="0"/>
              <a:t>allocation</a:t>
            </a:r>
            <a:r>
              <a:rPr lang="sv-SE" dirty="0" smtClean="0"/>
              <a:t> </a:t>
            </a:r>
          </a:p>
          <a:p>
            <a:pPr lvl="1"/>
            <a:r>
              <a:rPr lang="sv-SE" dirty="0" err="1" smtClean="0"/>
              <a:t>Methodological</a:t>
            </a:r>
            <a:r>
              <a:rPr lang="sv-SE" dirty="0" smtClean="0"/>
              <a:t> </a:t>
            </a:r>
            <a:r>
              <a:rPr lang="sv-SE" dirty="0" err="1" smtClean="0"/>
              <a:t>flexibility</a:t>
            </a:r>
            <a:r>
              <a:rPr lang="sv-SE" dirty="0" smtClean="0"/>
              <a:t> </a:t>
            </a:r>
            <a:r>
              <a:rPr lang="sv-SE" dirty="0" err="1" smtClean="0"/>
              <a:t>between</a:t>
            </a:r>
            <a:r>
              <a:rPr lang="sv-SE" dirty="0" smtClean="0"/>
              <a:t> research </a:t>
            </a:r>
            <a:r>
              <a:rPr lang="sv-SE" dirty="0" err="1" smtClean="0"/>
              <a:t>fields</a:t>
            </a:r>
            <a:r>
              <a:rPr lang="sv-SE" dirty="0" smtClean="0"/>
              <a:t> </a:t>
            </a:r>
            <a:r>
              <a:rPr lang="sv-SE" dirty="0" err="1" smtClean="0"/>
              <a:t>allowed</a:t>
            </a:r>
            <a:endParaRPr lang="sv-SE" dirty="0" smtClean="0"/>
          </a:p>
          <a:p>
            <a:endParaRPr lang="sv-SE" dirty="0" smtClean="0"/>
          </a:p>
          <a:p>
            <a:r>
              <a:rPr lang="sv-SE" dirty="0" smtClean="0"/>
              <a:t>AUS: </a:t>
            </a:r>
            <a:r>
              <a:rPr lang="sv-SE" dirty="0" err="1" smtClean="0"/>
              <a:t>Excellence</a:t>
            </a:r>
            <a:r>
              <a:rPr lang="sv-SE" dirty="0" smtClean="0"/>
              <a:t> for Research in Australia (ERA, </a:t>
            </a:r>
            <a:r>
              <a:rPr lang="sv-SE" dirty="0" err="1" smtClean="0"/>
              <a:t>every</a:t>
            </a:r>
            <a:r>
              <a:rPr lang="sv-SE" dirty="0" smtClean="0"/>
              <a:t> 3rd </a:t>
            </a:r>
            <a:r>
              <a:rPr lang="sv-SE" dirty="0" err="1" smtClean="0"/>
              <a:t>year</a:t>
            </a:r>
            <a:r>
              <a:rPr lang="sv-SE" dirty="0" smtClean="0"/>
              <a:t>)</a:t>
            </a:r>
          </a:p>
          <a:p>
            <a:pPr lvl="1"/>
            <a:r>
              <a:rPr lang="sv-SE" dirty="0" smtClean="0"/>
              <a:t>So far, no </a:t>
            </a:r>
            <a:r>
              <a:rPr lang="sv-SE" dirty="0" err="1" smtClean="0"/>
              <a:t>impact</a:t>
            </a:r>
            <a:r>
              <a:rPr lang="sv-SE" dirty="0" smtClean="0"/>
              <a:t> </a:t>
            </a:r>
            <a:r>
              <a:rPr lang="sv-SE" dirty="0" err="1" smtClean="0"/>
              <a:t>assessment</a:t>
            </a:r>
            <a:endParaRPr lang="sv-SE" dirty="0" smtClean="0"/>
          </a:p>
          <a:p>
            <a:pPr lvl="1"/>
            <a:r>
              <a:rPr lang="sv-SE" dirty="0" smtClean="0"/>
              <a:t>Has </a:t>
            </a:r>
            <a:r>
              <a:rPr lang="sv-SE" dirty="0" err="1" smtClean="0"/>
              <a:t>determined</a:t>
            </a:r>
            <a:r>
              <a:rPr lang="sv-SE" dirty="0" smtClean="0"/>
              <a:t> a small part (4-7%) </a:t>
            </a:r>
            <a:r>
              <a:rPr lang="sv-SE" dirty="0" err="1" smtClean="0"/>
              <a:t>of</a:t>
            </a:r>
            <a:r>
              <a:rPr lang="sv-SE" dirty="0" smtClean="0"/>
              <a:t> the </a:t>
            </a:r>
            <a:r>
              <a:rPr lang="sv-SE" dirty="0" err="1" smtClean="0"/>
              <a:t>resorce</a:t>
            </a:r>
            <a:r>
              <a:rPr lang="sv-SE" dirty="0" smtClean="0"/>
              <a:t> </a:t>
            </a:r>
            <a:r>
              <a:rPr lang="sv-SE" dirty="0" err="1" smtClean="0"/>
              <a:t>allocation</a:t>
            </a:r>
            <a:r>
              <a:rPr lang="sv-SE" dirty="0" smtClean="0"/>
              <a:t>; </a:t>
            </a:r>
            <a:r>
              <a:rPr lang="sv-SE" dirty="0" err="1" smtClean="0"/>
              <a:t>now</a:t>
            </a:r>
            <a:r>
              <a:rPr lang="sv-SE" dirty="0" smtClean="0"/>
              <a:t> </a:t>
            </a:r>
            <a:r>
              <a:rPr lang="sv-SE" dirty="0" err="1" smtClean="0"/>
              <a:t>abolished</a:t>
            </a:r>
            <a:endParaRPr lang="sv-SE" dirty="0" smtClean="0"/>
          </a:p>
          <a:p>
            <a:pPr lvl="1"/>
            <a:r>
              <a:rPr lang="sv-SE" dirty="0" smtClean="0"/>
              <a:t>An </a:t>
            </a:r>
            <a:r>
              <a:rPr lang="sv-SE" dirty="0" err="1" smtClean="0"/>
              <a:t>impact</a:t>
            </a:r>
            <a:r>
              <a:rPr lang="sv-SE" dirty="0" smtClean="0"/>
              <a:t> </a:t>
            </a:r>
            <a:r>
              <a:rPr lang="sv-SE" dirty="0" err="1" smtClean="0"/>
              <a:t>component</a:t>
            </a:r>
            <a:r>
              <a:rPr lang="sv-SE" dirty="0" smtClean="0"/>
              <a:t> is </a:t>
            </a:r>
            <a:r>
              <a:rPr lang="sv-SE" dirty="0" err="1" smtClean="0"/>
              <a:t>now</a:t>
            </a:r>
            <a:r>
              <a:rPr lang="sv-SE" dirty="0" smtClean="0"/>
              <a:t> </a:t>
            </a:r>
            <a:r>
              <a:rPr lang="sv-SE" dirty="0" err="1" smtClean="0"/>
              <a:t>being</a:t>
            </a:r>
            <a:r>
              <a:rPr lang="sv-SE" dirty="0" smtClean="0"/>
              <a:t> </a:t>
            </a:r>
            <a:r>
              <a:rPr lang="sv-SE" dirty="0" err="1" smtClean="0"/>
              <a:t>developed</a:t>
            </a:r>
            <a:r>
              <a:rPr lang="sv-SE" dirty="0" smtClean="0"/>
              <a:t> for the </a:t>
            </a:r>
            <a:r>
              <a:rPr lang="sv-SE" dirty="0" err="1" smtClean="0"/>
              <a:t>next</a:t>
            </a:r>
            <a:r>
              <a:rPr lang="sv-SE" dirty="0" smtClean="0"/>
              <a:t> ERA as a </a:t>
            </a:r>
            <a:r>
              <a:rPr lang="sv-SE" dirty="0" err="1" smtClean="0"/>
              <a:t>consequence</a:t>
            </a:r>
            <a:r>
              <a:rPr lang="sv-SE" dirty="0" smtClean="0"/>
              <a:t> </a:t>
            </a:r>
            <a:r>
              <a:rPr lang="sv-SE" dirty="0" err="1" smtClean="0"/>
              <a:t>of</a:t>
            </a:r>
            <a:r>
              <a:rPr lang="sv-SE" dirty="0" smtClean="0"/>
              <a:t> </a:t>
            </a:r>
            <a:r>
              <a:rPr lang="sv-SE" dirty="0" err="1" smtClean="0"/>
              <a:t>political</a:t>
            </a:r>
            <a:r>
              <a:rPr lang="sv-SE" dirty="0" smtClean="0"/>
              <a:t> </a:t>
            </a:r>
            <a:r>
              <a:rPr lang="sv-SE" dirty="0" err="1" smtClean="0"/>
              <a:t>pressure</a:t>
            </a:r>
            <a:r>
              <a:rPr lang="sv-SE" dirty="0" smtClean="0"/>
              <a:t> and </a:t>
            </a:r>
            <a:r>
              <a:rPr lang="sv-SE" dirty="0" err="1" smtClean="0"/>
              <a:t>decisions</a:t>
            </a:r>
            <a:endParaRPr lang="sv-SE" dirty="0" smtClean="0"/>
          </a:p>
          <a:p>
            <a:pPr lvl="1"/>
            <a:r>
              <a:rPr lang="sv-SE" dirty="0" err="1" smtClean="0"/>
              <a:t>Several</a:t>
            </a:r>
            <a:r>
              <a:rPr lang="sv-SE" dirty="0" smtClean="0"/>
              <a:t> </a:t>
            </a:r>
            <a:r>
              <a:rPr lang="sv-SE" dirty="0" err="1" smtClean="0"/>
              <a:t>university-based</a:t>
            </a:r>
            <a:r>
              <a:rPr lang="sv-SE" dirty="0" smtClean="0"/>
              <a:t> pilot studies </a:t>
            </a:r>
            <a:r>
              <a:rPr lang="sv-SE" dirty="0" err="1" smtClean="0"/>
              <a:t>of</a:t>
            </a:r>
            <a:r>
              <a:rPr lang="sv-SE" dirty="0" smtClean="0"/>
              <a:t> </a:t>
            </a:r>
            <a:r>
              <a:rPr lang="sv-SE" dirty="0" err="1" smtClean="0"/>
              <a:t>impact</a:t>
            </a:r>
            <a:r>
              <a:rPr lang="sv-SE" dirty="0" smtClean="0"/>
              <a:t> – </a:t>
            </a:r>
            <a:r>
              <a:rPr lang="sv-SE" dirty="0" err="1" smtClean="0"/>
              <a:t>e.g</a:t>
            </a:r>
            <a:r>
              <a:rPr lang="sv-SE" dirty="0" smtClean="0"/>
              <a:t>.</a:t>
            </a:r>
          </a:p>
          <a:p>
            <a:pPr lvl="2"/>
            <a:r>
              <a:rPr lang="en-US" dirty="0" smtClean="0"/>
              <a:t>Excellence </a:t>
            </a:r>
            <a:r>
              <a:rPr lang="en-US" dirty="0"/>
              <a:t>in Innovation for Australia Trial 2012 (</a:t>
            </a:r>
            <a:r>
              <a:rPr lang="en-US" dirty="0" smtClean="0"/>
              <a:t>EIA; case studies)</a:t>
            </a:r>
            <a:endParaRPr lang="sv-SE" dirty="0"/>
          </a:p>
          <a:p>
            <a:pPr lvl="2"/>
            <a:r>
              <a:rPr lang="sv-SE" dirty="0" smtClean="0"/>
              <a:t>Research </a:t>
            </a:r>
            <a:r>
              <a:rPr lang="sv-SE" dirty="0" err="1"/>
              <a:t>Engagement</a:t>
            </a:r>
            <a:r>
              <a:rPr lang="sv-SE" dirty="0"/>
              <a:t> for </a:t>
            </a:r>
            <a:r>
              <a:rPr lang="sv-SE" dirty="0" smtClean="0"/>
              <a:t>Australia Trial 2015 (REA; </a:t>
            </a:r>
            <a:r>
              <a:rPr lang="sv-SE" dirty="0" err="1"/>
              <a:t>indicators</a:t>
            </a:r>
            <a:r>
              <a:rPr lang="sv-SE" dirty="0"/>
              <a:t>/</a:t>
            </a:r>
            <a:r>
              <a:rPr lang="sv-SE" dirty="0" err="1"/>
              <a:t>metrics</a:t>
            </a:r>
            <a:r>
              <a:rPr lang="sv-SE" dirty="0"/>
              <a:t> </a:t>
            </a:r>
            <a:r>
              <a:rPr lang="sv-SE" dirty="0" err="1"/>
              <a:t>showing</a:t>
            </a:r>
            <a:r>
              <a:rPr lang="sv-SE" dirty="0"/>
              <a:t> </a:t>
            </a:r>
            <a:r>
              <a:rPr lang="sv-SE" dirty="0" err="1"/>
              <a:t>industrial</a:t>
            </a:r>
            <a:r>
              <a:rPr lang="sv-SE" dirty="0"/>
              <a:t> </a:t>
            </a:r>
            <a:r>
              <a:rPr lang="sv-SE" dirty="0" err="1"/>
              <a:t>investments</a:t>
            </a:r>
            <a:r>
              <a:rPr lang="sv-SE" dirty="0"/>
              <a:t> in </a:t>
            </a:r>
            <a:r>
              <a:rPr lang="sv-SE" dirty="0" err="1"/>
              <a:t>university</a:t>
            </a:r>
            <a:r>
              <a:rPr lang="sv-SE" dirty="0"/>
              <a:t> research)</a:t>
            </a:r>
          </a:p>
          <a:p>
            <a:pPr marL="0" indent="0">
              <a:buNone/>
            </a:pPr>
            <a:endParaRPr lang="sv-SE" dirty="0"/>
          </a:p>
        </p:txBody>
      </p:sp>
      <p:pic>
        <p:nvPicPr>
          <p:cNvPr id="4" name="Bildobjekt 3"/>
          <p:cNvPicPr>
            <a:picLocks noChangeAspect="1"/>
          </p:cNvPicPr>
          <p:nvPr/>
        </p:nvPicPr>
        <p:blipFill>
          <a:blip r:embed="rId3"/>
          <a:stretch>
            <a:fillRect/>
          </a:stretch>
        </p:blipFill>
        <p:spPr>
          <a:xfrm>
            <a:off x="-36512" y="6364181"/>
            <a:ext cx="9144793" cy="493819"/>
          </a:xfrm>
          <a:prstGeom prst="rect">
            <a:avLst/>
          </a:prstGeom>
        </p:spPr>
      </p:pic>
    </p:spTree>
    <p:extLst>
      <p:ext uri="{BB962C8B-B14F-4D97-AF65-F5344CB8AC3E}">
        <p14:creationId xmlns:p14="http://schemas.microsoft.com/office/powerpoint/2010/main" val="1271513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548679"/>
            <a:ext cx="8322096" cy="829453"/>
          </a:xfrm>
        </p:spPr>
        <p:txBody>
          <a:bodyPr>
            <a:noAutofit/>
          </a:bodyPr>
          <a:lstStyle/>
          <a:p>
            <a:pPr>
              <a:lnSpc>
                <a:spcPts val="4000"/>
              </a:lnSpc>
            </a:pPr>
            <a:r>
              <a:rPr lang="sv-SE" sz="2800" b="1" dirty="0" err="1" smtClean="0"/>
              <a:t>Other</a:t>
            </a:r>
            <a:r>
              <a:rPr lang="sv-SE" sz="2800" b="1" dirty="0" smtClean="0"/>
              <a:t> international </a:t>
            </a:r>
            <a:r>
              <a:rPr lang="sv-SE" sz="2800" b="1" dirty="0" err="1" smtClean="0"/>
              <a:t>initiatives</a:t>
            </a:r>
            <a:r>
              <a:rPr lang="sv-SE" sz="2800" b="1" dirty="0" smtClean="0"/>
              <a:t> </a:t>
            </a:r>
            <a:endParaRPr lang="sv-SE" sz="2800" b="1" dirty="0"/>
          </a:p>
        </p:txBody>
      </p:sp>
      <p:sp>
        <p:nvSpPr>
          <p:cNvPr id="3" name="Platshållare för innehåll 2"/>
          <p:cNvSpPr>
            <a:spLocks noGrp="1"/>
          </p:cNvSpPr>
          <p:nvPr>
            <p:ph idx="1"/>
          </p:nvPr>
        </p:nvSpPr>
        <p:spPr>
          <a:xfrm>
            <a:off x="467544" y="1988840"/>
            <a:ext cx="8568952" cy="6093296"/>
          </a:xfrm>
        </p:spPr>
        <p:txBody>
          <a:bodyPr>
            <a:normAutofit/>
          </a:bodyPr>
          <a:lstStyle/>
          <a:p>
            <a:r>
              <a:rPr lang="sv-SE" dirty="0" smtClean="0"/>
              <a:t>”</a:t>
            </a:r>
            <a:r>
              <a:rPr lang="sv-SE" dirty="0" err="1" smtClean="0"/>
              <a:t>Payback</a:t>
            </a:r>
            <a:r>
              <a:rPr lang="sv-SE" dirty="0" smtClean="0"/>
              <a:t> </a:t>
            </a:r>
            <a:r>
              <a:rPr lang="sv-SE" dirty="0" err="1" smtClean="0"/>
              <a:t>Framework</a:t>
            </a:r>
            <a:r>
              <a:rPr lang="sv-SE" dirty="0" smtClean="0"/>
              <a:t>”, research-</a:t>
            </a:r>
            <a:r>
              <a:rPr lang="sv-SE" dirty="0" err="1" smtClean="0"/>
              <a:t>based</a:t>
            </a:r>
            <a:r>
              <a:rPr lang="sv-SE" dirty="0" smtClean="0"/>
              <a:t> </a:t>
            </a:r>
            <a:r>
              <a:rPr lang="sv-SE" dirty="0" err="1" smtClean="0"/>
              <a:t>framework</a:t>
            </a:r>
            <a:r>
              <a:rPr lang="sv-SE" dirty="0" smtClean="0"/>
              <a:t> </a:t>
            </a:r>
            <a:r>
              <a:rPr lang="en-US" dirty="0" smtClean="0"/>
              <a:t>originally </a:t>
            </a:r>
            <a:r>
              <a:rPr lang="en-US" dirty="0"/>
              <a:t>developed </a:t>
            </a:r>
            <a:r>
              <a:rPr lang="en-US" dirty="0" smtClean="0"/>
              <a:t>in the UK to </a:t>
            </a:r>
            <a:r>
              <a:rPr lang="en-US" dirty="0"/>
              <a:t>examine the ‘impact’ or ‘payback’ of health services </a:t>
            </a:r>
            <a:r>
              <a:rPr lang="en-US" dirty="0" smtClean="0"/>
              <a:t>research (</a:t>
            </a:r>
            <a:r>
              <a:rPr lang="en-US" dirty="0" err="1" smtClean="0"/>
              <a:t>Hanney</a:t>
            </a:r>
            <a:r>
              <a:rPr lang="en-US" dirty="0" smtClean="0"/>
              <a:t>, Donovan et. al)</a:t>
            </a:r>
          </a:p>
          <a:p>
            <a:r>
              <a:rPr lang="en-US" dirty="0" smtClean="0"/>
              <a:t>International and national networks:</a:t>
            </a:r>
          </a:p>
          <a:p>
            <a:pPr lvl="1">
              <a:lnSpc>
                <a:spcPct val="80000"/>
              </a:lnSpc>
            </a:pPr>
            <a:r>
              <a:rPr lang="en-US" sz="1700" dirty="0"/>
              <a:t>AESIS (Network for Advancing &amp; Evaluating the Societal Impact of Science) – biennial conferences (next conference Stockholm June 2017)</a:t>
            </a:r>
          </a:p>
          <a:p>
            <a:pPr lvl="1">
              <a:lnSpc>
                <a:spcPct val="80000"/>
              </a:lnSpc>
            </a:pPr>
            <a:r>
              <a:rPr lang="en-US" sz="1700" dirty="0"/>
              <a:t>BIN (Broader Impacts Network) – formed at MU, USA, in 2012 in response to initiatives from the American NSF</a:t>
            </a:r>
          </a:p>
          <a:p>
            <a:pPr lvl="1">
              <a:lnSpc>
                <a:spcPct val="80000"/>
              </a:lnSpc>
            </a:pPr>
            <a:r>
              <a:rPr lang="en-US" sz="1700" dirty="0"/>
              <a:t>ISRIA (International School of Research Impact Assessment) - an Initiative founded by the Catalonian Agency of Health Quality and Assessment (</a:t>
            </a:r>
            <a:r>
              <a:rPr lang="en-US" sz="1700" dirty="0" err="1"/>
              <a:t>AQuAS</a:t>
            </a:r>
            <a:r>
              <a:rPr lang="en-US" sz="1700" dirty="0"/>
              <a:t>), RAND Europe and the Canadian Alberta Innovates – Health Solutions (AIHS) in 2013</a:t>
            </a:r>
            <a:endParaRPr lang="sv-SE" sz="1700" dirty="0"/>
          </a:p>
          <a:p>
            <a:endParaRPr lang="sv-SE" dirty="0"/>
          </a:p>
          <a:p>
            <a:pPr marL="0" indent="0">
              <a:buNone/>
            </a:pPr>
            <a:endParaRPr lang="sv-SE" sz="2200" dirty="0" smtClean="0"/>
          </a:p>
          <a:p>
            <a:endParaRPr lang="sv-SE" sz="2200" dirty="0" smtClean="0"/>
          </a:p>
          <a:p>
            <a:pPr marL="0" indent="0">
              <a:buNone/>
            </a:pPr>
            <a:endParaRPr lang="sv-SE" sz="2200" dirty="0" smtClean="0"/>
          </a:p>
          <a:p>
            <a:pPr marL="457200" indent="-457200">
              <a:buFont typeface="+mj-lt"/>
              <a:buAutoNum type="arabicPeriod"/>
            </a:pPr>
            <a:endParaRPr lang="sv-SE" sz="2200" dirty="0"/>
          </a:p>
          <a:p>
            <a:endParaRPr lang="sv-SE" dirty="0"/>
          </a:p>
          <a:p>
            <a:endParaRPr lang="sv-SE" b="1" dirty="0" smtClean="0"/>
          </a:p>
          <a:p>
            <a:endParaRPr lang="sv-SE" b="1" dirty="0" smtClean="0"/>
          </a:p>
        </p:txBody>
      </p:sp>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364928"/>
            <a:ext cx="9144000" cy="493072"/>
          </a:xfrm>
          <a:prstGeom prst="rect">
            <a:avLst/>
          </a:prstGeom>
        </p:spPr>
      </p:pic>
    </p:spTree>
    <p:extLst>
      <p:ext uri="{BB962C8B-B14F-4D97-AF65-F5344CB8AC3E}">
        <p14:creationId xmlns:p14="http://schemas.microsoft.com/office/powerpoint/2010/main" val="175212779"/>
      </p:ext>
    </p:extLst>
  </p:cSld>
  <p:clrMapOvr>
    <a:masterClrMapping/>
  </p:clrMapOvr>
  <p:timing>
    <p:tnLst>
      <p:par>
        <p:cTn id="1" dur="indefinite" restart="never" nodeType="tmRoot"/>
      </p:par>
    </p:tnLst>
  </p:timing>
</p:sld>
</file>

<file path=ppt/theme/theme1.xml><?xml version="1.0" encoding="utf-8"?>
<a:theme xmlns:a="http://schemas.openxmlformats.org/drawingml/2006/main" name="VR PPT-mall 2014_vers140918">
  <a:themeElements>
    <a:clrScheme name="Vetenskapsrådet">
      <a:dk1>
        <a:sysClr val="windowText" lastClr="000000"/>
      </a:dk1>
      <a:lt1>
        <a:sysClr val="window" lastClr="FFFFFF"/>
      </a:lt1>
      <a:dk2>
        <a:srgbClr val="1F497D"/>
      </a:dk2>
      <a:lt2>
        <a:srgbClr val="EEECE1"/>
      </a:lt2>
      <a:accent1>
        <a:srgbClr val="006432"/>
      </a:accent1>
      <a:accent2>
        <a:srgbClr val="0A2873"/>
      </a:accent2>
      <a:accent3>
        <a:srgbClr val="E10019"/>
      </a:accent3>
      <a:accent4>
        <a:srgbClr val="509BA5"/>
      </a:accent4>
      <a:accent5>
        <a:srgbClr val="CDA041"/>
      </a:accent5>
      <a:accent6>
        <a:srgbClr val="821E41"/>
      </a:accent6>
      <a:hlink>
        <a:srgbClr val="362E1C"/>
      </a:hlink>
      <a:folHlink>
        <a:srgbClr val="D2002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lIns="0" tIns="0" rIns="0" bIns="0" anchor="t" anchorCtr="0"/>
      <a:lstStyle>
        <a:defPPr>
          <a:defRPr sz="3000" b="1" dirty="0" smtClean="0"/>
        </a:defPPr>
      </a:lstStyle>
    </a:txDef>
  </a:objectDefaults>
  <a:extraClrSchemeLst/>
  <a:extLst>
    <a:ext uri="{05A4C25C-085E-4340-85A3-A5531E510DB2}">
      <thm15:themeFamily xmlns:thm15="http://schemas.microsoft.com/office/thememl/2012/main" name="VR PPT-mall 2015.potx" id="{5686CD13-7242-4B2B-9218-9D241249C167}" vid="{F9A0D6F9-2816-4C86-BF7A-AA4662C0BC5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1315</TotalTime>
  <Words>1039</Words>
  <Application>Microsoft Office PowerPoint</Application>
  <PresentationFormat>Bildspel på skärmen (4:3)</PresentationFormat>
  <Paragraphs>162</Paragraphs>
  <Slides>14</Slides>
  <Notes>14</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14</vt:i4>
      </vt:variant>
    </vt:vector>
  </HeadingPairs>
  <TitlesOfParts>
    <vt:vector size="18" baseType="lpstr">
      <vt:lpstr>Arial</vt:lpstr>
      <vt:lpstr>Calibri</vt:lpstr>
      <vt:lpstr>Times New Roman</vt:lpstr>
      <vt:lpstr>VR PPT-mall 2014_vers140918</vt:lpstr>
      <vt:lpstr>ASSESSMENT OF SOCIETAL IMPACT – VR CONNECTIONS  STen SÖDERBERG NRF 2016-11-08 ENRESSH 2017-01-19--20 nos-hs 2017-03-27    </vt:lpstr>
      <vt:lpstr>The concept of societal impact of research - delimitations</vt:lpstr>
      <vt:lpstr>VR definition of the concept of societal impact of research</vt:lpstr>
      <vt:lpstr>Recent VR proposals including impact assessment</vt:lpstr>
      <vt:lpstr>FOKUS proposal in a nutshell</vt:lpstr>
      <vt:lpstr>ALF proposal in a nutshell (modified)</vt:lpstr>
      <vt:lpstr>Proposed/preferred methods for impact assessment in VR:s proposals </vt:lpstr>
      <vt:lpstr>Pilot study on impact of a research programme in the HS area - criminology</vt:lpstr>
      <vt:lpstr>Pilot study on criminology – methodological conclusions</vt:lpstr>
      <vt:lpstr>Some issues to consider in impact assessment </vt:lpstr>
      <vt:lpstr>COMPONENTS AND METHODS FOR SSH EVALUATION IN THE VR PERSPECTIVE – AN OVERVIEW</vt:lpstr>
      <vt:lpstr>VR Standpoint on the issue of societal impact of research – as expressed to Science Europe</vt:lpstr>
      <vt:lpstr>Sources of inspiration: National systems in other countries</vt:lpstr>
      <vt:lpstr>Other international initiatives </vt:lpstr>
    </vt:vector>
  </TitlesOfParts>
  <Company>Vetenskapsrådet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Processbeskrivning</dc:title>
  <dc:creator>Katarina Pettersson Brdarski</dc:creator>
  <cp:lastModifiedBy>Sten Söderberg</cp:lastModifiedBy>
  <cp:revision>160</cp:revision>
  <cp:lastPrinted>2017-03-02T10:28:15Z</cp:lastPrinted>
  <dcterms:created xsi:type="dcterms:W3CDTF">2015-01-14T15:49:58Z</dcterms:created>
  <dcterms:modified xsi:type="dcterms:W3CDTF">2017-03-20T10:43:15Z</dcterms:modified>
</cp:coreProperties>
</file>