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0" r:id="rId5"/>
    <p:sldId id="261" r:id="rId6"/>
    <p:sldId id="262" r:id="rId7"/>
    <p:sldId id="263" r:id="rId8"/>
    <p:sldId id="264" r:id="rId9"/>
    <p:sldId id="265" r:id="rId10"/>
    <p:sldId id="273" r:id="rId11"/>
    <p:sldId id="266" r:id="rId12"/>
    <p:sldId id="268" r:id="rId13"/>
    <p:sldId id="270" r:id="rId14"/>
    <p:sldId id="271" r:id="rId15"/>
    <p:sldId id="267" r:id="rId16"/>
    <p:sldId id="274" r:id="rId17"/>
    <p:sldId id="275" r:id="rId18"/>
    <p:sldId id="272" r:id="rId19"/>
    <p:sldId id="276" r:id="rId20"/>
    <p:sldId id="277" r:id="rId21"/>
    <p:sldId id="278" r:id="rId22"/>
    <p:sldId id="279" r:id="rId23"/>
    <p:sldId id="280" r:id="rId24"/>
    <p:sldId id="281" r:id="rId25"/>
    <p:sldId id="282" r:id="rId2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100" autoAdjust="0"/>
  </p:normalViewPr>
  <p:slideViewPr>
    <p:cSldViewPr snapToGrid="0">
      <p:cViewPr varScale="1">
        <p:scale>
          <a:sx n="67" d="100"/>
          <a:sy n="67" d="100"/>
        </p:scale>
        <p:origin x="648" y="3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42928951199686671"/>
          <c:y val="5.6069815385003482E-2"/>
          <c:w val="0.54400534869351036"/>
          <c:h val="0.90833297128818469"/>
        </c:manualLayout>
      </c:layout>
      <c:barChart>
        <c:barDir val="bar"/>
        <c:grouping val="clustered"/>
        <c:varyColors val="0"/>
        <c:ser>
          <c:idx val="2"/>
          <c:order val="0"/>
          <c:spPr>
            <a:solidFill>
              <a:schemeClr val="accent2"/>
            </a:solidFill>
          </c:spPr>
          <c:invertIfNegative val="0"/>
          <c:cat>
            <c:strRef>
              <c:f>'Utadrettet virksomhet'!$A$31:$A$52</c:f>
              <c:strCache>
                <c:ptCount val="22"/>
                <c:pt idx="0">
                  <c:v>Har du de siste tre årene vært involvert i noen av følgende utadrettede aktiviteter? </c:v>
                </c:pt>
                <c:pt idx="1">
                  <c:v>Licensed research results/other to users</c:v>
                </c:pt>
                <c:pt idx="2">
                  <c:v>Started a new firm</c:v>
                </c:pt>
                <c:pt idx="3">
                  <c:v>Applied for a patent</c:v>
                </c:pt>
                <c:pt idx="4">
                  <c:v>Period of practice in non-academic work life</c:v>
                </c:pt>
                <c:pt idx="5">
                  <c:v>Establishment of labs/infrastructure with external partners</c:v>
                </c:pt>
                <c:pt idx="6">
                  <c:v>Develpment/testing of new products/prototypes</c:v>
                </c:pt>
                <c:pt idx="7">
                  <c:v>Adjunct position outside of HEIs (industry, public sector, hospitals)</c:v>
                </c:pt>
                <c:pt idx="8">
                  <c:v>Contract research on externally defined topic</c:v>
                </c:pt>
                <c:pt idx="9">
                  <c:v>Research project with industry</c:v>
                </c:pt>
                <c:pt idx="10">
                  <c:v>School projects</c:v>
                </c:pt>
                <c:pt idx="11">
                  <c:v>Research project with public sector</c:v>
                </c:pt>
                <c:pt idx="12">
                  <c:v>Local culture and sports activities</c:v>
                </c:pt>
                <c:pt idx="13">
                  <c:v>Board membership non-academic</c:v>
                </c:pt>
                <c:pt idx="14">
                  <c:v>Placement of your students in work life</c:v>
                </c:pt>
                <c:pt idx="15">
                  <c:v>Published contributions to public debate</c:v>
                </c:pt>
                <c:pt idx="16">
                  <c:v>Consultancy/advise</c:v>
                </c:pt>
                <c:pt idx="17">
                  <c:v>Further education at own HEI</c:v>
                </c:pt>
                <c:pt idx="18">
                  <c:v>Training of workers at their workplace</c:v>
                </c:pt>
                <c:pt idx="19">
                  <c:v>Invited presentations for users/the general public</c:v>
                </c:pt>
                <c:pt idx="20">
                  <c:v>Published popular science article</c:v>
                </c:pt>
                <c:pt idx="21">
                  <c:v>Participation at meetings with users/general public</c:v>
                </c:pt>
              </c:strCache>
            </c:strRef>
          </c:cat>
          <c:val>
            <c:numRef>
              <c:f>'Utadrettet virksomhet'!$D$31:$D$52</c:f>
              <c:numCache>
                <c:formatCode>0.0</c:formatCode>
                <c:ptCount val="22"/>
                <c:pt idx="1">
                  <c:v>0.9362046721177617</c:v>
                </c:pt>
                <c:pt idx="2">
                  <c:v>3.1086201508964502</c:v>
                </c:pt>
                <c:pt idx="3">
                  <c:v>3.3795863512200652</c:v>
                </c:pt>
                <c:pt idx="4">
                  <c:v>5.5882097370872605</c:v>
                </c:pt>
                <c:pt idx="5">
                  <c:v>5.7082575200412435</c:v>
                </c:pt>
                <c:pt idx="6">
                  <c:v>9.7414930072306909</c:v>
                </c:pt>
                <c:pt idx="7">
                  <c:v>10.842374329137565</c:v>
                </c:pt>
                <c:pt idx="8">
                  <c:v>13.060481577718313</c:v>
                </c:pt>
                <c:pt idx="9">
                  <c:v>14.334434580148512</c:v>
                </c:pt>
                <c:pt idx="10">
                  <c:v>14.341381503523655</c:v>
                </c:pt>
                <c:pt idx="11">
                  <c:v>18.472415442589984</c:v>
                </c:pt>
                <c:pt idx="12">
                  <c:v>20.092258485212366</c:v>
                </c:pt>
                <c:pt idx="13">
                  <c:v>21.233796125413853</c:v>
                </c:pt>
                <c:pt idx="14">
                  <c:v>22.049435553568472</c:v>
                </c:pt>
                <c:pt idx="15">
                  <c:v>32.944022519306181</c:v>
                </c:pt>
                <c:pt idx="16">
                  <c:v>33.210906672310536</c:v>
                </c:pt>
                <c:pt idx="17">
                  <c:v>43.818632020452156</c:v>
                </c:pt>
                <c:pt idx="18">
                  <c:v>44.264699639309526</c:v>
                </c:pt>
                <c:pt idx="19">
                  <c:v>47.84512857598439</c:v>
                </c:pt>
                <c:pt idx="20">
                  <c:v>53.950306484470318</c:v>
                </c:pt>
                <c:pt idx="21">
                  <c:v>54.427189148925507</c:v>
                </c:pt>
              </c:numCache>
            </c:numRef>
          </c:val>
          <c:extLst>
            <c:ext xmlns:c16="http://schemas.microsoft.com/office/drawing/2014/chart" uri="{C3380CC4-5D6E-409C-BE32-E72D297353CC}">
              <c16:uniqueId val="{00000000-4EE0-45D5-9A1D-4F675E064EB4}"/>
            </c:ext>
          </c:extLst>
        </c:ser>
        <c:dLbls>
          <c:showLegendKey val="0"/>
          <c:showVal val="0"/>
          <c:showCatName val="0"/>
          <c:showSerName val="0"/>
          <c:showPercent val="0"/>
          <c:showBubbleSize val="0"/>
        </c:dLbls>
        <c:gapWidth val="75"/>
        <c:overlap val="-25"/>
        <c:axId val="181410432"/>
        <c:axId val="181416320"/>
      </c:barChart>
      <c:catAx>
        <c:axId val="181410432"/>
        <c:scaling>
          <c:orientation val="maxMin"/>
        </c:scaling>
        <c:delete val="0"/>
        <c:axPos val="l"/>
        <c:numFmt formatCode="General" sourceLinked="0"/>
        <c:majorTickMark val="none"/>
        <c:minorTickMark val="none"/>
        <c:tickLblPos val="nextTo"/>
        <c:crossAx val="181416320"/>
        <c:crosses val="autoZero"/>
        <c:auto val="1"/>
        <c:lblAlgn val="ctr"/>
        <c:lblOffset val="100"/>
        <c:noMultiLvlLbl val="0"/>
      </c:catAx>
      <c:valAx>
        <c:axId val="181416320"/>
        <c:scaling>
          <c:orientation val="minMax"/>
        </c:scaling>
        <c:delete val="0"/>
        <c:axPos val="t"/>
        <c:majorGridlines/>
        <c:numFmt formatCode="0.0" sourceLinked="1"/>
        <c:majorTickMark val="none"/>
        <c:minorTickMark val="none"/>
        <c:tickLblPos val="nextTo"/>
        <c:crossAx val="18141043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radarChart>
        <c:radarStyle val="marker"/>
        <c:varyColors val="0"/>
        <c:ser>
          <c:idx val="0"/>
          <c:order val="0"/>
          <c:tx>
            <c:strRef>
              <c:f>'Ark1'!$A$51</c:f>
              <c:strCache>
                <c:ptCount val="1"/>
                <c:pt idx="0">
                  <c:v>Dissemination</c:v>
                </c:pt>
              </c:strCache>
            </c:strRef>
          </c:tx>
          <c:marker>
            <c:symbol val="none"/>
          </c:marker>
          <c:cat>
            <c:strRef>
              <c:f>'Ark1'!$B$50:$G$50</c:f>
              <c:strCache>
                <c:ptCount val="6"/>
                <c:pt idx="0">
                  <c:v>Humanities</c:v>
                </c:pt>
                <c:pt idx="1">
                  <c:v>Social science</c:v>
                </c:pt>
                <c:pt idx="2">
                  <c:v>Natural science/math.</c:v>
                </c:pt>
                <c:pt idx="3">
                  <c:v>Technology/engineering</c:v>
                </c:pt>
                <c:pt idx="4">
                  <c:v>Medicine and health</c:v>
                </c:pt>
                <c:pt idx="5">
                  <c:v>Agriculture, fish, veterinary med.</c:v>
                </c:pt>
              </c:strCache>
            </c:strRef>
          </c:cat>
          <c:val>
            <c:numRef>
              <c:f>'Ark1'!$B$51:$G$51</c:f>
              <c:numCache>
                <c:formatCode>General</c:formatCode>
                <c:ptCount val="6"/>
                <c:pt idx="0">
                  <c:v>78</c:v>
                </c:pt>
                <c:pt idx="1">
                  <c:v>84</c:v>
                </c:pt>
                <c:pt idx="2">
                  <c:v>71</c:v>
                </c:pt>
                <c:pt idx="3">
                  <c:v>69</c:v>
                </c:pt>
                <c:pt idx="4">
                  <c:v>76</c:v>
                </c:pt>
                <c:pt idx="5">
                  <c:v>85</c:v>
                </c:pt>
              </c:numCache>
            </c:numRef>
          </c:val>
          <c:extLst>
            <c:ext xmlns:c16="http://schemas.microsoft.com/office/drawing/2014/chart" uri="{C3380CC4-5D6E-409C-BE32-E72D297353CC}">
              <c16:uniqueId val="{00000000-3EE6-4EF0-B529-DC09F89D5446}"/>
            </c:ext>
          </c:extLst>
        </c:ser>
        <c:ser>
          <c:idx val="1"/>
          <c:order val="1"/>
          <c:tx>
            <c:strRef>
              <c:f>'Ark1'!$A$52</c:f>
              <c:strCache>
                <c:ptCount val="1"/>
                <c:pt idx="0">
                  <c:v>Training</c:v>
                </c:pt>
              </c:strCache>
            </c:strRef>
          </c:tx>
          <c:marker>
            <c:symbol val="none"/>
          </c:marker>
          <c:cat>
            <c:strRef>
              <c:f>'Ark1'!$B$50:$G$50</c:f>
              <c:strCache>
                <c:ptCount val="6"/>
                <c:pt idx="0">
                  <c:v>Humanities</c:v>
                </c:pt>
                <c:pt idx="1">
                  <c:v>Social science</c:v>
                </c:pt>
                <c:pt idx="2">
                  <c:v>Natural science/math.</c:v>
                </c:pt>
                <c:pt idx="3">
                  <c:v>Technology/engineering</c:v>
                </c:pt>
                <c:pt idx="4">
                  <c:v>Medicine and health</c:v>
                </c:pt>
                <c:pt idx="5">
                  <c:v>Agriculture, fish, veterinary med.</c:v>
                </c:pt>
              </c:strCache>
            </c:strRef>
          </c:cat>
          <c:val>
            <c:numRef>
              <c:f>'Ark1'!$B$52:$G$52</c:f>
              <c:numCache>
                <c:formatCode>General</c:formatCode>
                <c:ptCount val="6"/>
                <c:pt idx="0">
                  <c:v>51</c:v>
                </c:pt>
                <c:pt idx="1">
                  <c:v>66</c:v>
                </c:pt>
                <c:pt idx="2">
                  <c:v>47</c:v>
                </c:pt>
                <c:pt idx="3">
                  <c:v>42</c:v>
                </c:pt>
                <c:pt idx="4">
                  <c:v>71</c:v>
                </c:pt>
                <c:pt idx="5">
                  <c:v>59</c:v>
                </c:pt>
              </c:numCache>
            </c:numRef>
          </c:val>
          <c:extLst>
            <c:ext xmlns:c16="http://schemas.microsoft.com/office/drawing/2014/chart" uri="{C3380CC4-5D6E-409C-BE32-E72D297353CC}">
              <c16:uniqueId val="{00000001-3EE6-4EF0-B529-DC09F89D5446}"/>
            </c:ext>
          </c:extLst>
        </c:ser>
        <c:ser>
          <c:idx val="2"/>
          <c:order val="2"/>
          <c:tx>
            <c:strRef>
              <c:f>'Ark1'!$A$53</c:f>
              <c:strCache>
                <c:ptCount val="1"/>
                <c:pt idx="0">
                  <c:v>Commercialisation</c:v>
                </c:pt>
              </c:strCache>
            </c:strRef>
          </c:tx>
          <c:marker>
            <c:symbol val="none"/>
          </c:marker>
          <c:cat>
            <c:strRef>
              <c:f>'Ark1'!$B$50:$G$50</c:f>
              <c:strCache>
                <c:ptCount val="6"/>
                <c:pt idx="0">
                  <c:v>Humanities</c:v>
                </c:pt>
                <c:pt idx="1">
                  <c:v>Social science</c:v>
                </c:pt>
                <c:pt idx="2">
                  <c:v>Natural science/math.</c:v>
                </c:pt>
                <c:pt idx="3">
                  <c:v>Technology/engineering</c:v>
                </c:pt>
                <c:pt idx="4">
                  <c:v>Medicine and health</c:v>
                </c:pt>
                <c:pt idx="5">
                  <c:v>Agriculture, fish, veterinary med.</c:v>
                </c:pt>
              </c:strCache>
            </c:strRef>
          </c:cat>
          <c:val>
            <c:numRef>
              <c:f>'Ark1'!$B$53:$G$53</c:f>
              <c:numCache>
                <c:formatCode>General</c:formatCode>
                <c:ptCount val="6"/>
                <c:pt idx="0">
                  <c:v>7</c:v>
                </c:pt>
                <c:pt idx="1">
                  <c:v>8</c:v>
                </c:pt>
                <c:pt idx="2">
                  <c:v>17</c:v>
                </c:pt>
                <c:pt idx="3">
                  <c:v>31</c:v>
                </c:pt>
                <c:pt idx="4">
                  <c:v>14</c:v>
                </c:pt>
                <c:pt idx="5">
                  <c:v>19</c:v>
                </c:pt>
              </c:numCache>
            </c:numRef>
          </c:val>
          <c:extLst>
            <c:ext xmlns:c16="http://schemas.microsoft.com/office/drawing/2014/chart" uri="{C3380CC4-5D6E-409C-BE32-E72D297353CC}">
              <c16:uniqueId val="{00000002-3EE6-4EF0-B529-DC09F89D5446}"/>
            </c:ext>
          </c:extLst>
        </c:ser>
        <c:ser>
          <c:idx val="3"/>
          <c:order val="3"/>
          <c:tx>
            <c:strRef>
              <c:f>'Ark1'!$A$54</c:f>
              <c:strCache>
                <c:ptCount val="1"/>
                <c:pt idx="0">
                  <c:v>Research collaboration</c:v>
                </c:pt>
              </c:strCache>
            </c:strRef>
          </c:tx>
          <c:marker>
            <c:symbol val="none"/>
          </c:marker>
          <c:cat>
            <c:strRef>
              <c:f>'Ark1'!$B$50:$G$50</c:f>
              <c:strCache>
                <c:ptCount val="6"/>
                <c:pt idx="0">
                  <c:v>Humanities</c:v>
                </c:pt>
                <c:pt idx="1">
                  <c:v>Social science</c:v>
                </c:pt>
                <c:pt idx="2">
                  <c:v>Natural science/math.</c:v>
                </c:pt>
                <c:pt idx="3">
                  <c:v>Technology/engineering</c:v>
                </c:pt>
                <c:pt idx="4">
                  <c:v>Medicine and health</c:v>
                </c:pt>
                <c:pt idx="5">
                  <c:v>Agriculture, fish, veterinary med.</c:v>
                </c:pt>
              </c:strCache>
            </c:strRef>
          </c:cat>
          <c:val>
            <c:numRef>
              <c:f>'Ark1'!$B$54:$G$54</c:f>
              <c:numCache>
                <c:formatCode>General</c:formatCode>
                <c:ptCount val="6"/>
                <c:pt idx="0">
                  <c:v>15</c:v>
                </c:pt>
                <c:pt idx="1">
                  <c:v>31</c:v>
                </c:pt>
                <c:pt idx="2">
                  <c:v>39</c:v>
                </c:pt>
                <c:pt idx="3">
                  <c:v>48</c:v>
                </c:pt>
                <c:pt idx="4">
                  <c:v>32</c:v>
                </c:pt>
                <c:pt idx="5">
                  <c:v>52</c:v>
                </c:pt>
              </c:numCache>
            </c:numRef>
          </c:val>
          <c:extLst>
            <c:ext xmlns:c16="http://schemas.microsoft.com/office/drawing/2014/chart" uri="{C3380CC4-5D6E-409C-BE32-E72D297353CC}">
              <c16:uniqueId val="{00000003-3EE6-4EF0-B529-DC09F89D5446}"/>
            </c:ext>
          </c:extLst>
        </c:ser>
        <c:ser>
          <c:idx val="4"/>
          <c:order val="4"/>
          <c:tx>
            <c:strRef>
              <c:f>'Ark1'!$A$55</c:f>
              <c:strCache>
                <c:ptCount val="1"/>
                <c:pt idx="0">
                  <c:v>Consultancy/adjunct positions</c:v>
                </c:pt>
              </c:strCache>
            </c:strRef>
          </c:tx>
          <c:marker>
            <c:symbol val="none"/>
          </c:marker>
          <c:cat>
            <c:strRef>
              <c:f>'Ark1'!$B$50:$G$50</c:f>
              <c:strCache>
                <c:ptCount val="6"/>
                <c:pt idx="0">
                  <c:v>Humanities</c:v>
                </c:pt>
                <c:pt idx="1">
                  <c:v>Social science</c:v>
                </c:pt>
                <c:pt idx="2">
                  <c:v>Natural science/math.</c:v>
                </c:pt>
                <c:pt idx="3">
                  <c:v>Technology/engineering</c:v>
                </c:pt>
                <c:pt idx="4">
                  <c:v>Medicine and health</c:v>
                </c:pt>
                <c:pt idx="5">
                  <c:v>Agriculture, fish, veterinary med.</c:v>
                </c:pt>
              </c:strCache>
            </c:strRef>
          </c:cat>
          <c:val>
            <c:numRef>
              <c:f>'Ark1'!$B$55:$G$55</c:f>
              <c:numCache>
                <c:formatCode>General</c:formatCode>
                <c:ptCount val="6"/>
                <c:pt idx="0">
                  <c:v>32</c:v>
                </c:pt>
                <c:pt idx="1">
                  <c:v>40</c:v>
                </c:pt>
                <c:pt idx="2">
                  <c:v>34</c:v>
                </c:pt>
                <c:pt idx="3">
                  <c:v>38</c:v>
                </c:pt>
                <c:pt idx="4">
                  <c:v>37</c:v>
                </c:pt>
                <c:pt idx="5">
                  <c:v>46</c:v>
                </c:pt>
              </c:numCache>
            </c:numRef>
          </c:val>
          <c:extLst>
            <c:ext xmlns:c16="http://schemas.microsoft.com/office/drawing/2014/chart" uri="{C3380CC4-5D6E-409C-BE32-E72D297353CC}">
              <c16:uniqueId val="{00000004-3EE6-4EF0-B529-DC09F89D5446}"/>
            </c:ext>
          </c:extLst>
        </c:ser>
        <c:dLbls>
          <c:showLegendKey val="0"/>
          <c:showVal val="0"/>
          <c:showCatName val="0"/>
          <c:showSerName val="0"/>
          <c:showPercent val="0"/>
          <c:showBubbleSize val="0"/>
        </c:dLbls>
        <c:axId val="71616000"/>
        <c:axId val="71617536"/>
      </c:radarChart>
      <c:catAx>
        <c:axId val="71616000"/>
        <c:scaling>
          <c:orientation val="minMax"/>
        </c:scaling>
        <c:delete val="0"/>
        <c:axPos val="b"/>
        <c:majorGridlines/>
        <c:numFmt formatCode="General" sourceLinked="0"/>
        <c:majorTickMark val="out"/>
        <c:minorTickMark val="none"/>
        <c:tickLblPos val="nextTo"/>
        <c:txPr>
          <a:bodyPr/>
          <a:lstStyle/>
          <a:p>
            <a:pPr>
              <a:defRPr sz="1400" baseline="0"/>
            </a:pPr>
            <a:endParaRPr lang="nb-NO"/>
          </a:p>
        </c:txPr>
        <c:crossAx val="71617536"/>
        <c:crosses val="autoZero"/>
        <c:auto val="1"/>
        <c:lblAlgn val="ctr"/>
        <c:lblOffset val="100"/>
        <c:noMultiLvlLbl val="0"/>
      </c:catAx>
      <c:valAx>
        <c:axId val="71617536"/>
        <c:scaling>
          <c:orientation val="minMax"/>
        </c:scaling>
        <c:delete val="0"/>
        <c:axPos val="l"/>
        <c:majorGridlines/>
        <c:numFmt formatCode="General" sourceLinked="1"/>
        <c:majorTickMark val="cross"/>
        <c:minorTickMark val="none"/>
        <c:tickLblPos val="nextTo"/>
        <c:crossAx val="71616000"/>
        <c:crosses val="autoZero"/>
        <c:crossBetween val="between"/>
      </c:valAx>
    </c:plotArea>
    <c:legend>
      <c:legendPos val="r"/>
      <c:legendEntry>
        <c:idx val="0"/>
        <c:txPr>
          <a:bodyPr/>
          <a:lstStyle/>
          <a:p>
            <a:pPr>
              <a:defRPr sz="1600" baseline="0"/>
            </a:pPr>
            <a:endParaRPr lang="nb-NO"/>
          </a:p>
        </c:txPr>
      </c:legendEntry>
      <c:legendEntry>
        <c:idx val="1"/>
        <c:txPr>
          <a:bodyPr/>
          <a:lstStyle/>
          <a:p>
            <a:pPr>
              <a:defRPr sz="1600" baseline="0"/>
            </a:pPr>
            <a:endParaRPr lang="nb-NO"/>
          </a:p>
        </c:txPr>
      </c:legendEntry>
      <c:legendEntry>
        <c:idx val="2"/>
        <c:txPr>
          <a:bodyPr/>
          <a:lstStyle/>
          <a:p>
            <a:pPr>
              <a:defRPr sz="1600" baseline="0"/>
            </a:pPr>
            <a:endParaRPr lang="nb-NO"/>
          </a:p>
        </c:txPr>
      </c:legendEntry>
      <c:legendEntry>
        <c:idx val="3"/>
        <c:txPr>
          <a:bodyPr/>
          <a:lstStyle/>
          <a:p>
            <a:pPr>
              <a:defRPr sz="1600" baseline="0"/>
            </a:pPr>
            <a:endParaRPr lang="nb-NO"/>
          </a:p>
        </c:txPr>
      </c:legendEntry>
      <c:legendEntry>
        <c:idx val="4"/>
        <c:txPr>
          <a:bodyPr/>
          <a:lstStyle/>
          <a:p>
            <a:pPr>
              <a:defRPr sz="1600" baseline="0"/>
            </a:pPr>
            <a:endParaRPr lang="nb-NO"/>
          </a:p>
        </c:txPr>
      </c:legendEntry>
      <c:layout>
        <c:manualLayout>
          <c:xMode val="edge"/>
          <c:yMode val="edge"/>
          <c:x val="0.65794181359659953"/>
          <c:y val="0.12827892552691458"/>
          <c:w val="0.33558270066336343"/>
          <c:h val="0.81635071891694622"/>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20413400379537"/>
          <c:y val="7.3238414258991108E-2"/>
          <c:w val="0.74913947792765256"/>
          <c:h val="0.81981567221224416"/>
        </c:manualLayout>
      </c:layout>
      <c:barChart>
        <c:barDir val="bar"/>
        <c:grouping val="stacked"/>
        <c:varyColors val="0"/>
        <c:ser>
          <c:idx val="0"/>
          <c:order val="0"/>
          <c:tx>
            <c:strRef>
              <c:f>'Eksternt samarbeid'!$B$19</c:f>
              <c:strCache>
                <c:ptCount val="1"/>
                <c:pt idx="0">
                  <c:v>Offentlig sektor</c:v>
                </c:pt>
              </c:strCache>
            </c:strRef>
          </c:tx>
          <c:spPr>
            <a:solidFill>
              <a:srgbClr val="DFE3E5">
                <a:lumMod val="75000"/>
              </a:srgbClr>
            </a:solidFill>
            <a:ln>
              <a:noFill/>
            </a:ln>
            <a:effectLst/>
          </c:spPr>
          <c:invertIfNegative val="0"/>
          <c:cat>
            <c:strRef>
              <c:f>'Eksternt samarbeid'!$C$18:$I$18</c:f>
              <c:strCache>
                <c:ptCount val="7"/>
                <c:pt idx="0">
                  <c:v>Humaniora</c:v>
                </c:pt>
                <c:pt idx="1">
                  <c:v>Samfunnsvitenskap</c:v>
                </c:pt>
                <c:pt idx="2">
                  <c:v>Matematikk og naturvitenskap</c:v>
                </c:pt>
                <c:pt idx="3">
                  <c:v>Teknologi</c:v>
                </c:pt>
                <c:pt idx="4">
                  <c:v>Medisin og helsefag</c:v>
                </c:pt>
                <c:pt idx="5">
                  <c:v>Landbruks-, fiskerifag og veterinærmedisin</c:v>
                </c:pt>
                <c:pt idx="6">
                  <c:v>Totalt</c:v>
                </c:pt>
              </c:strCache>
            </c:strRef>
          </c:cat>
          <c:val>
            <c:numRef>
              <c:f>'Eksternt samarbeid'!$C$19:$I$19</c:f>
              <c:numCache>
                <c:formatCode>0%</c:formatCode>
                <c:ptCount val="7"/>
                <c:pt idx="0">
                  <c:v>0.55720073373187118</c:v>
                </c:pt>
                <c:pt idx="1">
                  <c:v>0.87641272850199226</c:v>
                </c:pt>
                <c:pt idx="2">
                  <c:v>0.55795981452859356</c:v>
                </c:pt>
                <c:pt idx="3">
                  <c:v>0.51502145922746789</c:v>
                </c:pt>
                <c:pt idx="4">
                  <c:v>1.1338504345991351</c:v>
                </c:pt>
                <c:pt idx="5">
                  <c:v>0.54320225709751369</c:v>
                </c:pt>
                <c:pt idx="6">
                  <c:v>0.7853193943755955</c:v>
                </c:pt>
              </c:numCache>
            </c:numRef>
          </c:val>
          <c:extLst>
            <c:ext xmlns:c16="http://schemas.microsoft.com/office/drawing/2014/chart" uri="{C3380CC4-5D6E-409C-BE32-E72D297353CC}">
              <c16:uniqueId val="{00000000-7651-4A5C-9F94-5BF0DD835E10}"/>
            </c:ext>
          </c:extLst>
        </c:ser>
        <c:ser>
          <c:idx val="1"/>
          <c:order val="1"/>
          <c:tx>
            <c:strRef>
              <c:f>'Eksternt samarbeid'!$B$20</c:f>
              <c:strCache>
                <c:ptCount val="1"/>
                <c:pt idx="0">
                  <c:v>Organisasjoner</c:v>
                </c:pt>
              </c:strCache>
            </c:strRef>
          </c:tx>
          <c:spPr>
            <a:solidFill>
              <a:srgbClr val="F87508"/>
            </a:solidFill>
            <a:ln>
              <a:noFill/>
            </a:ln>
            <a:effectLst/>
          </c:spPr>
          <c:invertIfNegative val="0"/>
          <c:cat>
            <c:strRef>
              <c:f>'Eksternt samarbeid'!$C$18:$I$18</c:f>
              <c:strCache>
                <c:ptCount val="7"/>
                <c:pt idx="0">
                  <c:v>Humaniora</c:v>
                </c:pt>
                <c:pt idx="1">
                  <c:v>Samfunnsvitenskap</c:v>
                </c:pt>
                <c:pt idx="2">
                  <c:v>Matematikk og naturvitenskap</c:v>
                </c:pt>
                <c:pt idx="3">
                  <c:v>Teknologi</c:v>
                </c:pt>
                <c:pt idx="4">
                  <c:v>Medisin og helsefag</c:v>
                </c:pt>
                <c:pt idx="5">
                  <c:v>Landbruks-, fiskerifag og veterinærmedisin</c:v>
                </c:pt>
                <c:pt idx="6">
                  <c:v>Totalt</c:v>
                </c:pt>
              </c:strCache>
            </c:strRef>
          </c:cat>
          <c:val>
            <c:numRef>
              <c:f>'Eksternt samarbeid'!$C$20:$I$20</c:f>
              <c:numCache>
                <c:formatCode>0%</c:formatCode>
                <c:ptCount val="7"/>
                <c:pt idx="0">
                  <c:v>0.23558863507396705</c:v>
                </c:pt>
                <c:pt idx="1">
                  <c:v>0.3278265358802272</c:v>
                </c:pt>
                <c:pt idx="2">
                  <c:v>0.16861580717864302</c:v>
                </c:pt>
                <c:pt idx="3">
                  <c:v>0.17584508481504188</c:v>
                </c:pt>
                <c:pt idx="4">
                  <c:v>0.33424159854677565</c:v>
                </c:pt>
                <c:pt idx="5">
                  <c:v>0.23584905660377359</c:v>
                </c:pt>
                <c:pt idx="6">
                  <c:v>0.27328619911076962</c:v>
                </c:pt>
              </c:numCache>
            </c:numRef>
          </c:val>
          <c:extLst>
            <c:ext xmlns:c16="http://schemas.microsoft.com/office/drawing/2014/chart" uri="{C3380CC4-5D6E-409C-BE32-E72D297353CC}">
              <c16:uniqueId val="{00000001-7651-4A5C-9F94-5BF0DD835E10}"/>
            </c:ext>
          </c:extLst>
        </c:ser>
        <c:ser>
          <c:idx val="2"/>
          <c:order val="2"/>
          <c:tx>
            <c:strRef>
              <c:f>'Eksternt samarbeid'!$B$21</c:f>
              <c:strCache>
                <c:ptCount val="1"/>
                <c:pt idx="0">
                  <c:v>Bedrifter</c:v>
                </c:pt>
              </c:strCache>
            </c:strRef>
          </c:tx>
          <c:spPr>
            <a:solidFill>
              <a:srgbClr val="2683C6"/>
            </a:solidFill>
            <a:ln>
              <a:noFill/>
            </a:ln>
            <a:effectLst/>
          </c:spPr>
          <c:invertIfNegative val="0"/>
          <c:cat>
            <c:strRef>
              <c:f>'Eksternt samarbeid'!$C$18:$I$18</c:f>
              <c:strCache>
                <c:ptCount val="7"/>
                <c:pt idx="0">
                  <c:v>Humaniora</c:v>
                </c:pt>
                <c:pt idx="1">
                  <c:v>Samfunnsvitenskap</c:v>
                </c:pt>
                <c:pt idx="2">
                  <c:v>Matematikk og naturvitenskap</c:v>
                </c:pt>
                <c:pt idx="3">
                  <c:v>Teknologi</c:v>
                </c:pt>
                <c:pt idx="4">
                  <c:v>Medisin og helsefag</c:v>
                </c:pt>
                <c:pt idx="5">
                  <c:v>Landbruks-, fiskerifag og veterinærmedisin</c:v>
                </c:pt>
                <c:pt idx="6">
                  <c:v>Totalt</c:v>
                </c:pt>
              </c:strCache>
            </c:strRef>
          </c:cat>
          <c:val>
            <c:numRef>
              <c:f>'Eksternt samarbeid'!$C$21:$I$21</c:f>
              <c:numCache>
                <c:formatCode>0%</c:formatCode>
                <c:ptCount val="7"/>
                <c:pt idx="0">
                  <c:v>0.29302030959262049</c:v>
                </c:pt>
                <c:pt idx="1">
                  <c:v>0.39850465088896742</c:v>
                </c:pt>
                <c:pt idx="2">
                  <c:v>0.5788205626348808</c:v>
                </c:pt>
                <c:pt idx="3">
                  <c:v>1.0594931534845697</c:v>
                </c:pt>
                <c:pt idx="4">
                  <c:v>0.19527702089009993</c:v>
                </c:pt>
                <c:pt idx="5">
                  <c:v>0.74854523011814489</c:v>
                </c:pt>
                <c:pt idx="6">
                  <c:v>0.45459925441246074</c:v>
                </c:pt>
              </c:numCache>
            </c:numRef>
          </c:val>
          <c:extLst>
            <c:ext xmlns:c16="http://schemas.microsoft.com/office/drawing/2014/chart" uri="{C3380CC4-5D6E-409C-BE32-E72D297353CC}">
              <c16:uniqueId val="{00000002-7651-4A5C-9F94-5BF0DD835E10}"/>
            </c:ext>
          </c:extLst>
        </c:ser>
        <c:dLbls>
          <c:showLegendKey val="0"/>
          <c:showVal val="0"/>
          <c:showCatName val="0"/>
          <c:showSerName val="0"/>
          <c:showPercent val="0"/>
          <c:showBubbleSize val="0"/>
        </c:dLbls>
        <c:gapWidth val="150"/>
        <c:overlap val="100"/>
        <c:axId val="32573312"/>
        <c:axId val="32574848"/>
      </c:barChart>
      <c:catAx>
        <c:axId val="325733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nb-NO"/>
          </a:p>
        </c:txPr>
        <c:crossAx val="32574848"/>
        <c:crosses val="autoZero"/>
        <c:auto val="1"/>
        <c:lblAlgn val="ctr"/>
        <c:lblOffset val="100"/>
        <c:noMultiLvlLbl val="0"/>
      </c:catAx>
      <c:valAx>
        <c:axId val="32574848"/>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25733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9BF55-448D-4274-9519-EE44EA03663B}" type="datetimeFigureOut">
              <a:rPr lang="en-GB" smtClean="0"/>
              <a:t>26/03/2017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27D3EA-512D-4570-B934-4822BD1D47CB}" type="slidenum">
              <a:rPr lang="en-GB" smtClean="0"/>
              <a:t>‹#›</a:t>
            </a:fld>
            <a:endParaRPr lang="en-GB"/>
          </a:p>
        </p:txBody>
      </p:sp>
    </p:spTree>
    <p:extLst>
      <p:ext uri="{BB962C8B-B14F-4D97-AF65-F5344CB8AC3E}">
        <p14:creationId xmlns:p14="http://schemas.microsoft.com/office/powerpoint/2010/main" val="2219189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127D3EA-512D-4570-B934-4822BD1D47CB}" type="slidenum">
              <a:rPr lang="en-GB" smtClean="0"/>
              <a:t>25</a:t>
            </a:fld>
            <a:endParaRPr lang="en-GB"/>
          </a:p>
        </p:txBody>
      </p:sp>
    </p:spTree>
    <p:extLst>
      <p:ext uri="{BB962C8B-B14F-4D97-AF65-F5344CB8AC3E}">
        <p14:creationId xmlns:p14="http://schemas.microsoft.com/office/powerpoint/2010/main" val="11907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8E28174A-7FBC-4DEB-B153-9E247F077CC3}" type="datetimeFigureOut">
              <a:rPr lang="nb-NO" smtClean="0"/>
              <a:t>25.03.2017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1968340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6600" b="1">
                <a:solidFill>
                  <a:schemeClr val="tx2"/>
                </a:solidFill>
              </a:defRPr>
            </a:lvl1pPr>
          </a:lstStyle>
          <a:p>
            <a:r>
              <a:rPr lang="en-US" dirty="0" smtClean="0"/>
              <a:t>Click to edit Master title style</a:t>
            </a:r>
            <a:endParaRPr lang="nb-NO" dirty="0"/>
          </a:p>
        </p:txBody>
      </p:sp>
      <p:sp>
        <p:nvSpPr>
          <p:cNvPr id="3" name="Content Placeholder 2"/>
          <p:cNvSpPr>
            <a:spLocks noGrp="1"/>
          </p:cNvSpPr>
          <p:nvPr>
            <p:ph idx="1"/>
          </p:nvPr>
        </p:nvSpPr>
        <p:spPr>
          <a:xfrm>
            <a:off x="838200" y="2046157"/>
            <a:ext cx="10515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8E28174A-7FBC-4DEB-B153-9E247F077CC3}" type="datetimeFigureOut">
              <a:rPr lang="nb-NO" smtClean="0"/>
              <a:t>25.03.2017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132855-3C46-4053-BA1A-44D4D005887A}" type="slidenum">
              <a:rPr lang="nb-NO" smtClean="0"/>
              <a:t>‹#›</a:t>
            </a:fld>
            <a:endParaRPr lang="nb-NO"/>
          </a:p>
        </p:txBody>
      </p:sp>
      <p:cxnSp>
        <p:nvCxnSpPr>
          <p:cNvPr id="8" name="Straight Connector 7"/>
          <p:cNvCxnSpPr/>
          <p:nvPr userDrawn="1"/>
        </p:nvCxnSpPr>
        <p:spPr>
          <a:xfrm flipV="1">
            <a:off x="-139849" y="1748118"/>
            <a:ext cx="12473491"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81285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E28174A-7FBC-4DEB-B153-9E247F077CC3}" type="datetimeFigureOut">
              <a:rPr lang="nb-NO" smtClean="0"/>
              <a:t>25.03.2017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3968708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8E28174A-7FBC-4DEB-B153-9E247F077CC3}" type="datetimeFigureOut">
              <a:rPr lang="nb-NO" smtClean="0"/>
              <a:t>25.03.2017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3462704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8E28174A-7FBC-4DEB-B153-9E247F077CC3}" type="datetimeFigureOut">
              <a:rPr lang="nb-NO" smtClean="0"/>
              <a:t>25.03.2017</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552291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8E28174A-7FBC-4DEB-B153-9E247F077CC3}" type="datetimeFigureOut">
              <a:rPr lang="nb-NO" smtClean="0"/>
              <a:t>25.03.2017</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3703460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28174A-7FBC-4DEB-B153-9E247F077CC3}" type="datetimeFigureOut">
              <a:rPr lang="nb-NO" smtClean="0"/>
              <a:t>25.03.2017</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385127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E28174A-7FBC-4DEB-B153-9E247F077CC3}" type="datetimeFigureOut">
              <a:rPr lang="nb-NO" smtClean="0"/>
              <a:t>25.03.2017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409960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E28174A-7FBC-4DEB-B153-9E247F077CC3}" type="datetimeFigureOut">
              <a:rPr lang="nb-NO" smtClean="0"/>
              <a:t>25.03.2017</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1317635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8E28174A-7FBC-4DEB-B153-9E247F077CC3}" type="datetimeFigureOut">
              <a:rPr lang="nb-NO" smtClean="0"/>
              <a:t>25.03.2017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1167016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8E28174A-7FBC-4DEB-B153-9E247F077CC3}" type="datetimeFigureOut">
              <a:rPr lang="nb-NO" smtClean="0"/>
              <a:t>25.03.2017</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B132855-3C46-4053-BA1A-44D4D005887A}" type="slidenum">
              <a:rPr lang="nb-NO" smtClean="0"/>
              <a:t>‹#›</a:t>
            </a:fld>
            <a:endParaRPr lang="nb-NO"/>
          </a:p>
        </p:txBody>
      </p:sp>
    </p:spTree>
    <p:extLst>
      <p:ext uri="{BB962C8B-B14F-4D97-AF65-F5344CB8AC3E}">
        <p14:creationId xmlns:p14="http://schemas.microsoft.com/office/powerpoint/2010/main" val="3858584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8174A-7FBC-4DEB-B153-9E247F077CC3}" type="datetimeFigureOut">
              <a:rPr lang="nb-NO" smtClean="0"/>
              <a:t>25.03.2017</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132855-3C46-4053-BA1A-44D4D005887A}" type="slidenum">
              <a:rPr lang="nb-NO" smtClean="0"/>
              <a:t>‹#›</a:t>
            </a:fld>
            <a:endParaRPr lang="nb-NO"/>
          </a:p>
        </p:txBody>
      </p:sp>
    </p:spTree>
    <p:extLst>
      <p:ext uri="{BB962C8B-B14F-4D97-AF65-F5344CB8AC3E}">
        <p14:creationId xmlns:p14="http://schemas.microsoft.com/office/powerpoint/2010/main" val="2894800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hyperlink" Target="http://www.google.no/url?sa=i&amp;rct=j&amp;q=&amp;esrc=s&amp;source=images&amp;cd=&amp;cad=rja&amp;uact=8&amp;ved=0ahUKEwjyipX-rebLAhVGiCwKHbmnA3EQjRwIBw&amp;url=http://www.biography.com/people/george-lucas-9388168&amp;bvm=bv.117868183,d.bGg&amp;psig=AFQjCNHDby6lXpr1yQASK-m0YwEdaLmcyw&amp;ust=1459356823961596"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http://www.google.no/url?sa=i&amp;rct=j&amp;q=&amp;esrc=s&amp;source=images&amp;cd=&amp;cad=rja&amp;uact=8&amp;ved=0ahUKEwiXwqOJrubLAhWIDiwKHUoRAG4QjRwIBw&amp;url=http://www.huffenglish.com/webquests/campbell.html&amp;bvm=bv.117868183,d.bGg&amp;psig=AFQjCNEwOg44QG0vNNc5lVM5NRD2kDGOxA&amp;ust=145935678535164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magnus.gulbrandsen@tik.uio.no" TargetMode="External"/><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www.sv.uio.no/tik/english/research/projects/osir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5745" y="341219"/>
            <a:ext cx="11670030" cy="3313355"/>
          </a:xfrm>
        </p:spPr>
        <p:txBody>
          <a:bodyPr>
            <a:noAutofit/>
          </a:bodyPr>
          <a:lstStyle/>
          <a:p>
            <a:r>
              <a:rPr lang="en-GB" sz="6600" b="1" noProof="0" dirty="0" smtClean="0">
                <a:solidFill>
                  <a:schemeClr val="tx2"/>
                </a:solidFill>
              </a:rPr>
              <a:t>Do we need a separate discussion about impact for social science and the humanities?</a:t>
            </a:r>
            <a:endParaRPr lang="en-GB" sz="6600" b="1" noProof="0" dirty="0">
              <a:solidFill>
                <a:schemeClr val="tx2"/>
              </a:solidFill>
            </a:endParaRPr>
          </a:p>
        </p:txBody>
      </p:sp>
      <p:sp>
        <p:nvSpPr>
          <p:cNvPr id="3" name="Subtitle 2"/>
          <p:cNvSpPr>
            <a:spLocks noGrp="1"/>
          </p:cNvSpPr>
          <p:nvPr>
            <p:ph type="subTitle" idx="1"/>
          </p:nvPr>
        </p:nvSpPr>
        <p:spPr>
          <a:xfrm>
            <a:off x="1524000" y="4184724"/>
            <a:ext cx="9144000" cy="2425849"/>
          </a:xfrm>
        </p:spPr>
        <p:txBody>
          <a:bodyPr>
            <a:normAutofit lnSpcReduction="10000"/>
          </a:bodyPr>
          <a:lstStyle/>
          <a:p>
            <a:r>
              <a:rPr lang="en-GB" b="1" noProof="0" dirty="0" smtClean="0"/>
              <a:t>Magnus Gulbrandsen, Professor</a:t>
            </a:r>
          </a:p>
          <a:p>
            <a:r>
              <a:rPr lang="en-GB" noProof="0" dirty="0" smtClean="0"/>
              <a:t>Oslo Institute for Research on the Impact of Science (OSIRIS), TIK Centre for Technology, Innovation and Culture, University of Oslo</a:t>
            </a:r>
          </a:p>
          <a:p>
            <a:endParaRPr lang="en-GB" noProof="0" dirty="0" smtClean="0"/>
          </a:p>
          <a:p>
            <a:r>
              <a:rPr lang="en-GB" i="1" noProof="0" dirty="0" smtClean="0"/>
              <a:t>Nordic workshop on impact of social science and humanities research</a:t>
            </a:r>
          </a:p>
          <a:p>
            <a:r>
              <a:rPr lang="en-GB" i="1" noProof="0" dirty="0" smtClean="0"/>
              <a:t>Oslo, House of Literature, 27 March 2017</a:t>
            </a:r>
            <a:endParaRPr lang="en-GB" i="1" noProof="0" dirty="0"/>
          </a:p>
        </p:txBody>
      </p:sp>
      <p:cxnSp>
        <p:nvCxnSpPr>
          <p:cNvPr id="5" name="Straight Connector 4"/>
          <p:cNvCxnSpPr/>
          <p:nvPr/>
        </p:nvCxnSpPr>
        <p:spPr>
          <a:xfrm flipV="1">
            <a:off x="-250521" y="3955914"/>
            <a:ext cx="12805687"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35798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6600" b="1" dirty="0" smtClean="0">
                <a:solidFill>
                  <a:schemeClr val="tx2"/>
                </a:solidFill>
              </a:rPr>
              <a:t>Main</a:t>
            </a:r>
            <a:r>
              <a:rPr lang="en-GB" sz="6600" b="1" baseline="0" dirty="0" smtClean="0">
                <a:solidFill>
                  <a:schemeClr val="tx2"/>
                </a:solidFill>
              </a:rPr>
              <a:t> themes</a:t>
            </a:r>
            <a:endParaRPr lang="en-GB" sz="6600" b="1" dirty="0">
              <a:solidFill>
                <a:schemeClr val="tx2"/>
              </a:solidFill>
            </a:endParaRPr>
          </a:p>
        </p:txBody>
      </p:sp>
      <p:sp>
        <p:nvSpPr>
          <p:cNvPr id="3" name="Content Placeholder 2"/>
          <p:cNvSpPr>
            <a:spLocks noGrp="1"/>
          </p:cNvSpPr>
          <p:nvPr>
            <p:ph idx="1"/>
          </p:nvPr>
        </p:nvSpPr>
        <p:spPr/>
        <p:txBody>
          <a:bodyPr/>
          <a:lstStyle/>
          <a:p>
            <a:r>
              <a:rPr lang="en-GB" dirty="0" smtClean="0"/>
              <a:t>What do we know about impact from research?</a:t>
            </a:r>
          </a:p>
          <a:p>
            <a:r>
              <a:rPr lang="en-GB" dirty="0" smtClean="0"/>
              <a:t>What is special about social science and humanities (SSH)?</a:t>
            </a:r>
          </a:p>
          <a:p>
            <a:r>
              <a:rPr lang="en-GB" dirty="0" smtClean="0"/>
              <a:t>How</a:t>
            </a:r>
            <a:r>
              <a:rPr lang="en-GB" baseline="0" dirty="0" smtClean="0"/>
              <a:t> do Norwegian researchers engage with actors outside of academia?</a:t>
            </a:r>
          </a:p>
          <a:p>
            <a:r>
              <a:rPr lang="en-GB" baseline="0" dirty="0" smtClean="0"/>
              <a:t>Is impact different for SSH than for other disciplines?</a:t>
            </a:r>
            <a:endParaRPr lang="en-GB" dirty="0"/>
          </a:p>
        </p:txBody>
      </p:sp>
    </p:spTree>
    <p:extLst>
      <p:ext uri="{BB962C8B-B14F-4D97-AF65-F5344CB8AC3E}">
        <p14:creationId xmlns:p14="http://schemas.microsoft.com/office/powerpoint/2010/main" val="1103310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Impact – what do we know?</a:t>
            </a:r>
            <a:endParaRPr lang="en-GB" b="1" dirty="0"/>
          </a:p>
        </p:txBody>
      </p:sp>
      <p:sp>
        <p:nvSpPr>
          <p:cNvPr id="3" name="Text Placeholder 2"/>
          <p:cNvSpPr>
            <a:spLocks noGrp="1"/>
          </p:cNvSpPr>
          <p:nvPr>
            <p:ph type="body" idx="1"/>
          </p:nvPr>
        </p:nvSpPr>
        <p:spPr/>
        <p:txBody>
          <a:bodyPr/>
          <a:lstStyle/>
          <a:p>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6809" y="219266"/>
            <a:ext cx="5047488" cy="1490472"/>
          </a:xfrm>
          <a:prstGeom prst="rect">
            <a:avLst/>
          </a:prstGeom>
        </p:spPr>
      </p:pic>
    </p:spTree>
    <p:extLst>
      <p:ext uri="{BB962C8B-B14F-4D97-AF65-F5344CB8AC3E}">
        <p14:creationId xmlns:p14="http://schemas.microsoft.com/office/powerpoint/2010/main" val="1151494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381" y="0"/>
            <a:ext cx="11493855" cy="6858000"/>
          </a:xfrm>
          <a:prstGeom prst="rect">
            <a:avLst/>
          </a:prstGeom>
        </p:spPr>
      </p:pic>
      <p:sp>
        <p:nvSpPr>
          <p:cNvPr id="3" name="Title 1"/>
          <p:cNvSpPr txBox="1">
            <a:spLocks/>
          </p:cNvSpPr>
          <p:nvPr/>
        </p:nvSpPr>
        <p:spPr>
          <a:xfrm rot="16200000">
            <a:off x="-4332201" y="60507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600" b="1" dirty="0" smtClean="0">
                <a:solidFill>
                  <a:schemeClr val="tx2"/>
                </a:solidFill>
              </a:rPr>
              <a:t>Impact takes time</a:t>
            </a:r>
            <a:endParaRPr lang="en-GB" sz="6600" b="1" dirty="0">
              <a:solidFill>
                <a:schemeClr val="tx2"/>
              </a:solidFill>
            </a:endParaRPr>
          </a:p>
        </p:txBody>
      </p:sp>
    </p:spTree>
    <p:extLst>
      <p:ext uri="{BB962C8B-B14F-4D97-AF65-F5344CB8AC3E}">
        <p14:creationId xmlns:p14="http://schemas.microsoft.com/office/powerpoint/2010/main" val="130820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a5.files.biography.com/image/upload/c_fill,cs_srgb,dpr_1.0,g_face,h_300,q_80,w_300/MTE1ODA0OTcxNzA2MDU4MjUz.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6864" y="0"/>
            <a:ext cx="2160240" cy="216024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www.huffenglish.com/webquests/josephcampbell.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401209" cy="21529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10005077" y="0"/>
            <a:ext cx="2186923"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5742" y="-9046"/>
            <a:ext cx="2171080" cy="2171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Plassholder for innhold 2"/>
          <p:cNvSpPr txBox="1">
            <a:spLocks/>
          </p:cNvSpPr>
          <p:nvPr/>
        </p:nvSpPr>
        <p:spPr>
          <a:xfrm>
            <a:off x="940340" y="2237362"/>
            <a:ext cx="10557754" cy="44319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b-NO" dirty="0"/>
              <a:t>George Lucas </a:t>
            </a:r>
            <a:r>
              <a:rPr lang="nb-NO" dirty="0" err="1" smtClean="0"/>
              <a:t>strongly</a:t>
            </a:r>
            <a:r>
              <a:rPr lang="nb-NO" dirty="0" smtClean="0"/>
              <a:t> </a:t>
            </a:r>
            <a:r>
              <a:rPr lang="nb-NO" dirty="0" err="1" smtClean="0"/>
              <a:t>inspired</a:t>
            </a:r>
            <a:r>
              <a:rPr lang="nb-NO" dirty="0" smtClean="0"/>
              <a:t> </a:t>
            </a:r>
            <a:r>
              <a:rPr lang="nb-NO" dirty="0"/>
              <a:t>by Joseph </a:t>
            </a:r>
            <a:r>
              <a:rPr lang="nb-NO" dirty="0" err="1"/>
              <a:t>Campbell’s</a:t>
            </a:r>
            <a:r>
              <a:rPr lang="nb-NO" dirty="0"/>
              <a:t> book “The hero </a:t>
            </a:r>
            <a:r>
              <a:rPr lang="nb-NO" dirty="0" err="1"/>
              <a:t>with</a:t>
            </a:r>
            <a:r>
              <a:rPr lang="nb-NO" dirty="0"/>
              <a:t> a </a:t>
            </a:r>
            <a:r>
              <a:rPr lang="nb-NO" dirty="0" err="1"/>
              <a:t>thousand</a:t>
            </a:r>
            <a:r>
              <a:rPr lang="nb-NO" dirty="0"/>
              <a:t> </a:t>
            </a:r>
            <a:r>
              <a:rPr lang="nb-NO" dirty="0" err="1"/>
              <a:t>faces</a:t>
            </a:r>
            <a:r>
              <a:rPr lang="nb-NO" dirty="0"/>
              <a:t>” (a </a:t>
            </a:r>
            <a:r>
              <a:rPr lang="nb-NO" dirty="0" err="1"/>
              <a:t>study</a:t>
            </a:r>
            <a:r>
              <a:rPr lang="nb-NO" dirty="0"/>
              <a:t> in </a:t>
            </a:r>
            <a:r>
              <a:rPr lang="nb-NO" dirty="0" err="1"/>
              <a:t>comparative</a:t>
            </a:r>
            <a:r>
              <a:rPr lang="nb-NO" dirty="0"/>
              <a:t> </a:t>
            </a:r>
            <a:r>
              <a:rPr lang="nb-NO" dirty="0" smtClean="0"/>
              <a:t>religion, 1949) </a:t>
            </a:r>
            <a:r>
              <a:rPr lang="nb-NO" dirty="0" err="1"/>
              <a:t>when</a:t>
            </a:r>
            <a:r>
              <a:rPr lang="nb-NO" dirty="0"/>
              <a:t> </a:t>
            </a:r>
            <a:r>
              <a:rPr lang="nb-NO" dirty="0" err="1"/>
              <a:t>he</a:t>
            </a:r>
            <a:r>
              <a:rPr lang="nb-NO" dirty="0"/>
              <a:t> </a:t>
            </a:r>
            <a:r>
              <a:rPr lang="nb-NO" dirty="0" err="1"/>
              <a:t>created</a:t>
            </a:r>
            <a:r>
              <a:rPr lang="nb-NO" dirty="0"/>
              <a:t> </a:t>
            </a:r>
            <a:r>
              <a:rPr lang="nb-NO" dirty="0" err="1"/>
              <a:t>the</a:t>
            </a:r>
            <a:r>
              <a:rPr lang="nb-NO" dirty="0"/>
              <a:t> Star </a:t>
            </a:r>
            <a:r>
              <a:rPr lang="nb-NO" dirty="0" err="1"/>
              <a:t>Wars</a:t>
            </a:r>
            <a:r>
              <a:rPr lang="nb-NO" dirty="0"/>
              <a:t> </a:t>
            </a:r>
            <a:r>
              <a:rPr lang="nb-NO" dirty="0" err="1" smtClean="0"/>
              <a:t>universe</a:t>
            </a:r>
            <a:r>
              <a:rPr lang="nb-NO" dirty="0" smtClean="0"/>
              <a:t> (first </a:t>
            </a:r>
            <a:r>
              <a:rPr lang="nb-NO" dirty="0" err="1" smtClean="0"/>
              <a:t>movie</a:t>
            </a:r>
            <a:r>
              <a:rPr lang="nb-NO" dirty="0" smtClean="0"/>
              <a:t> 1977)</a:t>
            </a:r>
            <a:endParaRPr lang="nb-NO" dirty="0"/>
          </a:p>
          <a:p>
            <a:pPr lvl="1"/>
            <a:r>
              <a:rPr lang="nb-NO" dirty="0"/>
              <a:t>The </a:t>
            </a:r>
            <a:r>
              <a:rPr lang="nb-NO" dirty="0" err="1"/>
              <a:t>monomyth</a:t>
            </a:r>
            <a:endParaRPr lang="nb-NO" dirty="0"/>
          </a:p>
          <a:p>
            <a:pPr lvl="1"/>
            <a:r>
              <a:rPr lang="nb-NO" dirty="0"/>
              <a:t>The </a:t>
            </a:r>
            <a:r>
              <a:rPr lang="nb-NO" dirty="0" err="1"/>
              <a:t>hero’s</a:t>
            </a:r>
            <a:r>
              <a:rPr lang="nb-NO" dirty="0"/>
              <a:t> </a:t>
            </a:r>
            <a:r>
              <a:rPr lang="nb-NO" dirty="0" err="1"/>
              <a:t>journey</a:t>
            </a:r>
            <a:endParaRPr lang="nb-NO" dirty="0"/>
          </a:p>
          <a:p>
            <a:pPr lvl="1"/>
            <a:r>
              <a:rPr lang="nb-NO" dirty="0" err="1"/>
              <a:t>Metamorphosis</a:t>
            </a:r>
            <a:endParaRPr lang="nb-NO" dirty="0"/>
          </a:p>
          <a:p>
            <a:r>
              <a:rPr lang="nb-NO" dirty="0"/>
              <a:t>“Campbell </a:t>
            </a:r>
            <a:r>
              <a:rPr lang="nb-NO" dirty="0" err="1"/>
              <a:t>was</a:t>
            </a:r>
            <a:r>
              <a:rPr lang="nb-NO" dirty="0"/>
              <a:t> my </a:t>
            </a:r>
            <a:r>
              <a:rPr lang="nb-NO" dirty="0" err="1"/>
              <a:t>Yoda</a:t>
            </a:r>
            <a:r>
              <a:rPr lang="nb-NO" dirty="0"/>
              <a:t>”</a:t>
            </a:r>
          </a:p>
        </p:txBody>
      </p:sp>
      <p:pic>
        <p:nvPicPr>
          <p:cNvPr id="1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9102080" y="5235792"/>
            <a:ext cx="3089920" cy="162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500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5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fade">
                                      <p:cBhvr>
                                        <p:cTn id="12" dur="500"/>
                                        <p:tgtEl>
                                          <p:spTgt spid="10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fade">
                                      <p:cBhvr>
                                        <p:cTn id="17" dur="500"/>
                                        <p:tgtEl>
                                          <p:spTgt spid="10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500"/>
                                        <p:tgtEl>
                                          <p:spTgt spid="10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Strong econometric evidence</a:t>
            </a:r>
            <a:endParaRPr lang="en-GB" dirty="0"/>
          </a:p>
        </p:txBody>
      </p:sp>
      <p:sp>
        <p:nvSpPr>
          <p:cNvPr id="3" name="Content Placeholder 2"/>
          <p:cNvSpPr>
            <a:spLocks noGrp="1"/>
          </p:cNvSpPr>
          <p:nvPr>
            <p:ph idx="1"/>
          </p:nvPr>
        </p:nvSpPr>
        <p:spPr>
          <a:xfrm>
            <a:off x="5901446" y="2046157"/>
            <a:ext cx="5452353" cy="4351338"/>
          </a:xfrm>
        </p:spPr>
        <p:txBody>
          <a:bodyPr/>
          <a:lstStyle/>
          <a:p>
            <a:r>
              <a:rPr lang="en-GB" dirty="0" smtClean="0"/>
              <a:t>Studies of agriculture show that the average time from research to (main) impact can be 25-50 years</a:t>
            </a:r>
          </a:p>
          <a:p>
            <a:r>
              <a:rPr lang="en-GB" dirty="0" smtClean="0"/>
              <a:t>Some research is clearly useful in a much shorter time frame, but this is not the general rule</a:t>
            </a:r>
            <a:endParaRPr lang="en-GB" dirty="0"/>
          </a:p>
        </p:txBody>
      </p:sp>
      <p:pic>
        <p:nvPicPr>
          <p:cNvPr id="4" name="Picture 3"/>
          <p:cNvPicPr>
            <a:picLocks noChangeAspect="1"/>
          </p:cNvPicPr>
          <p:nvPr/>
        </p:nvPicPr>
        <p:blipFill>
          <a:blip r:embed="rId2"/>
          <a:stretch>
            <a:fillRect/>
          </a:stretch>
        </p:blipFill>
        <p:spPr>
          <a:xfrm>
            <a:off x="-105788" y="2222387"/>
            <a:ext cx="2857500" cy="2857500"/>
          </a:xfrm>
          <a:prstGeom prst="rect">
            <a:avLst/>
          </a:prstGeom>
        </p:spPr>
      </p:pic>
      <p:pic>
        <p:nvPicPr>
          <p:cNvPr id="6" name="Picture 5"/>
          <p:cNvPicPr>
            <a:picLocks noChangeAspect="1"/>
          </p:cNvPicPr>
          <p:nvPr/>
        </p:nvPicPr>
        <p:blipFill>
          <a:blip r:embed="rId3"/>
          <a:stretch>
            <a:fillRect/>
          </a:stretch>
        </p:blipFill>
        <p:spPr>
          <a:xfrm>
            <a:off x="2751712" y="2170464"/>
            <a:ext cx="2465354" cy="2909424"/>
          </a:xfrm>
          <a:prstGeom prst="rect">
            <a:avLst/>
          </a:prstGeom>
        </p:spPr>
      </p:pic>
    </p:spTree>
    <p:extLst>
      <p:ext uri="{BB962C8B-B14F-4D97-AF65-F5344CB8AC3E}">
        <p14:creationId xmlns:p14="http://schemas.microsoft.com/office/powerpoint/2010/main" val="24451830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Preconditions for impact</a:t>
            </a:r>
            <a:endParaRPr lang="en-GB" dirty="0"/>
          </a:p>
        </p:txBody>
      </p:sp>
      <p:sp>
        <p:nvSpPr>
          <p:cNvPr id="3" name="Content Placeholder 2"/>
          <p:cNvSpPr>
            <a:spLocks noGrp="1"/>
          </p:cNvSpPr>
          <p:nvPr>
            <p:ph idx="1"/>
          </p:nvPr>
        </p:nvSpPr>
        <p:spPr/>
        <p:txBody>
          <a:bodyPr/>
          <a:lstStyle/>
          <a:p>
            <a:r>
              <a:rPr lang="en-GB" dirty="0" smtClean="0"/>
              <a:t>Research often makes a difference not because of special actions of researchers, but because of the actions and characteristics of various </a:t>
            </a:r>
            <a:r>
              <a:rPr lang="en-GB" i="1" dirty="0" smtClean="0"/>
              <a:t>users </a:t>
            </a:r>
            <a:r>
              <a:rPr lang="en-GB" dirty="0" smtClean="0"/>
              <a:t>of research based knowledge</a:t>
            </a:r>
          </a:p>
          <a:p>
            <a:r>
              <a:rPr lang="en-GB" i="1" dirty="0" smtClean="0"/>
              <a:t>Productive interaction </a:t>
            </a:r>
            <a:r>
              <a:rPr lang="en-GB" dirty="0" smtClean="0"/>
              <a:t>between researchers and users also essential, i.e. the “academic engagement” that individuals carry out</a:t>
            </a:r>
          </a:p>
          <a:p>
            <a:endParaRPr lang="en-GB" dirty="0" smtClean="0"/>
          </a:p>
          <a:p>
            <a:r>
              <a:rPr lang="en-GB" dirty="0" smtClean="0"/>
              <a:t>In many cases there might be little that the researchers – and the organisations that fund them – can do to increase, accelerate or influence the impact process </a:t>
            </a:r>
            <a:endParaRPr lang="en-GB" dirty="0"/>
          </a:p>
        </p:txBody>
      </p:sp>
    </p:spTree>
    <p:extLst>
      <p:ext uri="{BB962C8B-B14F-4D97-AF65-F5344CB8AC3E}">
        <p14:creationId xmlns:p14="http://schemas.microsoft.com/office/powerpoint/2010/main" val="187256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13699" y="365125"/>
            <a:ext cx="6374101" cy="1325563"/>
          </a:xfrm>
        </p:spPr>
        <p:txBody>
          <a:bodyPr>
            <a:noAutofit/>
          </a:bodyPr>
          <a:lstStyle/>
          <a:p>
            <a:r>
              <a:rPr lang="nb-NO" sz="6600" dirty="0" smtClean="0"/>
              <a:t>GSM </a:t>
            </a:r>
            <a:r>
              <a:rPr lang="nb-NO" sz="6600" dirty="0" err="1" smtClean="0"/>
              <a:t>technology</a:t>
            </a:r>
            <a:endParaRPr lang="nb-NO" sz="6600" dirty="0"/>
          </a:p>
        </p:txBody>
      </p:sp>
      <p:sp>
        <p:nvSpPr>
          <p:cNvPr id="3" name="Plassholder for innhold 2"/>
          <p:cNvSpPr>
            <a:spLocks noGrp="1"/>
          </p:cNvSpPr>
          <p:nvPr>
            <p:ph idx="1"/>
          </p:nvPr>
        </p:nvSpPr>
        <p:spPr>
          <a:xfrm>
            <a:off x="411037" y="2192722"/>
            <a:ext cx="6276763" cy="4351338"/>
          </a:xfrm>
        </p:spPr>
        <p:txBody>
          <a:bodyPr>
            <a:normAutofit/>
          </a:bodyPr>
          <a:lstStyle/>
          <a:p>
            <a:r>
              <a:rPr lang="nb-NO" dirty="0" smtClean="0"/>
              <a:t>One </a:t>
            </a:r>
            <a:r>
              <a:rPr lang="nb-NO" dirty="0" err="1" smtClean="0"/>
              <a:t>of</a:t>
            </a:r>
            <a:r>
              <a:rPr lang="nb-NO" dirty="0" smtClean="0"/>
              <a:t> </a:t>
            </a:r>
            <a:r>
              <a:rPr lang="nb-NO" dirty="0" err="1" smtClean="0"/>
              <a:t>the</a:t>
            </a:r>
            <a:r>
              <a:rPr lang="nb-NO" dirty="0" smtClean="0"/>
              <a:t> most </a:t>
            </a:r>
            <a:r>
              <a:rPr lang="nb-NO" dirty="0" err="1" smtClean="0"/>
              <a:t>important</a:t>
            </a:r>
            <a:r>
              <a:rPr lang="nb-NO" dirty="0" smtClean="0"/>
              <a:t> research-</a:t>
            </a:r>
            <a:r>
              <a:rPr lang="nb-NO" dirty="0" err="1" smtClean="0"/>
              <a:t>based</a:t>
            </a:r>
            <a:r>
              <a:rPr lang="nb-NO" dirty="0" smtClean="0"/>
              <a:t> </a:t>
            </a:r>
            <a:r>
              <a:rPr lang="nb-NO" dirty="0" err="1" smtClean="0"/>
              <a:t>innovations</a:t>
            </a:r>
            <a:r>
              <a:rPr lang="nb-NO" dirty="0" smtClean="0"/>
              <a:t> </a:t>
            </a:r>
            <a:r>
              <a:rPr lang="nb-NO" dirty="0" err="1" smtClean="0"/>
              <a:t>coming</a:t>
            </a:r>
            <a:r>
              <a:rPr lang="nb-NO" dirty="0" smtClean="0"/>
              <a:t> from Norway (and </a:t>
            </a:r>
            <a:r>
              <a:rPr lang="nb-NO" dirty="0" err="1" smtClean="0"/>
              <a:t>elsewhere</a:t>
            </a:r>
            <a:r>
              <a:rPr lang="nb-NO" dirty="0" smtClean="0"/>
              <a:t>) </a:t>
            </a:r>
            <a:r>
              <a:rPr lang="nb-NO" dirty="0" err="1" smtClean="0"/>
              <a:t>the</a:t>
            </a:r>
            <a:r>
              <a:rPr lang="nb-NO" dirty="0" smtClean="0"/>
              <a:t> last 50 </a:t>
            </a:r>
            <a:r>
              <a:rPr lang="nb-NO" dirty="0" err="1" smtClean="0"/>
              <a:t>years</a:t>
            </a:r>
            <a:endParaRPr lang="nb-NO" dirty="0" smtClean="0"/>
          </a:p>
          <a:p>
            <a:r>
              <a:rPr lang="nb-NO" dirty="0" smtClean="0"/>
              <a:t>Main </a:t>
            </a:r>
            <a:r>
              <a:rPr lang="nb-NO" dirty="0" err="1" smtClean="0"/>
              <a:t>actors</a:t>
            </a:r>
            <a:r>
              <a:rPr lang="nb-NO" dirty="0" smtClean="0"/>
              <a:t>: </a:t>
            </a:r>
            <a:r>
              <a:rPr lang="nb-NO" dirty="0" err="1" smtClean="0"/>
              <a:t>the</a:t>
            </a:r>
            <a:r>
              <a:rPr lang="nb-NO" dirty="0" smtClean="0"/>
              <a:t> </a:t>
            </a:r>
            <a:r>
              <a:rPr lang="nb-NO" dirty="0" err="1" smtClean="0"/>
              <a:t>state</a:t>
            </a:r>
            <a:r>
              <a:rPr lang="nb-NO" dirty="0" smtClean="0"/>
              <a:t> </a:t>
            </a:r>
            <a:r>
              <a:rPr lang="nb-NO" dirty="0" err="1" smtClean="0"/>
              <a:t>phone</a:t>
            </a:r>
            <a:r>
              <a:rPr lang="nb-NO" dirty="0" smtClean="0"/>
              <a:t> </a:t>
            </a:r>
            <a:r>
              <a:rPr lang="nb-NO" dirty="0" err="1" smtClean="0"/>
              <a:t>company’s</a:t>
            </a:r>
            <a:r>
              <a:rPr lang="nb-NO" dirty="0" smtClean="0"/>
              <a:t> </a:t>
            </a:r>
            <a:r>
              <a:rPr lang="nb-NO" dirty="0" err="1" smtClean="0"/>
              <a:t>research</a:t>
            </a:r>
            <a:r>
              <a:rPr lang="nb-NO" dirty="0" smtClean="0"/>
              <a:t> </a:t>
            </a:r>
            <a:r>
              <a:rPr lang="nb-NO" dirty="0" err="1" smtClean="0"/>
              <a:t>institute</a:t>
            </a:r>
            <a:r>
              <a:rPr lang="nb-NO" dirty="0" smtClean="0"/>
              <a:t> and </a:t>
            </a:r>
            <a:r>
              <a:rPr lang="nb-NO" dirty="0" err="1" smtClean="0"/>
              <a:t>the</a:t>
            </a:r>
            <a:r>
              <a:rPr lang="nb-NO" dirty="0" smtClean="0"/>
              <a:t> </a:t>
            </a:r>
            <a:r>
              <a:rPr lang="nb-NO" dirty="0" err="1" smtClean="0"/>
              <a:t>technological</a:t>
            </a:r>
            <a:r>
              <a:rPr lang="nb-NO" dirty="0" smtClean="0"/>
              <a:t> </a:t>
            </a:r>
            <a:r>
              <a:rPr lang="nb-NO" dirty="0" err="1" smtClean="0"/>
              <a:t>institute</a:t>
            </a:r>
            <a:r>
              <a:rPr lang="nb-NO" dirty="0" smtClean="0"/>
              <a:t> SINTEF</a:t>
            </a:r>
            <a:endParaRPr lang="nb-NO" dirty="0" smtClean="0"/>
          </a:p>
          <a:p>
            <a:r>
              <a:rPr lang="nb-NO" dirty="0" err="1" smtClean="0"/>
              <a:t>Strong</a:t>
            </a:r>
            <a:r>
              <a:rPr lang="nb-NO" dirty="0" smtClean="0"/>
              <a:t> </a:t>
            </a:r>
            <a:r>
              <a:rPr lang="nb-NO" dirty="0" err="1" smtClean="0"/>
              <a:t>interaction</a:t>
            </a:r>
            <a:r>
              <a:rPr lang="nb-NO" dirty="0" smtClean="0"/>
              <a:t> gave a digital system </a:t>
            </a:r>
            <a:r>
              <a:rPr lang="nb-NO" dirty="0" err="1" smtClean="0"/>
              <a:t>well</a:t>
            </a:r>
            <a:r>
              <a:rPr lang="nb-NO" dirty="0" smtClean="0"/>
              <a:t> </a:t>
            </a:r>
            <a:r>
              <a:rPr lang="nb-NO" dirty="0" err="1" smtClean="0"/>
              <a:t>suited</a:t>
            </a:r>
            <a:r>
              <a:rPr lang="nb-NO" dirty="0" smtClean="0"/>
              <a:t> Norwegian </a:t>
            </a:r>
            <a:r>
              <a:rPr lang="nb-NO" dirty="0" err="1" smtClean="0"/>
              <a:t>geography</a:t>
            </a:r>
            <a:endParaRPr lang="nb-NO" dirty="0" smtClean="0"/>
          </a:p>
          <a:p>
            <a:r>
              <a:rPr lang="nb-NO" dirty="0" err="1" smtClean="0"/>
              <a:t>Weak</a:t>
            </a:r>
            <a:r>
              <a:rPr lang="nb-NO" dirty="0" smtClean="0"/>
              <a:t> </a:t>
            </a:r>
            <a:r>
              <a:rPr lang="nb-NO" dirty="0" err="1" smtClean="0"/>
              <a:t>impact</a:t>
            </a:r>
            <a:r>
              <a:rPr lang="nb-NO" dirty="0" smtClean="0"/>
              <a:t> in Norway, </a:t>
            </a:r>
            <a:r>
              <a:rPr lang="nb-NO" dirty="0" err="1" smtClean="0"/>
              <a:t>strong</a:t>
            </a:r>
            <a:r>
              <a:rPr lang="nb-NO" dirty="0" smtClean="0"/>
              <a:t> </a:t>
            </a:r>
            <a:r>
              <a:rPr lang="nb-NO" dirty="0" err="1" smtClean="0"/>
              <a:t>elsewhere</a:t>
            </a:r>
            <a:r>
              <a:rPr lang="nb-NO" dirty="0"/>
              <a:t> </a:t>
            </a:r>
            <a:r>
              <a:rPr lang="nb-NO" dirty="0" smtClean="0"/>
              <a:t>(Nokia, Ericson and more)</a:t>
            </a:r>
            <a:endParaRPr lang="nb-NO" dirty="0"/>
          </a:p>
        </p:txBody>
      </p:sp>
      <p:pic>
        <p:nvPicPr>
          <p:cNvPr id="4" name="Plassholder for innhold 3"/>
          <p:cNvPicPr>
            <a:picLocks noChangeAspect="1"/>
          </p:cNvPicPr>
          <p:nvPr/>
        </p:nvPicPr>
        <p:blipFill>
          <a:blip r:embed="rId2"/>
          <a:stretch>
            <a:fillRect/>
          </a:stretch>
        </p:blipFill>
        <p:spPr>
          <a:xfrm>
            <a:off x="7007878" y="0"/>
            <a:ext cx="5238551" cy="3046645"/>
          </a:xfrm>
          <a:prstGeom prst="rect">
            <a:avLst/>
          </a:prstGeom>
        </p:spPr>
      </p:pic>
      <p:pic>
        <p:nvPicPr>
          <p:cNvPr id="5" name="Bilde 4"/>
          <p:cNvPicPr>
            <a:picLocks noChangeAspect="1"/>
          </p:cNvPicPr>
          <p:nvPr/>
        </p:nvPicPr>
        <p:blipFill rotWithShape="1">
          <a:blip r:embed="rId3"/>
          <a:srcRect l="27225" t="5912" r="28047" b="2895"/>
          <a:stretch/>
        </p:blipFill>
        <p:spPr>
          <a:xfrm>
            <a:off x="8711839" y="2866677"/>
            <a:ext cx="3480161" cy="3991323"/>
          </a:xfrm>
          <a:prstGeom prst="rect">
            <a:avLst/>
          </a:prstGeom>
        </p:spPr>
      </p:pic>
    </p:spTree>
    <p:extLst>
      <p:ext uri="{BB962C8B-B14F-4D97-AF65-F5344CB8AC3E}">
        <p14:creationId xmlns:p14="http://schemas.microsoft.com/office/powerpoint/2010/main" val="1918287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impact</a:t>
            </a:r>
            <a:endParaRPr lang="en-GB" dirty="0"/>
          </a:p>
        </p:txBody>
      </p:sp>
      <p:sp>
        <p:nvSpPr>
          <p:cNvPr id="3" name="Content Placeholder 2"/>
          <p:cNvSpPr>
            <a:spLocks noGrp="1"/>
          </p:cNvSpPr>
          <p:nvPr>
            <p:ph idx="1"/>
          </p:nvPr>
        </p:nvSpPr>
        <p:spPr/>
        <p:txBody>
          <a:bodyPr/>
          <a:lstStyle/>
          <a:p>
            <a:r>
              <a:rPr lang="en-GB" dirty="0" smtClean="0"/>
              <a:t>R</a:t>
            </a:r>
            <a:r>
              <a:rPr lang="en-GB" baseline="0" dirty="0" smtClean="0"/>
              <a:t>elevant impacts from research are not just economic but also related to health, environmental issues, policymaking and more</a:t>
            </a:r>
          </a:p>
          <a:p>
            <a:r>
              <a:rPr lang="en-GB" dirty="0" smtClean="0"/>
              <a:t>Impacts can be instrumental and problem-solving but</a:t>
            </a:r>
            <a:r>
              <a:rPr lang="en-GB" baseline="0" dirty="0" smtClean="0"/>
              <a:t> </a:t>
            </a:r>
            <a:r>
              <a:rPr lang="en-GB" dirty="0" smtClean="0"/>
              <a:t>just as often </a:t>
            </a:r>
            <a:r>
              <a:rPr lang="en-GB" baseline="0" dirty="0" smtClean="0"/>
              <a:t>conceptual, symbolic, political and more</a:t>
            </a:r>
          </a:p>
          <a:p>
            <a:r>
              <a:rPr lang="en-GB" dirty="0" smtClean="0"/>
              <a:t>This is a central backdrop for modern impact measurement methods</a:t>
            </a:r>
          </a:p>
          <a:p>
            <a:endParaRPr lang="en-GB" baseline="0" dirty="0" smtClean="0"/>
          </a:p>
          <a:p>
            <a:r>
              <a:rPr lang="en-GB" baseline="0" dirty="0" smtClean="0"/>
              <a:t>My earlier examples – Star Wars, agriculture, GSM – are all useful for understanding the heterogeneity of impact</a:t>
            </a:r>
            <a:endParaRPr lang="en-GB" dirty="0"/>
          </a:p>
        </p:txBody>
      </p:sp>
    </p:spTree>
    <p:extLst>
      <p:ext uri="{BB962C8B-B14F-4D97-AF65-F5344CB8AC3E}">
        <p14:creationId xmlns:p14="http://schemas.microsoft.com/office/powerpoint/2010/main" val="394492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Differences between fields</a:t>
            </a:r>
            <a:endParaRPr lang="en-GB" b="1"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353410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Are SSH different?</a:t>
            </a:r>
            <a:endParaRPr lang="en-GB" dirty="0"/>
          </a:p>
        </p:txBody>
      </p:sp>
      <p:sp>
        <p:nvSpPr>
          <p:cNvPr id="3" name="Content Placeholder 2"/>
          <p:cNvSpPr>
            <a:spLocks noGrp="1"/>
          </p:cNvSpPr>
          <p:nvPr>
            <p:ph idx="1"/>
          </p:nvPr>
        </p:nvSpPr>
        <p:spPr/>
        <p:txBody>
          <a:bodyPr/>
          <a:lstStyle/>
          <a:p>
            <a:r>
              <a:rPr lang="en-GB" dirty="0" smtClean="0"/>
              <a:t>Time: does it take more (or less) time for impact from social science and humanities research?</a:t>
            </a:r>
          </a:p>
          <a:p>
            <a:r>
              <a:rPr lang="en-GB" dirty="0" smtClean="0"/>
              <a:t>Preconditions: are there different external conditions that need to be met for social science and humanities to make a difference?</a:t>
            </a:r>
          </a:p>
          <a:p>
            <a:r>
              <a:rPr lang="en-GB" dirty="0" smtClean="0"/>
              <a:t>Types of impact: does social science and humanities research lead to distinct types of impact? Does this warrant special methods for measuring impact?</a:t>
            </a:r>
          </a:p>
          <a:p>
            <a:endParaRPr lang="en-GB" dirty="0"/>
          </a:p>
          <a:p>
            <a:r>
              <a:rPr lang="en-GB" dirty="0" smtClean="0"/>
              <a:t>Different from what? From STEM? From something else?</a:t>
            </a:r>
            <a:endParaRPr lang="en-GB" dirty="0"/>
          </a:p>
        </p:txBody>
      </p:sp>
    </p:spTree>
    <p:extLst>
      <p:ext uri="{BB962C8B-B14F-4D97-AF65-F5344CB8AC3E}">
        <p14:creationId xmlns:p14="http://schemas.microsoft.com/office/powerpoint/2010/main" val="408962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0550" y="2814535"/>
            <a:ext cx="1112196" cy="1112196"/>
          </a:xfrm>
          <a:prstGeom prst="rect">
            <a:avLst/>
          </a:prstGeom>
        </p:spPr>
      </p:pic>
    </p:spTree>
    <p:extLst>
      <p:ext uri="{BB962C8B-B14F-4D97-AF65-F5344CB8AC3E}">
        <p14:creationId xmlns:p14="http://schemas.microsoft.com/office/powerpoint/2010/main" val="2449275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36579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7638" y="980872"/>
            <a:ext cx="8136724" cy="4896256"/>
          </a:xfrm>
          <a:prstGeom prst="rect">
            <a:avLst/>
          </a:prstGeom>
        </p:spPr>
      </p:pic>
    </p:spTree>
    <p:extLst>
      <p:ext uri="{BB962C8B-B14F-4D97-AF65-F5344CB8AC3E}">
        <p14:creationId xmlns:p14="http://schemas.microsoft.com/office/powerpoint/2010/main" val="436082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Differences</a:t>
            </a:r>
            <a:endParaRPr lang="en-GB" dirty="0"/>
          </a:p>
        </p:txBody>
      </p:sp>
      <p:sp>
        <p:nvSpPr>
          <p:cNvPr id="3" name="Content Placeholder 2"/>
          <p:cNvSpPr>
            <a:spLocks noGrp="1"/>
          </p:cNvSpPr>
          <p:nvPr>
            <p:ph idx="1"/>
          </p:nvPr>
        </p:nvSpPr>
        <p:spPr/>
        <p:txBody>
          <a:bodyPr/>
          <a:lstStyle/>
          <a:p>
            <a:r>
              <a:rPr lang="en-GB" dirty="0" smtClean="0"/>
              <a:t>Depend upon perspective and level of analysis</a:t>
            </a:r>
          </a:p>
          <a:p>
            <a:r>
              <a:rPr lang="en-GB" dirty="0" smtClean="0"/>
              <a:t>We often</a:t>
            </a:r>
            <a:r>
              <a:rPr lang="en-GB" baseline="0" dirty="0" smtClean="0"/>
              <a:t> exaggerate the similarities between social sciences and humanities – and their differences from other fields</a:t>
            </a:r>
          </a:p>
          <a:p>
            <a:r>
              <a:rPr lang="en-GB" baseline="0" dirty="0" smtClean="0"/>
              <a:t>Compared to social science, humanities researchers define their activities to a much greater extent as “basic research”, they are more international and have less external funding</a:t>
            </a:r>
          </a:p>
          <a:p>
            <a:r>
              <a:rPr lang="en-GB" dirty="0" smtClean="0"/>
              <a:t>At</a:t>
            </a:r>
            <a:r>
              <a:rPr lang="en-GB" baseline="0" dirty="0" smtClean="0"/>
              <a:t> another level, there are major differences within these two fields but also transformations going on</a:t>
            </a:r>
            <a:endParaRPr lang="en-GB" dirty="0" smtClean="0"/>
          </a:p>
          <a:p>
            <a:endParaRPr lang="en-GB" dirty="0"/>
          </a:p>
        </p:txBody>
      </p:sp>
    </p:spTree>
    <p:extLst>
      <p:ext uri="{BB962C8B-B14F-4D97-AF65-F5344CB8AC3E}">
        <p14:creationId xmlns:p14="http://schemas.microsoft.com/office/powerpoint/2010/main" val="213465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Academic engagement in Norway</a:t>
            </a:r>
            <a:endParaRPr lang="en-GB" b="1"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2673828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115" y="348257"/>
            <a:ext cx="10953345" cy="1016520"/>
          </a:xfrm>
        </p:spPr>
        <p:txBody>
          <a:bodyPr>
            <a:normAutofit/>
          </a:bodyPr>
          <a:lstStyle/>
          <a:p>
            <a:r>
              <a:rPr lang="en-GB" sz="6600" b="1" dirty="0" smtClean="0">
                <a:solidFill>
                  <a:schemeClr val="tx2"/>
                </a:solidFill>
              </a:rPr>
              <a:t>4400 Norwegian researchers</a:t>
            </a:r>
            <a:endParaRPr lang="en-GB" sz="6600" b="1" dirty="0">
              <a:solidFill>
                <a:schemeClr val="tx2"/>
              </a:solidFill>
            </a:endParaRPr>
          </a:p>
        </p:txBody>
      </p:sp>
      <p:pic>
        <p:nvPicPr>
          <p:cNvPr id="2050" name="Picture 2" descr="C:\Users\taranmt\AppData\Local\Microsoft\Windows\Temporary Internet Files\Content.Outlook\UAAB8USF\iceberg-clevenger-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5906" y="1703584"/>
            <a:ext cx="6614809" cy="50178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Chart 8"/>
          <p:cNvGraphicFramePr>
            <a:graphicFrameLocks/>
          </p:cNvGraphicFramePr>
          <p:nvPr>
            <p:extLst>
              <p:ext uri="{D42A27DB-BD31-4B8C-83A1-F6EECF244321}">
                <p14:modId xmlns:p14="http://schemas.microsoft.com/office/powerpoint/2010/main" val="161136223"/>
              </p:ext>
            </p:extLst>
          </p:nvPr>
        </p:nvGraphicFramePr>
        <p:xfrm>
          <a:off x="372893" y="1703584"/>
          <a:ext cx="11446213" cy="504765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90145" y="1815830"/>
            <a:ext cx="4591455" cy="369332"/>
          </a:xfrm>
          <a:prstGeom prst="rect">
            <a:avLst/>
          </a:prstGeom>
          <a:solidFill>
            <a:schemeClr val="bg1"/>
          </a:solidFill>
        </p:spPr>
        <p:txBody>
          <a:bodyPr wrap="square" rtlCol="0">
            <a:spAutoFit/>
          </a:bodyPr>
          <a:lstStyle/>
          <a:p>
            <a:r>
              <a:rPr lang="en-GB" dirty="0" smtClean="0"/>
              <a:t>In the last three years I have…:</a:t>
            </a:r>
            <a:endParaRPr lang="en-GB" dirty="0"/>
          </a:p>
        </p:txBody>
      </p:sp>
    </p:spTree>
    <p:extLst>
      <p:ext uri="{BB962C8B-B14F-4D97-AF65-F5344CB8AC3E}">
        <p14:creationId xmlns:p14="http://schemas.microsoft.com/office/powerpoint/2010/main" val="59936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Five main engagement types</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Dissemination to users/the general public</a:t>
            </a:r>
          </a:p>
          <a:p>
            <a:pPr marL="514350" indent="-514350">
              <a:buFont typeface="+mj-lt"/>
              <a:buAutoNum type="arabicPeriod"/>
            </a:pPr>
            <a:r>
              <a:rPr lang="en-GB" dirty="0" smtClean="0"/>
              <a:t>Training in/for non-academic organisations</a:t>
            </a:r>
          </a:p>
          <a:p>
            <a:pPr marL="514350" indent="-514350">
              <a:buFont typeface="+mj-lt"/>
              <a:buAutoNum type="arabicPeriod"/>
            </a:pPr>
            <a:r>
              <a:rPr lang="en-GB" dirty="0" smtClean="0"/>
              <a:t>Individual consultancy, professional practice and adjunct positions</a:t>
            </a:r>
          </a:p>
          <a:p>
            <a:pPr marL="514350" indent="-514350">
              <a:buFont typeface="+mj-lt"/>
              <a:buAutoNum type="arabicPeriod"/>
            </a:pPr>
            <a:r>
              <a:rPr lang="en-GB" dirty="0" smtClean="0"/>
              <a:t>Formal research collaboration</a:t>
            </a:r>
          </a:p>
          <a:p>
            <a:pPr marL="514350" indent="-514350">
              <a:buFont typeface="+mj-lt"/>
              <a:buAutoNum type="arabicPeriod"/>
            </a:pPr>
            <a:r>
              <a:rPr lang="en-GB" dirty="0" smtClean="0"/>
              <a:t>Commercialisation</a:t>
            </a:r>
            <a:endParaRPr lang="en-GB" dirty="0"/>
          </a:p>
        </p:txBody>
      </p:sp>
    </p:spTree>
    <p:extLst>
      <p:ext uri="{BB962C8B-B14F-4D97-AF65-F5344CB8AC3E}">
        <p14:creationId xmlns:p14="http://schemas.microsoft.com/office/powerpoint/2010/main" val="2188000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6136" y="412610"/>
            <a:ext cx="11407302" cy="767682"/>
          </a:xfrm>
        </p:spPr>
        <p:txBody>
          <a:bodyPr>
            <a:noAutofit/>
          </a:bodyPr>
          <a:lstStyle/>
          <a:p>
            <a:r>
              <a:rPr lang="en-GB" sz="6600" b="1" dirty="0" smtClean="0">
                <a:solidFill>
                  <a:schemeClr val="tx2"/>
                </a:solidFill>
              </a:rPr>
              <a:t>Differences </a:t>
            </a:r>
            <a:r>
              <a:rPr lang="en-GB" sz="6600" b="1" dirty="0" smtClean="0">
                <a:solidFill>
                  <a:schemeClr val="tx2"/>
                </a:solidFill>
              </a:rPr>
              <a:t>between </a:t>
            </a:r>
            <a:r>
              <a:rPr lang="en-GB" sz="6600" b="1" dirty="0" smtClean="0">
                <a:solidFill>
                  <a:schemeClr val="tx2"/>
                </a:solidFill>
              </a:rPr>
              <a:t>fields</a:t>
            </a:r>
            <a:endParaRPr lang="en-GB" sz="6600" dirty="0">
              <a:solidFill>
                <a:schemeClr val="tx2"/>
              </a:solidFill>
            </a:endParaRPr>
          </a:p>
        </p:txBody>
      </p:sp>
      <p:graphicFrame>
        <p:nvGraphicFramePr>
          <p:cNvPr id="4" name="Chart 7"/>
          <p:cNvGraphicFramePr>
            <a:graphicFrameLocks/>
          </p:cNvGraphicFramePr>
          <p:nvPr>
            <p:extLst>
              <p:ext uri="{D42A27DB-BD31-4B8C-83A1-F6EECF244321}">
                <p14:modId xmlns:p14="http://schemas.microsoft.com/office/powerpoint/2010/main" val="420119550"/>
              </p:ext>
            </p:extLst>
          </p:nvPr>
        </p:nvGraphicFramePr>
        <p:xfrm>
          <a:off x="531778" y="1484784"/>
          <a:ext cx="11154383" cy="5025198"/>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p:cNvSpPr>
            <a:spLocks noGrp="1"/>
          </p:cNvSpPr>
          <p:nvPr>
            <p:ph type="sldNum" sz="quarter" idx="12"/>
          </p:nvPr>
        </p:nvSpPr>
        <p:spPr/>
        <p:txBody>
          <a:bodyPr/>
          <a:lstStyle/>
          <a:p>
            <a:fld id="{0B52FF05-CED4-496F-89DD-33A0AFF29EDA}" type="slidenum">
              <a:rPr lang="nb-NO" smtClean="0"/>
              <a:t>19</a:t>
            </a:fld>
            <a:endParaRPr lang="nb-NO"/>
          </a:p>
        </p:txBody>
      </p:sp>
    </p:spTree>
    <p:extLst>
      <p:ext uri="{BB962C8B-B14F-4D97-AF65-F5344CB8AC3E}">
        <p14:creationId xmlns:p14="http://schemas.microsoft.com/office/powerpoint/2010/main" val="9927077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600" b="1" dirty="0" smtClean="0">
                <a:solidFill>
                  <a:schemeClr val="tx2"/>
                </a:solidFill>
              </a:rPr>
              <a:t>Two distinct stories</a:t>
            </a:r>
            <a:endParaRPr lang="en-GB" sz="6600" b="1" dirty="0">
              <a:solidFill>
                <a:schemeClr val="tx2"/>
              </a:solidFill>
            </a:endParaRPr>
          </a:p>
        </p:txBody>
      </p:sp>
      <p:sp>
        <p:nvSpPr>
          <p:cNvPr id="3" name="Text Placeholder 2"/>
          <p:cNvSpPr>
            <a:spLocks noGrp="1"/>
          </p:cNvSpPr>
          <p:nvPr>
            <p:ph type="body" idx="1"/>
          </p:nvPr>
        </p:nvSpPr>
        <p:spPr/>
        <p:txBody>
          <a:bodyPr/>
          <a:lstStyle/>
          <a:p>
            <a:r>
              <a:rPr lang="en-GB" dirty="0" smtClean="0"/>
              <a:t>Similarities</a:t>
            </a:r>
            <a:endParaRPr lang="en-GB" dirty="0"/>
          </a:p>
        </p:txBody>
      </p:sp>
      <p:sp>
        <p:nvSpPr>
          <p:cNvPr id="4" name="Content Placeholder 3"/>
          <p:cNvSpPr>
            <a:spLocks noGrp="1"/>
          </p:cNvSpPr>
          <p:nvPr>
            <p:ph sz="half" idx="2"/>
          </p:nvPr>
        </p:nvSpPr>
        <p:spPr/>
        <p:txBody>
          <a:bodyPr>
            <a:normAutofit fontScale="92500"/>
          </a:bodyPr>
          <a:lstStyle/>
          <a:p>
            <a:r>
              <a:rPr lang="en-GB" dirty="0" smtClean="0"/>
              <a:t>Dissemination is the most common activity and commercialisation the least common in all fields</a:t>
            </a:r>
          </a:p>
          <a:p>
            <a:r>
              <a:rPr lang="en-GB" dirty="0" smtClean="0"/>
              <a:t>Some researchers from all fields found in all activities</a:t>
            </a:r>
          </a:p>
          <a:p>
            <a:r>
              <a:rPr lang="en-GB" dirty="0" smtClean="0"/>
              <a:t>The same factors influence the tendency to get involved in these activities regardless of field</a:t>
            </a:r>
            <a:endParaRPr lang="en-GB" dirty="0"/>
          </a:p>
        </p:txBody>
      </p:sp>
      <p:sp>
        <p:nvSpPr>
          <p:cNvPr id="5" name="Text Placeholder 4"/>
          <p:cNvSpPr>
            <a:spLocks noGrp="1"/>
          </p:cNvSpPr>
          <p:nvPr>
            <p:ph type="body" sz="quarter" idx="3"/>
          </p:nvPr>
        </p:nvSpPr>
        <p:spPr/>
        <p:txBody>
          <a:bodyPr/>
          <a:lstStyle/>
          <a:p>
            <a:r>
              <a:rPr lang="en-GB" dirty="0" smtClean="0"/>
              <a:t>Differences</a:t>
            </a:r>
            <a:endParaRPr lang="en-GB" dirty="0"/>
          </a:p>
        </p:txBody>
      </p:sp>
      <p:sp>
        <p:nvSpPr>
          <p:cNvPr id="6" name="Content Placeholder 5"/>
          <p:cNvSpPr>
            <a:spLocks noGrp="1"/>
          </p:cNvSpPr>
          <p:nvPr>
            <p:ph sz="quarter" idx="4"/>
          </p:nvPr>
        </p:nvSpPr>
        <p:spPr/>
        <p:txBody>
          <a:bodyPr>
            <a:normAutofit fontScale="92500" lnSpcReduction="10000"/>
          </a:bodyPr>
          <a:lstStyle/>
          <a:p>
            <a:r>
              <a:rPr lang="en-GB" dirty="0" smtClean="0"/>
              <a:t>Humanities overrepresented in dissemination, underrepresented in formal research collaboration and commercialisation</a:t>
            </a:r>
          </a:p>
          <a:p>
            <a:r>
              <a:rPr lang="en-GB" dirty="0" smtClean="0"/>
              <a:t>Social science overrepresented in training and consultancy, underrepresented in commercialisation</a:t>
            </a:r>
          </a:p>
          <a:p>
            <a:r>
              <a:rPr lang="en-GB" dirty="0" smtClean="0"/>
              <a:t>Fewer institutional differences than expected</a:t>
            </a:r>
            <a:endParaRPr lang="en-GB" dirty="0"/>
          </a:p>
        </p:txBody>
      </p:sp>
    </p:spTree>
    <p:extLst>
      <p:ext uri="{BB962C8B-B14F-4D97-AF65-F5344CB8AC3E}">
        <p14:creationId xmlns:p14="http://schemas.microsoft.com/office/powerpoint/2010/main" val="164352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500"/>
                                        <p:tgtEl>
                                          <p:spTgt spid="6">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Positive for engagement</a:t>
            </a:r>
            <a:endParaRPr lang="en-GB" dirty="0"/>
          </a:p>
        </p:txBody>
      </p:sp>
      <p:sp>
        <p:nvSpPr>
          <p:cNvPr id="3" name="Content Placeholder 2"/>
          <p:cNvSpPr>
            <a:spLocks noGrp="1"/>
          </p:cNvSpPr>
          <p:nvPr>
            <p:ph idx="1"/>
          </p:nvPr>
        </p:nvSpPr>
        <p:spPr/>
        <p:txBody>
          <a:bodyPr/>
          <a:lstStyle/>
          <a:p>
            <a:r>
              <a:rPr lang="en-GB" dirty="0" smtClean="0"/>
              <a:t>Non-academic work experience lasting more than one year</a:t>
            </a:r>
          </a:p>
          <a:p>
            <a:pPr lvl="1"/>
            <a:r>
              <a:rPr lang="en-GB" dirty="0" smtClean="0"/>
              <a:t>Very common (48% in humanities, 59% in social science, 53% average)</a:t>
            </a:r>
            <a:endParaRPr lang="en-GB" dirty="0"/>
          </a:p>
          <a:p>
            <a:r>
              <a:rPr lang="en-GB" dirty="0" smtClean="0"/>
              <a:t>A research profile defined to a greater extent as “applied” or “problem-oriented”</a:t>
            </a:r>
          </a:p>
          <a:p>
            <a:pPr lvl="1"/>
            <a:r>
              <a:rPr lang="en-GB" dirty="0" smtClean="0"/>
              <a:t>Much more common in social science than humanities</a:t>
            </a:r>
            <a:endParaRPr lang="en-GB" dirty="0"/>
          </a:p>
          <a:p>
            <a:r>
              <a:rPr lang="en-GB" dirty="0" smtClean="0"/>
              <a:t>Seniority</a:t>
            </a:r>
          </a:p>
          <a:p>
            <a:pPr lvl="1"/>
            <a:r>
              <a:rPr lang="en-GB" dirty="0" smtClean="0"/>
              <a:t>Impact may be related to a certain level of expertise and experience</a:t>
            </a:r>
            <a:endParaRPr lang="en-GB" dirty="0"/>
          </a:p>
          <a:p>
            <a:r>
              <a:rPr lang="en-GB" dirty="0" smtClean="0"/>
              <a:t>External funding</a:t>
            </a:r>
          </a:p>
          <a:p>
            <a:pPr lvl="1"/>
            <a:r>
              <a:rPr lang="en-GB" dirty="0" smtClean="0"/>
              <a:t>Less common in humanities than other disciplines</a:t>
            </a:r>
            <a:endParaRPr lang="en-GB" dirty="0"/>
          </a:p>
        </p:txBody>
      </p:sp>
    </p:spTree>
    <p:extLst>
      <p:ext uri="{BB962C8B-B14F-4D97-AF65-F5344CB8AC3E}">
        <p14:creationId xmlns:p14="http://schemas.microsoft.com/office/powerpoint/2010/main" val="177994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38203" y="274638"/>
            <a:ext cx="10222293" cy="1143000"/>
          </a:xfrm>
        </p:spPr>
        <p:txBody>
          <a:bodyPr>
            <a:noAutofit/>
          </a:bodyPr>
          <a:lstStyle/>
          <a:p>
            <a:r>
              <a:rPr lang="en-US" dirty="0" smtClean="0"/>
              <a:t>Wider collaboration partners</a:t>
            </a:r>
            <a:endParaRPr lang="en-US" dirty="0"/>
          </a:p>
        </p:txBody>
      </p:sp>
      <p:graphicFrame>
        <p:nvGraphicFramePr>
          <p:cNvPr id="7" name="Plassholder for innhold 6"/>
          <p:cNvGraphicFramePr>
            <a:graphicFrameLocks noGrp="1" noChangeAspect="1"/>
          </p:cNvGraphicFramePr>
          <p:nvPr>
            <p:ph idx="1"/>
            <p:extLst>
              <p:ext uri="{D42A27DB-BD31-4B8C-83A1-F6EECF244321}">
                <p14:modId xmlns:p14="http://schemas.microsoft.com/office/powerpoint/2010/main" val="1855694326"/>
              </p:ext>
            </p:extLst>
          </p:nvPr>
        </p:nvGraphicFramePr>
        <p:xfrm>
          <a:off x="263048" y="1835063"/>
          <a:ext cx="11436262" cy="5076951"/>
        </p:xfrm>
        <a:graphic>
          <a:graphicData uri="http://schemas.openxmlformats.org/drawingml/2006/chart">
            <c:chart xmlns:c="http://schemas.openxmlformats.org/drawingml/2006/chart" xmlns:r="http://schemas.openxmlformats.org/officeDocument/2006/relationships" r:id="rId2"/>
          </a:graphicData>
        </a:graphic>
      </p:graphicFrame>
      <p:sp>
        <p:nvSpPr>
          <p:cNvPr id="5" name="Plassholder for lysbildenummer 4"/>
          <p:cNvSpPr>
            <a:spLocks noGrp="1"/>
          </p:cNvSpPr>
          <p:nvPr>
            <p:ph type="sldNum" sz="quarter" idx="12"/>
          </p:nvPr>
        </p:nvSpPr>
        <p:spPr/>
        <p:txBody>
          <a:bodyPr/>
          <a:lstStyle/>
          <a:p>
            <a:pPr>
              <a:defRPr/>
            </a:pPr>
            <a:fld id="{1AA61117-DF45-4B19-A89E-19B89226D9DF}" type="slidenum">
              <a:rPr lang="nb-NO" smtClean="0"/>
              <a:pPr>
                <a:defRPr/>
              </a:pPr>
              <a:t>22</a:t>
            </a:fld>
            <a:endParaRPr lang="nb-NO"/>
          </a:p>
        </p:txBody>
      </p:sp>
    </p:spTree>
    <p:extLst>
      <p:ext uri="{BB962C8B-B14F-4D97-AF65-F5344CB8AC3E}">
        <p14:creationId xmlns:p14="http://schemas.microsoft.com/office/powerpoint/2010/main" val="19439423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Are SSH special fields?</a:t>
            </a:r>
            <a:endParaRPr lang="en-GB" dirty="0"/>
          </a:p>
        </p:txBody>
      </p:sp>
      <p:sp>
        <p:nvSpPr>
          <p:cNvPr id="3" name="Content Placeholder 2"/>
          <p:cNvSpPr>
            <a:spLocks noGrp="1"/>
          </p:cNvSpPr>
          <p:nvPr>
            <p:ph idx="1"/>
          </p:nvPr>
        </p:nvSpPr>
        <p:spPr>
          <a:xfrm>
            <a:off x="838200" y="2046156"/>
            <a:ext cx="10515600" cy="4526093"/>
          </a:xfrm>
        </p:spPr>
        <p:txBody>
          <a:bodyPr>
            <a:normAutofit lnSpcReduction="10000"/>
          </a:bodyPr>
          <a:lstStyle/>
          <a:p>
            <a:r>
              <a:rPr lang="en-GB" dirty="0" smtClean="0"/>
              <a:t>So far: yes and no</a:t>
            </a:r>
          </a:p>
          <a:p>
            <a:endParaRPr lang="en-GB" dirty="0" smtClean="0"/>
          </a:p>
          <a:p>
            <a:r>
              <a:rPr lang="en-GB" dirty="0" smtClean="0"/>
              <a:t>Time: few indications that impact has a different time dimension in SSH</a:t>
            </a:r>
          </a:p>
          <a:p>
            <a:r>
              <a:rPr lang="en-GB" dirty="0" smtClean="0"/>
              <a:t>Preconditions: the non-academic partners are somewhat different, and humanities has fewer externally funded projects</a:t>
            </a:r>
          </a:p>
          <a:p>
            <a:r>
              <a:rPr lang="en-GB" dirty="0" smtClean="0"/>
              <a:t>Types of impact: an indirect form of impact based on dissemination and training is central across fields</a:t>
            </a:r>
          </a:p>
          <a:p>
            <a:r>
              <a:rPr lang="en-GB" dirty="0" smtClean="0"/>
              <a:t>Impact measurement: should not use patents and spin-offs to measure the use of social science and humanities – or of any other field</a:t>
            </a:r>
            <a:endParaRPr lang="en-GB" dirty="0"/>
          </a:p>
        </p:txBody>
      </p:sp>
    </p:spTree>
    <p:extLst>
      <p:ext uri="{BB962C8B-B14F-4D97-AF65-F5344CB8AC3E}">
        <p14:creationId xmlns:p14="http://schemas.microsoft.com/office/powerpoint/2010/main" val="93638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dirty="0" smtClean="0"/>
              <a:t>We need a better discussion about impact and more knowledge about how the impact process unfolds</a:t>
            </a:r>
          </a:p>
          <a:p>
            <a:r>
              <a:rPr lang="en-GB" dirty="0" smtClean="0"/>
              <a:t>Although social science and humanities research may be less “special” or “exclusive” than is often assumed, this also means that these fields are good starting points for fresh perspectives on and discussions of impact</a:t>
            </a:r>
          </a:p>
          <a:p>
            <a:endParaRPr lang="en-GB" dirty="0"/>
          </a:p>
          <a:p>
            <a:r>
              <a:rPr lang="en-GB" dirty="0" smtClean="0"/>
              <a:t>This is what we want to contribute to in the OSIRIS project</a:t>
            </a:r>
            <a:endParaRPr lang="en-GB" dirty="0"/>
          </a:p>
        </p:txBody>
      </p:sp>
    </p:spTree>
    <p:extLst>
      <p:ext uri="{BB962C8B-B14F-4D97-AF65-F5344CB8AC3E}">
        <p14:creationId xmlns:p14="http://schemas.microsoft.com/office/powerpoint/2010/main" val="42583300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a:t>
            </a:r>
            <a:endParaRPr lang="en-GB" dirty="0"/>
          </a:p>
        </p:txBody>
      </p:sp>
      <p:sp>
        <p:nvSpPr>
          <p:cNvPr id="3" name="Content Placeholder 2"/>
          <p:cNvSpPr>
            <a:spLocks noGrp="1"/>
          </p:cNvSpPr>
          <p:nvPr>
            <p:ph idx="1"/>
          </p:nvPr>
        </p:nvSpPr>
        <p:spPr/>
        <p:txBody>
          <a:bodyPr/>
          <a:lstStyle/>
          <a:p>
            <a:r>
              <a:rPr lang="en-GB" dirty="0" smtClean="0"/>
              <a:t>For more information, contact </a:t>
            </a:r>
            <a:r>
              <a:rPr lang="en-GB" dirty="0" smtClean="0">
                <a:hlinkClick r:id="rId3"/>
              </a:rPr>
              <a:t>magnus.gulbrandsen@tik.uio.no</a:t>
            </a:r>
            <a:r>
              <a:rPr lang="en-GB" dirty="0" smtClean="0"/>
              <a:t> or see </a:t>
            </a:r>
            <a:r>
              <a:rPr lang="en-GB" dirty="0" smtClean="0">
                <a:hlinkClick r:id="rId4"/>
              </a:rPr>
              <a:t>http://www.sv.uio.no/tik/english/research/projects/osiris/</a:t>
            </a:r>
            <a:r>
              <a:rPr lang="en-GB" dirty="0" smtClean="0"/>
              <a:t> </a:t>
            </a:r>
            <a:endParaRPr lang="en-GB" dirty="0"/>
          </a:p>
        </p:txBody>
      </p:sp>
      <p:pic>
        <p:nvPicPr>
          <p:cNvPr id="4" name="Picture 3"/>
          <p:cNvPicPr>
            <a:picLocks noChangeAspect="1"/>
          </p:cNvPicPr>
          <p:nvPr/>
        </p:nvPicPr>
        <p:blipFill rotWithShape="1">
          <a:blip r:embed="rId5"/>
          <a:srcRect l="34937" t="17955" r="34791" b="12108"/>
          <a:stretch/>
        </p:blipFill>
        <p:spPr>
          <a:xfrm>
            <a:off x="1290178" y="2995154"/>
            <a:ext cx="2906039" cy="3776599"/>
          </a:xfrm>
          <a:prstGeom prst="rect">
            <a:avLst/>
          </a:prstGeom>
        </p:spPr>
      </p:pic>
      <p:pic>
        <p:nvPicPr>
          <p:cNvPr id="5" name="Content Placeholder 4"/>
          <p:cNvPicPr>
            <a:picLocks noChangeAspect="1"/>
          </p:cNvPicPr>
          <p:nvPr/>
        </p:nvPicPr>
        <p:blipFill>
          <a:blip r:embed="rId6"/>
          <a:stretch>
            <a:fillRect/>
          </a:stretch>
        </p:blipFill>
        <p:spPr>
          <a:xfrm>
            <a:off x="4865316" y="3239339"/>
            <a:ext cx="2494767" cy="3532414"/>
          </a:xfrm>
          <a:prstGeom prst="rect">
            <a:avLst/>
          </a:prstGeom>
        </p:spPr>
      </p:pic>
      <p:pic>
        <p:nvPicPr>
          <p:cNvPr id="6" name="Picture 5"/>
          <p:cNvPicPr>
            <a:picLocks noChangeAspect="1"/>
          </p:cNvPicPr>
          <p:nvPr/>
        </p:nvPicPr>
        <p:blipFill>
          <a:blip r:embed="rId7"/>
          <a:stretch>
            <a:fillRect/>
          </a:stretch>
        </p:blipFill>
        <p:spPr>
          <a:xfrm>
            <a:off x="8029182" y="2995154"/>
            <a:ext cx="2723367" cy="3862553"/>
          </a:xfrm>
          <a:prstGeom prst="rect">
            <a:avLst/>
          </a:prstGeom>
        </p:spPr>
      </p:pic>
    </p:spTree>
    <p:extLst>
      <p:ext uri="{BB962C8B-B14F-4D97-AF65-F5344CB8AC3E}">
        <p14:creationId xmlns:p14="http://schemas.microsoft.com/office/powerpoint/2010/main" val="33572624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1792</TotalTime>
  <Words>928</Words>
  <Application>Microsoft Office PowerPoint</Application>
  <PresentationFormat>Widescreen</PresentationFormat>
  <Paragraphs>95</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Do we need a separate discussion about impact for social science and the humanities?</vt:lpstr>
      <vt:lpstr>Main themes</vt:lpstr>
      <vt:lpstr>Impact – what do we know?</vt:lpstr>
      <vt:lpstr>PowerPoint Presentation</vt:lpstr>
      <vt:lpstr>PowerPoint Presentation</vt:lpstr>
      <vt:lpstr>Strong econometric evidence</vt:lpstr>
      <vt:lpstr>Preconditions for impact</vt:lpstr>
      <vt:lpstr>GSM technology</vt:lpstr>
      <vt:lpstr>Types of impact</vt:lpstr>
      <vt:lpstr>Differences between fields</vt:lpstr>
      <vt:lpstr>Are SSH different?</vt:lpstr>
      <vt:lpstr>PowerPoint Presentation</vt:lpstr>
      <vt:lpstr>PowerPoint Presentation</vt:lpstr>
      <vt:lpstr>PowerPoint Presentation</vt:lpstr>
      <vt:lpstr>Differences</vt:lpstr>
      <vt:lpstr>Academic engagement in Norway</vt:lpstr>
      <vt:lpstr>4400 Norwegian researchers</vt:lpstr>
      <vt:lpstr>Five main engagement types</vt:lpstr>
      <vt:lpstr>Differences between fields</vt:lpstr>
      <vt:lpstr>Two distinct stories</vt:lpstr>
      <vt:lpstr>Positive for engagement</vt:lpstr>
      <vt:lpstr>Wider collaboration partners</vt:lpstr>
      <vt:lpstr>Are SSH special fields?</vt:lpstr>
      <vt:lpstr>Conclusions</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we need a separate discussion about impact for social science and the humanities?</dc:title>
  <dc:creator>Magnus Gulbrandsen</dc:creator>
  <cp:lastModifiedBy>Magnus Gulbrandsen</cp:lastModifiedBy>
  <cp:revision>80</cp:revision>
  <dcterms:created xsi:type="dcterms:W3CDTF">2017-03-25T13:59:20Z</dcterms:created>
  <dcterms:modified xsi:type="dcterms:W3CDTF">2017-03-26T19:51:25Z</dcterms:modified>
</cp:coreProperties>
</file>