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7" r:id="rId3"/>
  </p:sldMasterIdLst>
  <p:sldIdLst>
    <p:sldId id="268" r:id="rId4"/>
    <p:sldId id="269" r:id="rId5"/>
    <p:sldId id="278" r:id="rId6"/>
    <p:sldId id="263" r:id="rId7"/>
    <p:sldId id="258" r:id="rId8"/>
    <p:sldId id="270" r:id="rId9"/>
    <p:sldId id="259" r:id="rId10"/>
    <p:sldId id="279" r:id="rId11"/>
    <p:sldId id="267" r:id="rId12"/>
    <p:sldId id="260" r:id="rId13"/>
    <p:sldId id="265" r:id="rId14"/>
    <p:sldId id="266" r:id="rId15"/>
    <p:sldId id="272" r:id="rId16"/>
    <p:sldId id="262" r:id="rId17"/>
    <p:sldId id="273" r:id="rId18"/>
    <p:sldId id="274" r:id="rId19"/>
    <p:sldId id="275" r:id="rId20"/>
    <p:sldId id="276" r:id="rId21"/>
    <p:sldId id="257" r:id="rId22"/>
    <p:sldId id="256" r:id="rId23"/>
    <p:sldId id="280" r:id="rId24"/>
    <p:sldId id="264"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942"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454746C-A5B7-4799-A838-28D6618D0673}" type="datetimeFigureOut">
              <a:rPr lang="en-US" smtClean="0"/>
              <a:t>3/27/2017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EF62B7-C7AD-4330-A876-4E712DC0A90A}" type="slidenum">
              <a:rPr lang="en-US" smtClean="0"/>
              <a:t>‹#›</a:t>
            </a:fld>
            <a:endParaRPr lang="en-US"/>
          </a:p>
        </p:txBody>
      </p:sp>
    </p:spTree>
    <p:extLst>
      <p:ext uri="{BB962C8B-B14F-4D97-AF65-F5344CB8AC3E}">
        <p14:creationId xmlns:p14="http://schemas.microsoft.com/office/powerpoint/2010/main" val="3695399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54746C-A5B7-4799-A838-28D6618D0673}" type="datetimeFigureOut">
              <a:rPr lang="en-US" smtClean="0"/>
              <a:t>3/27/2017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EF62B7-C7AD-4330-A876-4E712DC0A90A}" type="slidenum">
              <a:rPr lang="en-US" smtClean="0"/>
              <a:t>‹#›</a:t>
            </a:fld>
            <a:endParaRPr lang="en-US"/>
          </a:p>
        </p:txBody>
      </p:sp>
    </p:spTree>
    <p:extLst>
      <p:ext uri="{BB962C8B-B14F-4D97-AF65-F5344CB8AC3E}">
        <p14:creationId xmlns:p14="http://schemas.microsoft.com/office/powerpoint/2010/main" val="879263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54746C-A5B7-4799-A838-28D6618D0673}" type="datetimeFigureOut">
              <a:rPr lang="en-US" smtClean="0"/>
              <a:t>3/27/2017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EF62B7-C7AD-4330-A876-4E712DC0A90A}" type="slidenum">
              <a:rPr lang="en-US" smtClean="0"/>
              <a:t>‹#›</a:t>
            </a:fld>
            <a:endParaRPr lang="en-US"/>
          </a:p>
        </p:txBody>
      </p:sp>
    </p:spTree>
    <p:extLst>
      <p:ext uri="{BB962C8B-B14F-4D97-AF65-F5344CB8AC3E}">
        <p14:creationId xmlns:p14="http://schemas.microsoft.com/office/powerpoint/2010/main" val="233227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454746C-A5B7-4799-A838-28D6618D0673}" type="datetimeFigureOut">
              <a:rPr lang="en-US" smtClean="0"/>
              <a:t>3/27/2017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EF62B7-C7AD-4330-A876-4E712DC0A90A}" type="slidenum">
              <a:rPr lang="en-US" smtClean="0"/>
              <a:t>‹#›</a:t>
            </a:fld>
            <a:endParaRPr lang="en-US"/>
          </a:p>
        </p:txBody>
      </p:sp>
    </p:spTree>
    <p:extLst>
      <p:ext uri="{BB962C8B-B14F-4D97-AF65-F5344CB8AC3E}">
        <p14:creationId xmlns:p14="http://schemas.microsoft.com/office/powerpoint/2010/main" val="574104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454746C-A5B7-4799-A838-28D6618D0673}" type="datetimeFigureOut">
              <a:rPr lang="en-US" smtClean="0"/>
              <a:t>3/27/2017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EF62B7-C7AD-4330-A876-4E712DC0A90A}" type="slidenum">
              <a:rPr lang="en-US" smtClean="0"/>
              <a:t>‹#›</a:t>
            </a:fld>
            <a:endParaRPr lang="en-US"/>
          </a:p>
        </p:txBody>
      </p:sp>
    </p:spTree>
    <p:extLst>
      <p:ext uri="{BB962C8B-B14F-4D97-AF65-F5344CB8AC3E}">
        <p14:creationId xmlns:p14="http://schemas.microsoft.com/office/powerpoint/2010/main" val="4170267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54746C-A5B7-4799-A838-28D6618D0673}" type="datetimeFigureOut">
              <a:rPr lang="en-US" smtClean="0"/>
              <a:t>3/27/2017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EF62B7-C7AD-4330-A876-4E712DC0A90A}" type="slidenum">
              <a:rPr lang="en-US" smtClean="0"/>
              <a:t>‹#›</a:t>
            </a:fld>
            <a:endParaRPr lang="en-US"/>
          </a:p>
        </p:txBody>
      </p:sp>
    </p:spTree>
    <p:extLst>
      <p:ext uri="{BB962C8B-B14F-4D97-AF65-F5344CB8AC3E}">
        <p14:creationId xmlns:p14="http://schemas.microsoft.com/office/powerpoint/2010/main" val="1369628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54746C-A5B7-4799-A838-28D6618D0673}" type="datetimeFigureOut">
              <a:rPr lang="en-US" smtClean="0"/>
              <a:t>3/27/2017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EF62B7-C7AD-4330-A876-4E712DC0A90A}" type="slidenum">
              <a:rPr lang="en-US" smtClean="0"/>
              <a:t>‹#›</a:t>
            </a:fld>
            <a:endParaRPr lang="en-US"/>
          </a:p>
        </p:txBody>
      </p:sp>
    </p:spTree>
    <p:extLst>
      <p:ext uri="{BB962C8B-B14F-4D97-AF65-F5344CB8AC3E}">
        <p14:creationId xmlns:p14="http://schemas.microsoft.com/office/powerpoint/2010/main" val="1541311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54746C-A5B7-4799-A838-28D6618D0673}" type="datetimeFigureOut">
              <a:rPr lang="en-US" smtClean="0"/>
              <a:t>3/27/2017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EF62B7-C7AD-4330-A876-4E712DC0A90A}" type="slidenum">
              <a:rPr lang="en-US" smtClean="0"/>
              <a:t>‹#›</a:t>
            </a:fld>
            <a:endParaRPr lang="en-US"/>
          </a:p>
        </p:txBody>
      </p:sp>
    </p:spTree>
    <p:extLst>
      <p:ext uri="{BB962C8B-B14F-4D97-AF65-F5344CB8AC3E}">
        <p14:creationId xmlns:p14="http://schemas.microsoft.com/office/powerpoint/2010/main" val="1990180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54746C-A5B7-4799-A838-28D6618D0673}" type="datetimeFigureOut">
              <a:rPr lang="en-US" smtClean="0"/>
              <a:t>3/27/2017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EF62B7-C7AD-4330-A876-4E712DC0A90A}" type="slidenum">
              <a:rPr lang="en-US" smtClean="0"/>
              <a:t>‹#›</a:t>
            </a:fld>
            <a:endParaRPr lang="en-US"/>
          </a:p>
        </p:txBody>
      </p:sp>
    </p:spTree>
    <p:extLst>
      <p:ext uri="{BB962C8B-B14F-4D97-AF65-F5344CB8AC3E}">
        <p14:creationId xmlns:p14="http://schemas.microsoft.com/office/powerpoint/2010/main" val="2247993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54746C-A5B7-4799-A838-28D6618D0673}" type="datetimeFigureOut">
              <a:rPr lang="en-US" smtClean="0"/>
              <a:t>3/27/2017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EF62B7-C7AD-4330-A876-4E712DC0A90A}" type="slidenum">
              <a:rPr lang="en-US" smtClean="0"/>
              <a:t>‹#›</a:t>
            </a:fld>
            <a:endParaRPr lang="en-US"/>
          </a:p>
        </p:txBody>
      </p:sp>
    </p:spTree>
    <p:extLst>
      <p:ext uri="{BB962C8B-B14F-4D97-AF65-F5344CB8AC3E}">
        <p14:creationId xmlns:p14="http://schemas.microsoft.com/office/powerpoint/2010/main" val="2681887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54746C-A5B7-4799-A838-28D6618D0673}" type="datetimeFigureOut">
              <a:rPr lang="en-US" smtClean="0"/>
              <a:t>3/27/2017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EF62B7-C7AD-4330-A876-4E712DC0A90A}" type="slidenum">
              <a:rPr lang="en-US" smtClean="0"/>
              <a:t>‹#›</a:t>
            </a:fld>
            <a:endParaRPr lang="en-US"/>
          </a:p>
        </p:txBody>
      </p:sp>
    </p:spTree>
    <p:extLst>
      <p:ext uri="{BB962C8B-B14F-4D97-AF65-F5344CB8AC3E}">
        <p14:creationId xmlns:p14="http://schemas.microsoft.com/office/powerpoint/2010/main" val="403768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Aangepaste indelin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175624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pic>
        <p:nvPicPr>
          <p:cNvPr id="2" name="Afbeelding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2882900"/>
            <a:ext cx="6096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2882900"/>
            <a:ext cx="6096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fbeelding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2882900"/>
            <a:ext cx="6096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0"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5832301"/>
            <a:ext cx="9144000" cy="98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143745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Tree>
    <p:extLst>
      <p:ext uri="{BB962C8B-B14F-4D97-AF65-F5344CB8AC3E}">
        <p14:creationId xmlns:p14="http://schemas.microsoft.com/office/powerpoint/2010/main" val="219764834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Titel en object">
    <p:spTree>
      <p:nvGrpSpPr>
        <p:cNvPr id="1" name=""/>
        <p:cNvGrpSpPr/>
        <p:nvPr/>
      </p:nvGrpSpPr>
      <p:grpSpPr>
        <a:xfrm>
          <a:off x="0" y="0"/>
          <a:ext cx="0" cy="0"/>
          <a:chOff x="0" y="0"/>
          <a:chExt cx="0" cy="0"/>
        </a:xfrm>
      </p:grpSpPr>
      <p:pic>
        <p:nvPicPr>
          <p:cNvPr id="4" name="Picture 30" descr="bg_onder_high_contra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0" y="0"/>
            <a:ext cx="9144000" cy="527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16"/>
          <p:cNvSpPr txBox="1">
            <a:spLocks noChangeArrowheads="1"/>
          </p:cNvSpPr>
          <p:nvPr/>
        </p:nvSpPr>
        <p:spPr bwMode="auto">
          <a:xfrm>
            <a:off x="196850" y="53975"/>
            <a:ext cx="883964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square">
            <a:spAutoFit/>
          </a:bodyPr>
          <a:lstStyle>
            <a:lvl1pPr>
              <a:defRPr sz="2000">
                <a:solidFill>
                  <a:srgbClr val="AD002B"/>
                </a:solidFill>
                <a:latin typeface="Arial" pitchFamily="34" charset="0"/>
                <a:ea typeface="ＭＳ Ｐゴシック" pitchFamily="34" charset="-128"/>
              </a:defRPr>
            </a:lvl1pPr>
            <a:lvl2pPr marL="742950" indent="-285750">
              <a:defRPr sz="2000">
                <a:solidFill>
                  <a:srgbClr val="AD002B"/>
                </a:solidFill>
                <a:latin typeface="Arial" pitchFamily="34" charset="0"/>
                <a:ea typeface="ＭＳ Ｐゴシック" pitchFamily="34" charset="-128"/>
              </a:defRPr>
            </a:lvl2pPr>
            <a:lvl3pPr marL="1143000" indent="-228600">
              <a:defRPr sz="2000">
                <a:solidFill>
                  <a:srgbClr val="AD002B"/>
                </a:solidFill>
                <a:latin typeface="Arial" pitchFamily="34" charset="0"/>
                <a:ea typeface="ＭＳ Ｐゴシック" pitchFamily="34" charset="-128"/>
              </a:defRPr>
            </a:lvl3pPr>
            <a:lvl4pPr marL="1600200" indent="-228600">
              <a:defRPr sz="2000">
                <a:solidFill>
                  <a:srgbClr val="AD002B"/>
                </a:solidFill>
                <a:latin typeface="Arial" pitchFamily="34" charset="0"/>
                <a:ea typeface="ＭＳ Ｐゴシック" pitchFamily="34" charset="-128"/>
              </a:defRPr>
            </a:lvl4pPr>
            <a:lvl5pPr marL="2057400" indent="-228600">
              <a:defRPr sz="2000">
                <a:solidFill>
                  <a:srgbClr val="AD002B"/>
                </a:solidFill>
                <a:latin typeface="Arial" pitchFamily="34" charset="0"/>
                <a:ea typeface="ＭＳ Ｐゴシック" pitchFamily="34" charset="-128"/>
              </a:defRPr>
            </a:lvl5pPr>
            <a:lvl6pPr marL="2514600" indent="-228600" eaLnBrk="0" fontAlgn="base" hangingPunct="0">
              <a:spcBef>
                <a:spcPct val="0"/>
              </a:spcBef>
              <a:spcAft>
                <a:spcPct val="0"/>
              </a:spcAft>
              <a:defRPr sz="2000">
                <a:solidFill>
                  <a:srgbClr val="AD002B"/>
                </a:solidFill>
                <a:latin typeface="Arial" pitchFamily="34" charset="0"/>
                <a:ea typeface="ＭＳ Ｐゴシック" pitchFamily="34" charset="-128"/>
              </a:defRPr>
            </a:lvl6pPr>
            <a:lvl7pPr marL="2971800" indent="-228600" eaLnBrk="0" fontAlgn="base" hangingPunct="0">
              <a:spcBef>
                <a:spcPct val="0"/>
              </a:spcBef>
              <a:spcAft>
                <a:spcPct val="0"/>
              </a:spcAft>
              <a:defRPr sz="2000">
                <a:solidFill>
                  <a:srgbClr val="AD002B"/>
                </a:solidFill>
                <a:latin typeface="Arial" pitchFamily="34" charset="0"/>
                <a:ea typeface="ＭＳ Ｐゴシック" pitchFamily="34" charset="-128"/>
              </a:defRPr>
            </a:lvl7pPr>
            <a:lvl8pPr marL="3429000" indent="-228600" eaLnBrk="0" fontAlgn="base" hangingPunct="0">
              <a:spcBef>
                <a:spcPct val="0"/>
              </a:spcBef>
              <a:spcAft>
                <a:spcPct val="0"/>
              </a:spcAft>
              <a:defRPr sz="2000">
                <a:solidFill>
                  <a:srgbClr val="AD002B"/>
                </a:solidFill>
                <a:latin typeface="Arial" pitchFamily="34" charset="0"/>
                <a:ea typeface="ＭＳ Ｐゴシック" pitchFamily="34" charset="-128"/>
              </a:defRPr>
            </a:lvl8pPr>
            <a:lvl9pPr marL="3886200" indent="-228600" eaLnBrk="0" fontAlgn="base" hangingPunct="0">
              <a:spcBef>
                <a:spcPct val="0"/>
              </a:spcBef>
              <a:spcAft>
                <a:spcPct val="0"/>
              </a:spcAft>
              <a:defRPr sz="2000">
                <a:solidFill>
                  <a:srgbClr val="AD002B"/>
                </a:solidFill>
                <a:latin typeface="Arial" pitchFamily="34" charset="0"/>
                <a:ea typeface="ＭＳ Ｐゴシック" pitchFamily="34" charset="-128"/>
              </a:defRPr>
            </a:lvl9pPr>
          </a:lstStyle>
          <a:p>
            <a:pPr eaLnBrk="0" fontAlgn="base" hangingPunct="0">
              <a:spcBef>
                <a:spcPct val="0"/>
              </a:spcBef>
              <a:spcAft>
                <a:spcPct val="0"/>
              </a:spcAft>
            </a:pPr>
            <a:fld id="{F8AD2385-093D-4F71-A86C-269B0A33AD1A}" type="slidenum">
              <a:rPr lang="nl-NL" sz="1200" smtClean="0">
                <a:solidFill>
                  <a:srgbClr val="989188"/>
                </a:solidFill>
              </a:rPr>
              <a:pPr eaLnBrk="0" fontAlgn="base" hangingPunct="0">
                <a:spcBef>
                  <a:spcPct val="0"/>
                </a:spcBef>
                <a:spcAft>
                  <a:spcPct val="0"/>
                </a:spcAft>
              </a:pPr>
              <a:t>‹#›</a:t>
            </a:fld>
            <a:r>
              <a:rPr lang="nl-NL" sz="1200" dirty="0" smtClean="0">
                <a:solidFill>
                  <a:srgbClr val="989188"/>
                </a:solidFill>
              </a:rPr>
              <a:t>  | </a:t>
            </a:r>
            <a:r>
              <a:rPr lang="nl-NL" sz="1200" dirty="0" err="1" smtClean="0">
                <a:solidFill>
                  <a:srgbClr val="989188"/>
                </a:solidFill>
              </a:rPr>
              <a:t>Assessing</a:t>
            </a:r>
            <a:r>
              <a:rPr lang="nl-NL" sz="1200" dirty="0" smtClean="0">
                <a:solidFill>
                  <a:srgbClr val="989188"/>
                </a:solidFill>
              </a:rPr>
              <a:t> </a:t>
            </a:r>
            <a:r>
              <a:rPr lang="nl-NL" sz="1200" dirty="0" err="1" smtClean="0">
                <a:solidFill>
                  <a:srgbClr val="989188"/>
                </a:solidFill>
              </a:rPr>
              <a:t>the</a:t>
            </a:r>
            <a:r>
              <a:rPr lang="nl-NL" sz="1200" dirty="0" smtClean="0">
                <a:solidFill>
                  <a:srgbClr val="989188"/>
                </a:solidFill>
              </a:rPr>
              <a:t> impact of </a:t>
            </a:r>
            <a:r>
              <a:rPr lang="nl-NL" sz="1200" dirty="0" smtClean="0">
                <a:solidFill>
                  <a:srgbClr val="989188"/>
                </a:solidFill>
              </a:rPr>
              <a:t>SSH: T</a:t>
            </a:r>
            <a:r>
              <a:rPr lang="nl-NL" sz="1200" baseline="0" dirty="0" smtClean="0">
                <a:solidFill>
                  <a:srgbClr val="989188"/>
                </a:solidFill>
              </a:rPr>
              <a:t>he </a:t>
            </a:r>
            <a:r>
              <a:rPr lang="nl-NL" sz="1200" baseline="0" dirty="0" smtClean="0">
                <a:solidFill>
                  <a:srgbClr val="989188"/>
                </a:solidFill>
              </a:rPr>
              <a:t>Dutch approach </a:t>
            </a:r>
            <a:r>
              <a:rPr lang="nl-NL" sz="1200" dirty="0" smtClean="0">
                <a:solidFill>
                  <a:srgbClr val="989188"/>
                </a:solidFill>
              </a:rPr>
              <a:t>– Leonie van Drooge – Oslo</a:t>
            </a:r>
            <a:r>
              <a:rPr lang="nl-NL" sz="1200" baseline="0" dirty="0" smtClean="0">
                <a:solidFill>
                  <a:srgbClr val="989188"/>
                </a:solidFill>
              </a:rPr>
              <a:t> – </a:t>
            </a:r>
            <a:r>
              <a:rPr lang="nl-NL" sz="1200" baseline="0" dirty="0" err="1" smtClean="0">
                <a:solidFill>
                  <a:srgbClr val="989188"/>
                </a:solidFill>
              </a:rPr>
              <a:t>March</a:t>
            </a:r>
            <a:r>
              <a:rPr lang="nl-NL" sz="1200" baseline="0" dirty="0" smtClean="0">
                <a:solidFill>
                  <a:srgbClr val="989188"/>
                </a:solidFill>
              </a:rPr>
              <a:t> 27th, 2017</a:t>
            </a:r>
            <a:endParaRPr lang="nl-NL" sz="1200" dirty="0" smtClean="0">
              <a:solidFill>
                <a:srgbClr val="989188"/>
              </a:solidFill>
            </a:endParaRPr>
          </a:p>
        </p:txBody>
      </p:sp>
      <p:sp>
        <p:nvSpPr>
          <p:cNvPr id="2" name="Titel 1"/>
          <p:cNvSpPr>
            <a:spLocks noGrp="1"/>
          </p:cNvSpPr>
          <p:nvPr>
            <p:ph type="title"/>
          </p:nvPr>
        </p:nvSpPr>
        <p:spPr>
          <a:xfrm>
            <a:off x="179512" y="762000"/>
            <a:ext cx="8064896" cy="609600"/>
          </a:xfrm>
          <a:prstGeom prst="rect">
            <a:avLst/>
          </a:prstGeom>
        </p:spPr>
        <p:txBody>
          <a:bodyPr/>
          <a:lstStyle/>
          <a:p>
            <a:r>
              <a:rPr lang="nl-NL" smtClean="0"/>
              <a:t>Klik om de stijl te bewerken</a:t>
            </a:r>
            <a:endParaRPr lang="nl-NL" dirty="0"/>
          </a:p>
        </p:txBody>
      </p:sp>
      <p:sp>
        <p:nvSpPr>
          <p:cNvPr id="3" name="Tijdelijke aanduiding voor inhoud 2"/>
          <p:cNvSpPr>
            <a:spLocks noGrp="1"/>
          </p:cNvSpPr>
          <p:nvPr>
            <p:ph idx="1"/>
          </p:nvPr>
        </p:nvSpPr>
        <p:spPr>
          <a:xfrm>
            <a:off x="179512" y="1676400"/>
            <a:ext cx="8089900" cy="4419600"/>
          </a:xfrm>
          <a:prstGeom prst="rect">
            <a:avLst/>
          </a:prstGeo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pic>
        <p:nvPicPr>
          <p:cNvPr id="11266"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6793" b="14314"/>
          <a:stretch/>
        </p:blipFill>
        <p:spPr bwMode="auto">
          <a:xfrm>
            <a:off x="0" y="5805264"/>
            <a:ext cx="9144000" cy="9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798188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eaLnBrk="0" fontAlgn="base" hangingPunct="0">
              <a:spcBef>
                <a:spcPct val="0"/>
              </a:spcBef>
              <a:spcAft>
                <a:spcPct val="0"/>
              </a:spcAft>
            </a:pPr>
            <a:fld id="{E1944460-2548-46AB-AB6F-57A4BE120E69}" type="datetimeFigureOut">
              <a:rPr lang="en-GB" sz="2000">
                <a:solidFill>
                  <a:srgbClr val="AD002B"/>
                </a:solidFill>
              </a:rPr>
              <a:pPr eaLnBrk="0" fontAlgn="base" hangingPunct="0">
                <a:spcBef>
                  <a:spcPct val="0"/>
                </a:spcBef>
                <a:spcAft>
                  <a:spcPct val="0"/>
                </a:spcAft>
              </a:pPr>
              <a:t>27/03/2017</a:t>
            </a:fld>
            <a:endParaRPr lang="en-GB" sz="2000">
              <a:solidFill>
                <a:srgbClr val="AD002B"/>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eaLnBrk="0" fontAlgn="base" hangingPunct="0">
              <a:spcBef>
                <a:spcPct val="0"/>
              </a:spcBef>
              <a:spcAft>
                <a:spcPct val="0"/>
              </a:spcAft>
            </a:pPr>
            <a:endParaRPr lang="en-GB" sz="2000">
              <a:solidFill>
                <a:srgbClr val="AD002B"/>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eaLnBrk="0" fontAlgn="base" hangingPunct="0">
              <a:spcBef>
                <a:spcPct val="0"/>
              </a:spcBef>
              <a:spcAft>
                <a:spcPct val="0"/>
              </a:spcAft>
            </a:pPr>
            <a:fld id="{887FB538-5643-41E2-BAF1-701E86C9A7E0}" type="slidenum">
              <a:rPr lang="en-GB" sz="2000">
                <a:solidFill>
                  <a:srgbClr val="AD002B"/>
                </a:solidFill>
              </a:rPr>
              <a:pPr eaLnBrk="0" fontAlgn="base" hangingPunct="0">
                <a:spcBef>
                  <a:spcPct val="0"/>
                </a:spcBef>
                <a:spcAft>
                  <a:spcPct val="0"/>
                </a:spcAft>
              </a:pPr>
              <a:t>‹#›</a:t>
            </a:fld>
            <a:endParaRPr lang="en-GB" sz="2000">
              <a:solidFill>
                <a:srgbClr val="AD002B"/>
              </a:solidFill>
            </a:endParaRPr>
          </a:p>
        </p:txBody>
      </p:sp>
    </p:spTree>
    <p:extLst>
      <p:ext uri="{BB962C8B-B14F-4D97-AF65-F5344CB8AC3E}">
        <p14:creationId xmlns:p14="http://schemas.microsoft.com/office/powerpoint/2010/main" val="168608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pPr eaLnBrk="0" fontAlgn="base" hangingPunct="0">
              <a:spcBef>
                <a:spcPct val="0"/>
              </a:spcBef>
              <a:spcAft>
                <a:spcPct val="0"/>
              </a:spcAft>
            </a:pPr>
            <a:fld id="{68C51F43-190C-46F1-8090-BCF63250CF89}" type="datetimeFigureOut">
              <a:rPr lang="nl-NL" sz="2000">
                <a:solidFill>
                  <a:srgbClr val="AD002B"/>
                </a:solidFill>
              </a:rPr>
              <a:pPr eaLnBrk="0" fontAlgn="base" hangingPunct="0">
                <a:spcBef>
                  <a:spcPct val="0"/>
                </a:spcBef>
                <a:spcAft>
                  <a:spcPct val="0"/>
                </a:spcAft>
              </a:pPr>
              <a:t>27-3-2017</a:t>
            </a:fld>
            <a:endParaRPr lang="nl-NL" sz="2000">
              <a:solidFill>
                <a:srgbClr val="AD002B"/>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pPr eaLnBrk="0" fontAlgn="base" hangingPunct="0">
              <a:spcBef>
                <a:spcPct val="0"/>
              </a:spcBef>
              <a:spcAft>
                <a:spcPct val="0"/>
              </a:spcAft>
            </a:pPr>
            <a:endParaRPr lang="nl-NL" sz="2000">
              <a:solidFill>
                <a:srgbClr val="AD002B"/>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pPr eaLnBrk="0" fontAlgn="base" hangingPunct="0">
              <a:spcBef>
                <a:spcPct val="0"/>
              </a:spcBef>
              <a:spcAft>
                <a:spcPct val="0"/>
              </a:spcAft>
            </a:pPr>
            <a:fld id="{0E2F249E-C817-45F3-A604-A7CEA7534FCA}" type="slidenum">
              <a:rPr lang="nl-NL" sz="2000">
                <a:solidFill>
                  <a:srgbClr val="AD002B"/>
                </a:solidFill>
              </a:rPr>
              <a:pPr eaLnBrk="0" fontAlgn="base" hangingPunct="0">
                <a:spcBef>
                  <a:spcPct val="0"/>
                </a:spcBef>
                <a:spcAft>
                  <a:spcPct val="0"/>
                </a:spcAft>
              </a:pPr>
              <a:t>‹#›</a:t>
            </a:fld>
            <a:endParaRPr lang="nl-NL" sz="2000">
              <a:solidFill>
                <a:srgbClr val="AD002B"/>
              </a:solidFill>
            </a:endParaRPr>
          </a:p>
        </p:txBody>
      </p:sp>
    </p:spTree>
    <p:extLst>
      <p:ext uri="{BB962C8B-B14F-4D97-AF65-F5344CB8AC3E}">
        <p14:creationId xmlns:p14="http://schemas.microsoft.com/office/powerpoint/2010/main" val="18721682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Aangepaste indelin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872359"/>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pic>
        <p:nvPicPr>
          <p:cNvPr id="2" name="Afbeelding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2882900"/>
            <a:ext cx="6096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2882900"/>
            <a:ext cx="6096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fbeelding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2882900"/>
            <a:ext cx="6096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0"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5832301"/>
            <a:ext cx="9144000" cy="98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220294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Tree>
    <p:extLst>
      <p:ext uri="{BB962C8B-B14F-4D97-AF65-F5344CB8AC3E}">
        <p14:creationId xmlns:p14="http://schemas.microsoft.com/office/powerpoint/2010/main" val="886533235"/>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 preserve="1">
  <p:cSld name="Titel en object">
    <p:spTree>
      <p:nvGrpSpPr>
        <p:cNvPr id="1" name=""/>
        <p:cNvGrpSpPr/>
        <p:nvPr/>
      </p:nvGrpSpPr>
      <p:grpSpPr>
        <a:xfrm>
          <a:off x="0" y="0"/>
          <a:ext cx="0" cy="0"/>
          <a:chOff x="0" y="0"/>
          <a:chExt cx="0" cy="0"/>
        </a:xfrm>
      </p:grpSpPr>
      <p:pic>
        <p:nvPicPr>
          <p:cNvPr id="4" name="Picture 30" descr="bg_onder_high_contra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0" y="0"/>
            <a:ext cx="9144000" cy="527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16"/>
          <p:cNvSpPr txBox="1">
            <a:spLocks noChangeArrowheads="1"/>
          </p:cNvSpPr>
          <p:nvPr/>
        </p:nvSpPr>
        <p:spPr bwMode="auto">
          <a:xfrm>
            <a:off x="196850" y="53975"/>
            <a:ext cx="847960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square">
            <a:spAutoFit/>
          </a:bodyPr>
          <a:lstStyle>
            <a:lvl1pPr>
              <a:defRPr sz="2000">
                <a:solidFill>
                  <a:srgbClr val="AD002B"/>
                </a:solidFill>
                <a:latin typeface="Arial" pitchFamily="34" charset="0"/>
                <a:ea typeface="ＭＳ Ｐゴシック" pitchFamily="34" charset="-128"/>
              </a:defRPr>
            </a:lvl1pPr>
            <a:lvl2pPr marL="742950" indent="-285750">
              <a:defRPr sz="2000">
                <a:solidFill>
                  <a:srgbClr val="AD002B"/>
                </a:solidFill>
                <a:latin typeface="Arial" pitchFamily="34" charset="0"/>
                <a:ea typeface="ＭＳ Ｐゴシック" pitchFamily="34" charset="-128"/>
              </a:defRPr>
            </a:lvl2pPr>
            <a:lvl3pPr marL="1143000" indent="-228600">
              <a:defRPr sz="2000">
                <a:solidFill>
                  <a:srgbClr val="AD002B"/>
                </a:solidFill>
                <a:latin typeface="Arial" pitchFamily="34" charset="0"/>
                <a:ea typeface="ＭＳ Ｐゴシック" pitchFamily="34" charset="-128"/>
              </a:defRPr>
            </a:lvl3pPr>
            <a:lvl4pPr marL="1600200" indent="-228600">
              <a:defRPr sz="2000">
                <a:solidFill>
                  <a:srgbClr val="AD002B"/>
                </a:solidFill>
                <a:latin typeface="Arial" pitchFamily="34" charset="0"/>
                <a:ea typeface="ＭＳ Ｐゴシック" pitchFamily="34" charset="-128"/>
              </a:defRPr>
            </a:lvl4pPr>
            <a:lvl5pPr marL="2057400" indent="-228600">
              <a:defRPr sz="2000">
                <a:solidFill>
                  <a:srgbClr val="AD002B"/>
                </a:solidFill>
                <a:latin typeface="Arial" pitchFamily="34" charset="0"/>
                <a:ea typeface="ＭＳ Ｐゴシック" pitchFamily="34" charset="-128"/>
              </a:defRPr>
            </a:lvl5pPr>
            <a:lvl6pPr marL="2514600" indent="-228600" eaLnBrk="0" fontAlgn="base" hangingPunct="0">
              <a:spcBef>
                <a:spcPct val="0"/>
              </a:spcBef>
              <a:spcAft>
                <a:spcPct val="0"/>
              </a:spcAft>
              <a:defRPr sz="2000">
                <a:solidFill>
                  <a:srgbClr val="AD002B"/>
                </a:solidFill>
                <a:latin typeface="Arial" pitchFamily="34" charset="0"/>
                <a:ea typeface="ＭＳ Ｐゴシック" pitchFamily="34" charset="-128"/>
              </a:defRPr>
            </a:lvl6pPr>
            <a:lvl7pPr marL="2971800" indent="-228600" eaLnBrk="0" fontAlgn="base" hangingPunct="0">
              <a:spcBef>
                <a:spcPct val="0"/>
              </a:spcBef>
              <a:spcAft>
                <a:spcPct val="0"/>
              </a:spcAft>
              <a:defRPr sz="2000">
                <a:solidFill>
                  <a:srgbClr val="AD002B"/>
                </a:solidFill>
                <a:latin typeface="Arial" pitchFamily="34" charset="0"/>
                <a:ea typeface="ＭＳ Ｐゴシック" pitchFamily="34" charset="-128"/>
              </a:defRPr>
            </a:lvl7pPr>
            <a:lvl8pPr marL="3429000" indent="-228600" eaLnBrk="0" fontAlgn="base" hangingPunct="0">
              <a:spcBef>
                <a:spcPct val="0"/>
              </a:spcBef>
              <a:spcAft>
                <a:spcPct val="0"/>
              </a:spcAft>
              <a:defRPr sz="2000">
                <a:solidFill>
                  <a:srgbClr val="AD002B"/>
                </a:solidFill>
                <a:latin typeface="Arial" pitchFamily="34" charset="0"/>
                <a:ea typeface="ＭＳ Ｐゴシック" pitchFamily="34" charset="-128"/>
              </a:defRPr>
            </a:lvl8pPr>
            <a:lvl9pPr marL="3886200" indent="-228600" eaLnBrk="0" fontAlgn="base" hangingPunct="0">
              <a:spcBef>
                <a:spcPct val="0"/>
              </a:spcBef>
              <a:spcAft>
                <a:spcPct val="0"/>
              </a:spcAft>
              <a:defRPr sz="2000">
                <a:solidFill>
                  <a:srgbClr val="AD002B"/>
                </a:solidFill>
                <a:latin typeface="Arial" pitchFamily="34" charset="0"/>
                <a:ea typeface="ＭＳ Ｐゴシック" pitchFamily="34" charset="-128"/>
              </a:defRPr>
            </a:lvl9pPr>
          </a:lstStyle>
          <a:p>
            <a:pPr eaLnBrk="0" fontAlgn="base" hangingPunct="0">
              <a:spcBef>
                <a:spcPct val="0"/>
              </a:spcBef>
              <a:spcAft>
                <a:spcPct val="0"/>
              </a:spcAft>
            </a:pPr>
            <a:fld id="{F8AD2385-093D-4F71-A86C-269B0A33AD1A}" type="slidenum">
              <a:rPr lang="nl-NL" sz="1200">
                <a:solidFill>
                  <a:srgbClr val="989188"/>
                </a:solidFill>
              </a:rPr>
              <a:pPr eaLnBrk="0" fontAlgn="base" hangingPunct="0">
                <a:spcBef>
                  <a:spcPct val="0"/>
                </a:spcBef>
                <a:spcAft>
                  <a:spcPct val="0"/>
                </a:spcAft>
              </a:pPr>
              <a:t>‹#›</a:t>
            </a:fld>
            <a:r>
              <a:rPr lang="nl-NL" sz="1200" dirty="0">
                <a:solidFill>
                  <a:srgbClr val="989188"/>
                </a:solidFill>
              </a:rPr>
              <a:t>  |  </a:t>
            </a:r>
            <a:r>
              <a:rPr lang="nl-NL" sz="1200" dirty="0" smtClean="0">
                <a:solidFill>
                  <a:srgbClr val="989188"/>
                </a:solidFill>
              </a:rPr>
              <a:t>Storytelling – maar waarom? – Utrecht – 2 december 2015 – Getuigen van Waarde</a:t>
            </a:r>
          </a:p>
        </p:txBody>
      </p:sp>
      <p:sp>
        <p:nvSpPr>
          <p:cNvPr id="2" name="Titel 1"/>
          <p:cNvSpPr>
            <a:spLocks noGrp="1"/>
          </p:cNvSpPr>
          <p:nvPr>
            <p:ph type="title"/>
          </p:nvPr>
        </p:nvSpPr>
        <p:spPr>
          <a:xfrm>
            <a:off x="179512" y="762000"/>
            <a:ext cx="8064896" cy="609600"/>
          </a:xfrm>
          <a:prstGeom prst="rect">
            <a:avLst/>
          </a:prstGeom>
        </p:spPr>
        <p:txBody>
          <a:bodyPr/>
          <a:lstStyle/>
          <a:p>
            <a:r>
              <a:rPr lang="nl-NL" smtClean="0"/>
              <a:t>Klik om de stijl te bewerken</a:t>
            </a:r>
            <a:endParaRPr lang="nl-NL" dirty="0"/>
          </a:p>
        </p:txBody>
      </p:sp>
      <p:sp>
        <p:nvSpPr>
          <p:cNvPr id="3" name="Tijdelijke aanduiding voor inhoud 2"/>
          <p:cNvSpPr>
            <a:spLocks noGrp="1"/>
          </p:cNvSpPr>
          <p:nvPr>
            <p:ph idx="1"/>
          </p:nvPr>
        </p:nvSpPr>
        <p:spPr>
          <a:xfrm>
            <a:off x="179512" y="1676400"/>
            <a:ext cx="8089900" cy="4419600"/>
          </a:xfrm>
          <a:prstGeom prst="rect">
            <a:avLst/>
          </a:prstGeo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pic>
        <p:nvPicPr>
          <p:cNvPr id="11266"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6793" b="14314"/>
          <a:stretch/>
        </p:blipFill>
        <p:spPr bwMode="auto">
          <a:xfrm>
            <a:off x="0" y="5805264"/>
            <a:ext cx="9144000" cy="9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837310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3.png"/><Relationship Id="rId4" Type="http://schemas.openxmlformats.org/officeDocument/2006/relationships/slideLayout" Target="../slideLayouts/slideLayout15.xml"/><Relationship Id="rId9"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0.xml"/><Relationship Id="rId7" Type="http://schemas.openxmlformats.org/officeDocument/2006/relationships/image" Target="../media/image2.jpe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54746C-A5B7-4799-A838-28D6618D0673}" type="datetimeFigureOut">
              <a:rPr lang="en-US" smtClean="0"/>
              <a:t>3/27/2017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EF62B7-C7AD-4330-A876-4E712DC0A90A}" type="slidenum">
              <a:rPr lang="en-US" smtClean="0"/>
              <a:t>‹#›</a:t>
            </a:fld>
            <a:endParaRPr lang="en-US"/>
          </a:p>
        </p:txBody>
      </p:sp>
    </p:spTree>
    <p:extLst>
      <p:ext uri="{BB962C8B-B14F-4D97-AF65-F5344CB8AC3E}">
        <p14:creationId xmlns:p14="http://schemas.microsoft.com/office/powerpoint/2010/main" val="10510114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Afbeelding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267200" y="2882900"/>
            <a:ext cx="6096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Afbeelding 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267200" y="2882900"/>
            <a:ext cx="6096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Afbeelding 3"/>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267200" y="2882900"/>
            <a:ext cx="6096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Afbeelding 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267200" y="2882900"/>
            <a:ext cx="6096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14" descr="voorbeeldfoto.jpg                                              00056D76Smidswater Server              C1CD65DB:"/>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20"/>
          <p:cNvSpPr>
            <a:spLocks noChangeArrowheads="1"/>
          </p:cNvSpPr>
          <p:nvPr/>
        </p:nvSpPr>
        <p:spPr bwMode="auto">
          <a:xfrm>
            <a:off x="0" y="0"/>
            <a:ext cx="9144000" cy="6858000"/>
          </a:xfrm>
          <a:prstGeom prst="rect">
            <a:avLst/>
          </a:prstGeom>
          <a:solidFill>
            <a:srgbClr val="8F1D33"/>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eaLnBrk="0" fontAlgn="base" hangingPunct="0">
              <a:spcBef>
                <a:spcPct val="0"/>
              </a:spcBef>
              <a:spcAft>
                <a:spcPct val="0"/>
              </a:spcAft>
              <a:defRPr/>
            </a:pPr>
            <a:endParaRPr lang="nl-NL" sz="2000">
              <a:solidFill>
                <a:srgbClr val="AD002B"/>
              </a:solidFill>
            </a:endParaRPr>
          </a:p>
        </p:txBody>
      </p:sp>
      <p:pic>
        <p:nvPicPr>
          <p:cNvPr id="1032" name="Picture 8" descr="bg_boven_ta_high_contrast v2"/>
          <p:cNvPicPr>
            <a:picLocks noChangeAspect="1" noChangeArrowheads="1"/>
          </p:cNvPicPr>
          <p:nvPr/>
        </p:nvPicPr>
        <p:blipFill rotWithShape="1">
          <a:blip r:embed="rId10">
            <a:extLst>
              <a:ext uri="{28A0092B-C50C-407E-A947-70E740481C1C}">
                <a14:useLocalDpi xmlns:a14="http://schemas.microsoft.com/office/drawing/2010/main" val="0"/>
              </a:ext>
            </a:extLst>
          </a:blip>
          <a:srcRect b="29430"/>
          <a:stretch/>
        </p:blipFill>
        <p:spPr bwMode="auto">
          <a:xfrm>
            <a:off x="0" y="5723499"/>
            <a:ext cx="9144000" cy="1161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40367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iming>
    <p:tnLst>
      <p:par>
        <p:cTn id="1" dur="indefinite" restart="never" nodeType="tmRoot"/>
      </p:par>
    </p:tnLst>
  </p:timing>
  <p:hf hdr="0" ftr="0" dt="0"/>
  <p:txStyles>
    <p:titleStyle>
      <a:lvl1pPr algn="l" rtl="0" eaLnBrk="1" fontAlgn="base" hangingPunct="1">
        <a:spcBef>
          <a:spcPct val="0"/>
        </a:spcBef>
        <a:spcAft>
          <a:spcPct val="0"/>
        </a:spcAft>
        <a:defRPr sz="3200">
          <a:solidFill>
            <a:srgbClr val="AD002B"/>
          </a:solidFill>
          <a:latin typeface="+mj-lt"/>
          <a:ea typeface="+mj-ea"/>
          <a:cs typeface="ＭＳ Ｐゴシック" charset="0"/>
        </a:defRPr>
      </a:lvl1pPr>
      <a:lvl2pPr algn="l" rtl="0" eaLnBrk="1" fontAlgn="base" hangingPunct="1">
        <a:spcBef>
          <a:spcPct val="0"/>
        </a:spcBef>
        <a:spcAft>
          <a:spcPct val="0"/>
        </a:spcAft>
        <a:defRPr sz="3200">
          <a:solidFill>
            <a:srgbClr val="AD002B"/>
          </a:solidFill>
          <a:latin typeface="Arial" charset="0"/>
          <a:ea typeface="ＭＳ Ｐゴシック" charset="0"/>
          <a:cs typeface="ＭＳ Ｐゴシック" charset="0"/>
        </a:defRPr>
      </a:lvl2pPr>
      <a:lvl3pPr algn="l" rtl="0" eaLnBrk="1" fontAlgn="base" hangingPunct="1">
        <a:spcBef>
          <a:spcPct val="0"/>
        </a:spcBef>
        <a:spcAft>
          <a:spcPct val="0"/>
        </a:spcAft>
        <a:defRPr sz="3200">
          <a:solidFill>
            <a:srgbClr val="AD002B"/>
          </a:solidFill>
          <a:latin typeface="Arial" charset="0"/>
          <a:ea typeface="ＭＳ Ｐゴシック" charset="0"/>
          <a:cs typeface="ＭＳ Ｐゴシック" charset="0"/>
        </a:defRPr>
      </a:lvl3pPr>
      <a:lvl4pPr algn="l" rtl="0" eaLnBrk="1" fontAlgn="base" hangingPunct="1">
        <a:spcBef>
          <a:spcPct val="0"/>
        </a:spcBef>
        <a:spcAft>
          <a:spcPct val="0"/>
        </a:spcAft>
        <a:defRPr sz="3200">
          <a:solidFill>
            <a:srgbClr val="AD002B"/>
          </a:solidFill>
          <a:latin typeface="Arial" charset="0"/>
          <a:ea typeface="ＭＳ Ｐゴシック" charset="0"/>
          <a:cs typeface="ＭＳ Ｐゴシック" charset="0"/>
        </a:defRPr>
      </a:lvl4pPr>
      <a:lvl5pPr algn="l" rtl="0" eaLnBrk="1" fontAlgn="base" hangingPunct="1">
        <a:spcBef>
          <a:spcPct val="0"/>
        </a:spcBef>
        <a:spcAft>
          <a:spcPct val="0"/>
        </a:spcAft>
        <a:defRPr sz="3200">
          <a:solidFill>
            <a:srgbClr val="AD002B"/>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3200">
          <a:solidFill>
            <a:srgbClr val="AD002B"/>
          </a:solidFill>
          <a:latin typeface="Arial" charset="0"/>
          <a:ea typeface="ＭＳ Ｐゴシック" charset="0"/>
        </a:defRPr>
      </a:lvl6pPr>
      <a:lvl7pPr marL="914400" algn="l" rtl="0" eaLnBrk="1" fontAlgn="base" hangingPunct="1">
        <a:spcBef>
          <a:spcPct val="0"/>
        </a:spcBef>
        <a:spcAft>
          <a:spcPct val="0"/>
        </a:spcAft>
        <a:defRPr sz="3200">
          <a:solidFill>
            <a:srgbClr val="AD002B"/>
          </a:solidFill>
          <a:latin typeface="Arial" charset="0"/>
          <a:ea typeface="ＭＳ Ｐゴシック" charset="0"/>
        </a:defRPr>
      </a:lvl7pPr>
      <a:lvl8pPr marL="1371600" algn="l" rtl="0" eaLnBrk="1" fontAlgn="base" hangingPunct="1">
        <a:spcBef>
          <a:spcPct val="0"/>
        </a:spcBef>
        <a:spcAft>
          <a:spcPct val="0"/>
        </a:spcAft>
        <a:defRPr sz="3200">
          <a:solidFill>
            <a:srgbClr val="AD002B"/>
          </a:solidFill>
          <a:latin typeface="Arial" charset="0"/>
          <a:ea typeface="ＭＳ Ｐゴシック" charset="0"/>
        </a:defRPr>
      </a:lvl8pPr>
      <a:lvl9pPr marL="1828800" algn="l" rtl="0" eaLnBrk="1" fontAlgn="base" hangingPunct="1">
        <a:spcBef>
          <a:spcPct val="0"/>
        </a:spcBef>
        <a:spcAft>
          <a:spcPct val="0"/>
        </a:spcAft>
        <a:defRPr sz="3200">
          <a:solidFill>
            <a:srgbClr val="AD002B"/>
          </a:solidFill>
          <a:latin typeface="Arial" charset="0"/>
          <a:ea typeface="ＭＳ Ｐゴシック" charset="0"/>
        </a:defRPr>
      </a:lvl9pPr>
    </p:titleStyle>
    <p:bodyStyle>
      <a:lvl1pPr marL="241300" indent="-241300" algn="l" rtl="0" eaLnBrk="1" fontAlgn="base" hangingPunct="1">
        <a:spcBef>
          <a:spcPct val="20000"/>
        </a:spcBef>
        <a:spcAft>
          <a:spcPct val="0"/>
        </a:spcAft>
        <a:buChar char="•"/>
        <a:defRPr sz="2400">
          <a:solidFill>
            <a:schemeClr val="tx1"/>
          </a:solidFill>
          <a:latin typeface="+mn-lt"/>
          <a:ea typeface="+mn-ea"/>
          <a:cs typeface="ＭＳ Ｐゴシック" charset="0"/>
        </a:defRPr>
      </a:lvl1pPr>
      <a:lvl2pPr marL="715963" indent="-284163" algn="l" rtl="0" eaLnBrk="1" fontAlgn="base" hangingPunct="1">
        <a:spcBef>
          <a:spcPct val="20000"/>
        </a:spcBef>
        <a:spcAft>
          <a:spcPct val="0"/>
        </a:spcAft>
        <a:buChar char="•"/>
        <a:defRPr sz="2400">
          <a:solidFill>
            <a:schemeClr val="tx1"/>
          </a:solidFill>
          <a:latin typeface="+mn-lt"/>
          <a:ea typeface="+mn-ea"/>
        </a:defRPr>
      </a:lvl2pPr>
      <a:lvl3pPr marL="1198563" indent="-292100" algn="l" rtl="0" eaLnBrk="1" fontAlgn="base" hangingPunct="1">
        <a:spcBef>
          <a:spcPct val="20000"/>
        </a:spcBef>
        <a:spcAft>
          <a:spcPct val="0"/>
        </a:spcAft>
        <a:buChar char="•"/>
        <a:defRPr sz="2400">
          <a:solidFill>
            <a:schemeClr val="tx1"/>
          </a:solidFill>
          <a:latin typeface="+mn-lt"/>
          <a:ea typeface="+mn-ea"/>
        </a:defRPr>
      </a:lvl3pPr>
      <a:lvl4pPr marL="1714500" indent="-325438" algn="l" rtl="0" eaLnBrk="1" fontAlgn="base" hangingPunct="1">
        <a:spcBef>
          <a:spcPct val="20000"/>
        </a:spcBef>
        <a:spcAft>
          <a:spcPct val="0"/>
        </a:spcAft>
        <a:buChar char="•"/>
        <a:defRPr sz="2400">
          <a:solidFill>
            <a:schemeClr val="tx1"/>
          </a:solidFill>
          <a:latin typeface="+mn-lt"/>
          <a:ea typeface="+mn-ea"/>
        </a:defRPr>
      </a:lvl4pPr>
      <a:lvl5pPr marL="2239963" indent="-334963" algn="l" rtl="0" eaLnBrk="1" fontAlgn="base" hangingPunct="1">
        <a:spcBef>
          <a:spcPct val="20000"/>
        </a:spcBef>
        <a:spcAft>
          <a:spcPct val="0"/>
        </a:spcAft>
        <a:buChar char="•"/>
        <a:defRPr sz="2400">
          <a:solidFill>
            <a:schemeClr val="tx1"/>
          </a:solidFill>
          <a:latin typeface="+mn-lt"/>
          <a:ea typeface="+mn-ea"/>
        </a:defRPr>
      </a:lvl5pPr>
      <a:lvl6pPr marL="2697163" indent="-334963" algn="l" rtl="0" eaLnBrk="1" fontAlgn="base" hangingPunct="1">
        <a:spcBef>
          <a:spcPct val="20000"/>
        </a:spcBef>
        <a:spcAft>
          <a:spcPct val="0"/>
        </a:spcAft>
        <a:buChar char="•"/>
        <a:defRPr sz="2400">
          <a:solidFill>
            <a:schemeClr val="tx1"/>
          </a:solidFill>
          <a:latin typeface="+mn-lt"/>
          <a:ea typeface="+mn-ea"/>
        </a:defRPr>
      </a:lvl6pPr>
      <a:lvl7pPr marL="3154363" indent="-334963" algn="l" rtl="0" eaLnBrk="1" fontAlgn="base" hangingPunct="1">
        <a:spcBef>
          <a:spcPct val="20000"/>
        </a:spcBef>
        <a:spcAft>
          <a:spcPct val="0"/>
        </a:spcAft>
        <a:buChar char="•"/>
        <a:defRPr sz="2400">
          <a:solidFill>
            <a:schemeClr val="tx1"/>
          </a:solidFill>
          <a:latin typeface="+mn-lt"/>
          <a:ea typeface="+mn-ea"/>
        </a:defRPr>
      </a:lvl7pPr>
      <a:lvl8pPr marL="3611563" indent="-334963" algn="l" rtl="0" eaLnBrk="1" fontAlgn="base" hangingPunct="1">
        <a:spcBef>
          <a:spcPct val="20000"/>
        </a:spcBef>
        <a:spcAft>
          <a:spcPct val="0"/>
        </a:spcAft>
        <a:buChar char="•"/>
        <a:defRPr sz="2400">
          <a:solidFill>
            <a:schemeClr val="tx1"/>
          </a:solidFill>
          <a:latin typeface="+mn-lt"/>
          <a:ea typeface="+mn-ea"/>
        </a:defRPr>
      </a:lvl8pPr>
      <a:lvl9pPr marL="4068763" indent="-334963" algn="l" rtl="0" eaLnBrk="1" fontAlgn="base" hangingPunct="1">
        <a:spcBef>
          <a:spcPct val="20000"/>
        </a:spcBef>
        <a:spcAft>
          <a:spcPct val="0"/>
        </a:spcAft>
        <a:buChar char="•"/>
        <a:defRPr sz="2400">
          <a:solidFill>
            <a:schemeClr val="tx1"/>
          </a:solidFill>
          <a:latin typeface="+mn-lt"/>
          <a:ea typeface="+mn-ea"/>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Afbeelding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267200" y="2882900"/>
            <a:ext cx="6096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Afbeelding 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267200" y="2882900"/>
            <a:ext cx="6096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Afbeelding 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267200" y="2882900"/>
            <a:ext cx="6096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Afbeelding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267200" y="2882900"/>
            <a:ext cx="6096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14" descr="voorbeeldfoto.jpg                                              00056D76Smidswater Server              C1CD65D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20"/>
          <p:cNvSpPr>
            <a:spLocks noChangeArrowheads="1"/>
          </p:cNvSpPr>
          <p:nvPr/>
        </p:nvSpPr>
        <p:spPr bwMode="auto">
          <a:xfrm>
            <a:off x="0" y="0"/>
            <a:ext cx="9144000" cy="6858000"/>
          </a:xfrm>
          <a:prstGeom prst="rect">
            <a:avLst/>
          </a:prstGeom>
          <a:solidFill>
            <a:srgbClr val="8F1D33"/>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eaLnBrk="0" fontAlgn="base" hangingPunct="0">
              <a:spcBef>
                <a:spcPct val="0"/>
              </a:spcBef>
              <a:spcAft>
                <a:spcPct val="0"/>
              </a:spcAft>
              <a:defRPr/>
            </a:pPr>
            <a:endParaRPr lang="nl-NL" sz="2000">
              <a:solidFill>
                <a:srgbClr val="AD002B"/>
              </a:solidFill>
            </a:endParaRPr>
          </a:p>
        </p:txBody>
      </p:sp>
      <p:pic>
        <p:nvPicPr>
          <p:cNvPr id="1032" name="Picture 8" descr="bg_boven_ta_high_contrast v2"/>
          <p:cNvPicPr>
            <a:picLocks noChangeAspect="1" noChangeArrowheads="1"/>
          </p:cNvPicPr>
          <p:nvPr/>
        </p:nvPicPr>
        <p:blipFill rotWithShape="1">
          <a:blip r:embed="rId8">
            <a:extLst>
              <a:ext uri="{28A0092B-C50C-407E-A947-70E740481C1C}">
                <a14:useLocalDpi xmlns:a14="http://schemas.microsoft.com/office/drawing/2010/main" val="0"/>
              </a:ext>
            </a:extLst>
          </a:blip>
          <a:srcRect b="29430"/>
          <a:stretch/>
        </p:blipFill>
        <p:spPr bwMode="auto">
          <a:xfrm>
            <a:off x="0" y="5723499"/>
            <a:ext cx="9144000" cy="1161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6221022"/>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Lst>
  <p:timing>
    <p:tnLst>
      <p:par>
        <p:cTn id="1" dur="indefinite" restart="never" nodeType="tmRoot"/>
      </p:par>
    </p:tnLst>
  </p:timing>
  <p:hf hdr="0" ftr="0" dt="0"/>
  <p:txStyles>
    <p:titleStyle>
      <a:lvl1pPr algn="l" rtl="0" eaLnBrk="1" fontAlgn="base" hangingPunct="1">
        <a:spcBef>
          <a:spcPct val="0"/>
        </a:spcBef>
        <a:spcAft>
          <a:spcPct val="0"/>
        </a:spcAft>
        <a:defRPr sz="3200">
          <a:solidFill>
            <a:srgbClr val="AD002B"/>
          </a:solidFill>
          <a:latin typeface="+mj-lt"/>
          <a:ea typeface="+mj-ea"/>
          <a:cs typeface="ＭＳ Ｐゴシック" charset="0"/>
        </a:defRPr>
      </a:lvl1pPr>
      <a:lvl2pPr algn="l" rtl="0" eaLnBrk="1" fontAlgn="base" hangingPunct="1">
        <a:spcBef>
          <a:spcPct val="0"/>
        </a:spcBef>
        <a:spcAft>
          <a:spcPct val="0"/>
        </a:spcAft>
        <a:defRPr sz="3200">
          <a:solidFill>
            <a:srgbClr val="AD002B"/>
          </a:solidFill>
          <a:latin typeface="Arial" charset="0"/>
          <a:ea typeface="ＭＳ Ｐゴシック" charset="0"/>
          <a:cs typeface="ＭＳ Ｐゴシック" charset="0"/>
        </a:defRPr>
      </a:lvl2pPr>
      <a:lvl3pPr algn="l" rtl="0" eaLnBrk="1" fontAlgn="base" hangingPunct="1">
        <a:spcBef>
          <a:spcPct val="0"/>
        </a:spcBef>
        <a:spcAft>
          <a:spcPct val="0"/>
        </a:spcAft>
        <a:defRPr sz="3200">
          <a:solidFill>
            <a:srgbClr val="AD002B"/>
          </a:solidFill>
          <a:latin typeface="Arial" charset="0"/>
          <a:ea typeface="ＭＳ Ｐゴシック" charset="0"/>
          <a:cs typeface="ＭＳ Ｐゴシック" charset="0"/>
        </a:defRPr>
      </a:lvl3pPr>
      <a:lvl4pPr algn="l" rtl="0" eaLnBrk="1" fontAlgn="base" hangingPunct="1">
        <a:spcBef>
          <a:spcPct val="0"/>
        </a:spcBef>
        <a:spcAft>
          <a:spcPct val="0"/>
        </a:spcAft>
        <a:defRPr sz="3200">
          <a:solidFill>
            <a:srgbClr val="AD002B"/>
          </a:solidFill>
          <a:latin typeface="Arial" charset="0"/>
          <a:ea typeface="ＭＳ Ｐゴシック" charset="0"/>
          <a:cs typeface="ＭＳ Ｐゴシック" charset="0"/>
        </a:defRPr>
      </a:lvl4pPr>
      <a:lvl5pPr algn="l" rtl="0" eaLnBrk="1" fontAlgn="base" hangingPunct="1">
        <a:spcBef>
          <a:spcPct val="0"/>
        </a:spcBef>
        <a:spcAft>
          <a:spcPct val="0"/>
        </a:spcAft>
        <a:defRPr sz="3200">
          <a:solidFill>
            <a:srgbClr val="AD002B"/>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3200">
          <a:solidFill>
            <a:srgbClr val="AD002B"/>
          </a:solidFill>
          <a:latin typeface="Arial" charset="0"/>
          <a:ea typeface="ＭＳ Ｐゴシック" charset="0"/>
        </a:defRPr>
      </a:lvl6pPr>
      <a:lvl7pPr marL="914400" algn="l" rtl="0" eaLnBrk="1" fontAlgn="base" hangingPunct="1">
        <a:spcBef>
          <a:spcPct val="0"/>
        </a:spcBef>
        <a:spcAft>
          <a:spcPct val="0"/>
        </a:spcAft>
        <a:defRPr sz="3200">
          <a:solidFill>
            <a:srgbClr val="AD002B"/>
          </a:solidFill>
          <a:latin typeface="Arial" charset="0"/>
          <a:ea typeface="ＭＳ Ｐゴシック" charset="0"/>
        </a:defRPr>
      </a:lvl7pPr>
      <a:lvl8pPr marL="1371600" algn="l" rtl="0" eaLnBrk="1" fontAlgn="base" hangingPunct="1">
        <a:spcBef>
          <a:spcPct val="0"/>
        </a:spcBef>
        <a:spcAft>
          <a:spcPct val="0"/>
        </a:spcAft>
        <a:defRPr sz="3200">
          <a:solidFill>
            <a:srgbClr val="AD002B"/>
          </a:solidFill>
          <a:latin typeface="Arial" charset="0"/>
          <a:ea typeface="ＭＳ Ｐゴシック" charset="0"/>
        </a:defRPr>
      </a:lvl8pPr>
      <a:lvl9pPr marL="1828800" algn="l" rtl="0" eaLnBrk="1" fontAlgn="base" hangingPunct="1">
        <a:spcBef>
          <a:spcPct val="0"/>
        </a:spcBef>
        <a:spcAft>
          <a:spcPct val="0"/>
        </a:spcAft>
        <a:defRPr sz="3200">
          <a:solidFill>
            <a:srgbClr val="AD002B"/>
          </a:solidFill>
          <a:latin typeface="Arial" charset="0"/>
          <a:ea typeface="ＭＳ Ｐゴシック" charset="0"/>
        </a:defRPr>
      </a:lvl9pPr>
    </p:titleStyle>
    <p:bodyStyle>
      <a:lvl1pPr marL="241300" indent="-241300" algn="l" rtl="0" eaLnBrk="1" fontAlgn="base" hangingPunct="1">
        <a:spcBef>
          <a:spcPct val="20000"/>
        </a:spcBef>
        <a:spcAft>
          <a:spcPct val="0"/>
        </a:spcAft>
        <a:buChar char="•"/>
        <a:defRPr sz="2400">
          <a:solidFill>
            <a:schemeClr val="tx1"/>
          </a:solidFill>
          <a:latin typeface="+mn-lt"/>
          <a:ea typeface="+mn-ea"/>
          <a:cs typeface="ＭＳ Ｐゴシック" charset="0"/>
        </a:defRPr>
      </a:lvl1pPr>
      <a:lvl2pPr marL="715963" indent="-284163" algn="l" rtl="0" eaLnBrk="1" fontAlgn="base" hangingPunct="1">
        <a:spcBef>
          <a:spcPct val="20000"/>
        </a:spcBef>
        <a:spcAft>
          <a:spcPct val="0"/>
        </a:spcAft>
        <a:buChar char="•"/>
        <a:defRPr sz="2400">
          <a:solidFill>
            <a:schemeClr val="tx1"/>
          </a:solidFill>
          <a:latin typeface="+mn-lt"/>
          <a:ea typeface="+mn-ea"/>
        </a:defRPr>
      </a:lvl2pPr>
      <a:lvl3pPr marL="1198563" indent="-292100" algn="l" rtl="0" eaLnBrk="1" fontAlgn="base" hangingPunct="1">
        <a:spcBef>
          <a:spcPct val="20000"/>
        </a:spcBef>
        <a:spcAft>
          <a:spcPct val="0"/>
        </a:spcAft>
        <a:buChar char="•"/>
        <a:defRPr sz="2400">
          <a:solidFill>
            <a:schemeClr val="tx1"/>
          </a:solidFill>
          <a:latin typeface="+mn-lt"/>
          <a:ea typeface="+mn-ea"/>
        </a:defRPr>
      </a:lvl3pPr>
      <a:lvl4pPr marL="1714500" indent="-325438" algn="l" rtl="0" eaLnBrk="1" fontAlgn="base" hangingPunct="1">
        <a:spcBef>
          <a:spcPct val="20000"/>
        </a:spcBef>
        <a:spcAft>
          <a:spcPct val="0"/>
        </a:spcAft>
        <a:buChar char="•"/>
        <a:defRPr sz="2400">
          <a:solidFill>
            <a:schemeClr val="tx1"/>
          </a:solidFill>
          <a:latin typeface="+mn-lt"/>
          <a:ea typeface="+mn-ea"/>
        </a:defRPr>
      </a:lvl4pPr>
      <a:lvl5pPr marL="2239963" indent="-334963" algn="l" rtl="0" eaLnBrk="1" fontAlgn="base" hangingPunct="1">
        <a:spcBef>
          <a:spcPct val="20000"/>
        </a:spcBef>
        <a:spcAft>
          <a:spcPct val="0"/>
        </a:spcAft>
        <a:buChar char="•"/>
        <a:defRPr sz="2400">
          <a:solidFill>
            <a:schemeClr val="tx1"/>
          </a:solidFill>
          <a:latin typeface="+mn-lt"/>
          <a:ea typeface="+mn-ea"/>
        </a:defRPr>
      </a:lvl5pPr>
      <a:lvl6pPr marL="2697163" indent="-334963" algn="l" rtl="0" eaLnBrk="1" fontAlgn="base" hangingPunct="1">
        <a:spcBef>
          <a:spcPct val="20000"/>
        </a:spcBef>
        <a:spcAft>
          <a:spcPct val="0"/>
        </a:spcAft>
        <a:buChar char="•"/>
        <a:defRPr sz="2400">
          <a:solidFill>
            <a:schemeClr val="tx1"/>
          </a:solidFill>
          <a:latin typeface="+mn-lt"/>
          <a:ea typeface="+mn-ea"/>
        </a:defRPr>
      </a:lvl6pPr>
      <a:lvl7pPr marL="3154363" indent="-334963" algn="l" rtl="0" eaLnBrk="1" fontAlgn="base" hangingPunct="1">
        <a:spcBef>
          <a:spcPct val="20000"/>
        </a:spcBef>
        <a:spcAft>
          <a:spcPct val="0"/>
        </a:spcAft>
        <a:buChar char="•"/>
        <a:defRPr sz="2400">
          <a:solidFill>
            <a:schemeClr val="tx1"/>
          </a:solidFill>
          <a:latin typeface="+mn-lt"/>
          <a:ea typeface="+mn-ea"/>
        </a:defRPr>
      </a:lvl7pPr>
      <a:lvl8pPr marL="3611563" indent="-334963" algn="l" rtl="0" eaLnBrk="1" fontAlgn="base" hangingPunct="1">
        <a:spcBef>
          <a:spcPct val="20000"/>
        </a:spcBef>
        <a:spcAft>
          <a:spcPct val="0"/>
        </a:spcAft>
        <a:buChar char="•"/>
        <a:defRPr sz="2400">
          <a:solidFill>
            <a:schemeClr val="tx1"/>
          </a:solidFill>
          <a:latin typeface="+mn-lt"/>
          <a:ea typeface="+mn-ea"/>
        </a:defRPr>
      </a:lvl8pPr>
      <a:lvl9pPr marL="4068763" indent="-334963" algn="l" rtl="0" eaLnBrk="1" fontAlgn="base" hangingPunct="1">
        <a:spcBef>
          <a:spcPct val="20000"/>
        </a:spcBef>
        <a:spcAft>
          <a:spcPct val="0"/>
        </a:spcAft>
        <a:buChar char="•"/>
        <a:defRPr sz="2400">
          <a:solidFill>
            <a:schemeClr val="tx1"/>
          </a:solidFill>
          <a:latin typeface="+mn-lt"/>
          <a:ea typeface="+mn-ea"/>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97" y="-1104954"/>
            <a:ext cx="9172735" cy="6115157"/>
          </a:xfrm>
          <a:prstGeom prst="rect">
            <a:avLst/>
          </a:prstGeom>
        </p:spPr>
      </p:pic>
      <p:sp>
        <p:nvSpPr>
          <p:cNvPr id="3" name="AutoShape 2" descr="http://www.kb.nl/sites/default/files/niod_1.jpg"/>
          <p:cNvSpPr>
            <a:spLocks noChangeAspect="1" noChangeArrowheads="1"/>
          </p:cNvSpPr>
          <p:nvPr/>
        </p:nvSpPr>
        <p:spPr bwMode="auto">
          <a:xfrm>
            <a:off x="155575" y="-1790700"/>
            <a:ext cx="2657475" cy="3743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Text Box 4"/>
          <p:cNvSpPr txBox="1">
            <a:spLocks noChangeArrowheads="1"/>
          </p:cNvSpPr>
          <p:nvPr/>
        </p:nvSpPr>
        <p:spPr bwMode="auto">
          <a:xfrm>
            <a:off x="155575" y="5229200"/>
            <a:ext cx="8951782"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square">
            <a:spAutoFit/>
          </a:bodyPr>
          <a:lstStyle>
            <a:lvl1pPr>
              <a:defRPr sz="2000">
                <a:solidFill>
                  <a:srgbClr val="AD002B"/>
                </a:solidFill>
                <a:latin typeface="Arial" charset="0"/>
                <a:ea typeface="ＭＳ Ｐゴシック" charset="0"/>
                <a:cs typeface="ＭＳ Ｐゴシック" charset="0"/>
              </a:defRPr>
            </a:lvl1pPr>
            <a:lvl2pPr marL="742950" indent="-285750">
              <a:defRPr sz="2000">
                <a:solidFill>
                  <a:srgbClr val="AD002B"/>
                </a:solidFill>
                <a:latin typeface="Arial" charset="0"/>
                <a:ea typeface="ＭＳ Ｐゴシック" charset="0"/>
              </a:defRPr>
            </a:lvl2pPr>
            <a:lvl3pPr marL="1143000" indent="-228600">
              <a:defRPr sz="2000">
                <a:solidFill>
                  <a:srgbClr val="AD002B"/>
                </a:solidFill>
                <a:latin typeface="Arial" charset="0"/>
                <a:ea typeface="ＭＳ Ｐゴシック" charset="0"/>
              </a:defRPr>
            </a:lvl3pPr>
            <a:lvl4pPr marL="1600200" indent="-228600">
              <a:defRPr sz="2000">
                <a:solidFill>
                  <a:srgbClr val="AD002B"/>
                </a:solidFill>
                <a:latin typeface="Arial" charset="0"/>
                <a:ea typeface="ＭＳ Ｐゴシック" charset="0"/>
              </a:defRPr>
            </a:lvl4pPr>
            <a:lvl5pPr marL="2057400" indent="-228600">
              <a:defRPr sz="2000">
                <a:solidFill>
                  <a:srgbClr val="AD002B"/>
                </a:solidFill>
                <a:latin typeface="Arial" charset="0"/>
                <a:ea typeface="ＭＳ Ｐゴシック" charset="0"/>
              </a:defRPr>
            </a:lvl5pPr>
            <a:lvl6pPr marL="2514600" indent="-228600" eaLnBrk="0" fontAlgn="base" hangingPunct="0">
              <a:spcBef>
                <a:spcPct val="0"/>
              </a:spcBef>
              <a:spcAft>
                <a:spcPct val="0"/>
              </a:spcAft>
              <a:defRPr sz="2000">
                <a:solidFill>
                  <a:srgbClr val="AD002B"/>
                </a:solidFill>
                <a:latin typeface="Arial" charset="0"/>
                <a:ea typeface="ＭＳ Ｐゴシック" charset="0"/>
              </a:defRPr>
            </a:lvl6pPr>
            <a:lvl7pPr marL="2971800" indent="-228600" eaLnBrk="0" fontAlgn="base" hangingPunct="0">
              <a:spcBef>
                <a:spcPct val="0"/>
              </a:spcBef>
              <a:spcAft>
                <a:spcPct val="0"/>
              </a:spcAft>
              <a:defRPr sz="2000">
                <a:solidFill>
                  <a:srgbClr val="AD002B"/>
                </a:solidFill>
                <a:latin typeface="Arial" charset="0"/>
                <a:ea typeface="ＭＳ Ｐゴシック" charset="0"/>
              </a:defRPr>
            </a:lvl7pPr>
            <a:lvl8pPr marL="3429000" indent="-228600" eaLnBrk="0" fontAlgn="base" hangingPunct="0">
              <a:spcBef>
                <a:spcPct val="0"/>
              </a:spcBef>
              <a:spcAft>
                <a:spcPct val="0"/>
              </a:spcAft>
              <a:defRPr sz="2000">
                <a:solidFill>
                  <a:srgbClr val="AD002B"/>
                </a:solidFill>
                <a:latin typeface="Arial" charset="0"/>
                <a:ea typeface="ＭＳ Ｐゴシック" charset="0"/>
              </a:defRPr>
            </a:lvl8pPr>
            <a:lvl9pPr marL="3886200" indent="-228600" eaLnBrk="0" fontAlgn="base" hangingPunct="0">
              <a:spcBef>
                <a:spcPct val="0"/>
              </a:spcBef>
              <a:spcAft>
                <a:spcPct val="0"/>
              </a:spcAft>
              <a:defRPr sz="2000">
                <a:solidFill>
                  <a:srgbClr val="AD002B"/>
                </a:solidFill>
                <a:latin typeface="Arial" charset="0"/>
                <a:ea typeface="ＭＳ Ｐゴシック" charset="0"/>
              </a:defRPr>
            </a:lvl9pPr>
          </a:lstStyle>
          <a:p>
            <a:pPr algn="ctr">
              <a:defRPr/>
            </a:pPr>
            <a:r>
              <a:rPr lang="nl-NL" sz="2800" dirty="0" err="1" smtClean="0">
                <a:solidFill>
                  <a:schemeClr val="bg2">
                    <a:lumMod val="50000"/>
                  </a:schemeClr>
                </a:solidFill>
              </a:rPr>
              <a:t>Assessing</a:t>
            </a:r>
            <a:r>
              <a:rPr lang="nl-NL" sz="2800" dirty="0" smtClean="0">
                <a:solidFill>
                  <a:schemeClr val="bg2">
                    <a:lumMod val="50000"/>
                  </a:schemeClr>
                </a:solidFill>
              </a:rPr>
              <a:t> </a:t>
            </a:r>
            <a:r>
              <a:rPr lang="nl-NL" sz="2800" dirty="0" err="1" smtClean="0">
                <a:solidFill>
                  <a:schemeClr val="bg2">
                    <a:lumMod val="50000"/>
                  </a:schemeClr>
                </a:solidFill>
              </a:rPr>
              <a:t>the</a:t>
            </a:r>
            <a:r>
              <a:rPr lang="nl-NL" sz="2800" dirty="0" smtClean="0">
                <a:solidFill>
                  <a:schemeClr val="bg2">
                    <a:lumMod val="50000"/>
                  </a:schemeClr>
                </a:solidFill>
              </a:rPr>
              <a:t> impact of SSH: The Dutch approach</a:t>
            </a:r>
            <a:endParaRPr lang="nl-NL" sz="2800" dirty="0" smtClean="0">
              <a:solidFill>
                <a:schemeClr val="bg2">
                  <a:lumMod val="50000"/>
                </a:schemeClr>
              </a:solidFill>
            </a:endParaRPr>
          </a:p>
          <a:p>
            <a:pPr algn="ctr">
              <a:defRPr/>
            </a:pPr>
            <a:endParaRPr lang="nl-NL" sz="1400" dirty="0" smtClean="0">
              <a:solidFill>
                <a:schemeClr val="bg2">
                  <a:lumMod val="50000"/>
                </a:schemeClr>
              </a:solidFill>
            </a:endParaRPr>
          </a:p>
          <a:p>
            <a:pPr algn="ctr">
              <a:defRPr/>
            </a:pPr>
            <a:r>
              <a:rPr lang="nl-NL" sz="1400" dirty="0" smtClean="0">
                <a:solidFill>
                  <a:schemeClr val="bg2">
                    <a:lumMod val="50000"/>
                  </a:schemeClr>
                </a:solidFill>
              </a:rPr>
              <a:t>Leonie </a:t>
            </a:r>
            <a:r>
              <a:rPr lang="nl-NL" sz="1400" dirty="0" smtClean="0">
                <a:solidFill>
                  <a:schemeClr val="bg2">
                    <a:lumMod val="50000"/>
                  </a:schemeClr>
                </a:solidFill>
              </a:rPr>
              <a:t>van Drooge </a:t>
            </a:r>
            <a:endParaRPr lang="nl-NL" sz="1200" dirty="0" smtClean="0">
              <a:solidFill>
                <a:schemeClr val="bg2">
                  <a:lumMod val="50000"/>
                </a:schemeClr>
              </a:solidFill>
            </a:endParaRPr>
          </a:p>
        </p:txBody>
      </p:sp>
    </p:spTree>
    <p:extLst>
      <p:ext uri="{BB962C8B-B14F-4D97-AF65-F5344CB8AC3E}">
        <p14:creationId xmlns:p14="http://schemas.microsoft.com/office/powerpoint/2010/main" val="26964890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9512" y="762000"/>
            <a:ext cx="8856984" cy="609600"/>
          </a:xfrm>
        </p:spPr>
        <p:txBody>
          <a:bodyPr/>
          <a:lstStyle/>
          <a:p>
            <a:r>
              <a:rPr lang="en-US" dirty="0" smtClean="0"/>
              <a:t>Two tales of one city </a:t>
            </a:r>
            <a:endParaRPr lang="en-US" dirty="0"/>
          </a:p>
        </p:txBody>
      </p:sp>
      <p:sp>
        <p:nvSpPr>
          <p:cNvPr id="5" name="Content Placeholder 4"/>
          <p:cNvSpPr>
            <a:spLocks noGrp="1"/>
          </p:cNvSpPr>
          <p:nvPr>
            <p:ph idx="1"/>
          </p:nvPr>
        </p:nvSpPr>
        <p:spPr>
          <a:xfrm>
            <a:off x="179512" y="1676400"/>
            <a:ext cx="8712968" cy="4419600"/>
          </a:xfrm>
        </p:spPr>
        <p:txBody>
          <a:bodyPr/>
          <a:lstStyle/>
          <a:p>
            <a:pPr marL="457200" indent="-457200">
              <a:buFont typeface="+mj-lt"/>
              <a:buAutoNum type="arabicPeriod"/>
            </a:pPr>
            <a:r>
              <a:rPr lang="en-US" dirty="0" smtClean="0"/>
              <a:t>A positive story about intentions and initiatives:</a:t>
            </a:r>
          </a:p>
          <a:p>
            <a:pPr lvl="1"/>
            <a:r>
              <a:rPr lang="en-US" dirty="0"/>
              <a:t>N</a:t>
            </a:r>
            <a:r>
              <a:rPr lang="en-US" dirty="0" smtClean="0"/>
              <a:t>ational habits</a:t>
            </a:r>
          </a:p>
          <a:p>
            <a:pPr lvl="1"/>
            <a:r>
              <a:rPr lang="en-US" dirty="0" smtClean="0"/>
              <a:t>National policies</a:t>
            </a:r>
          </a:p>
          <a:p>
            <a:pPr lvl="2"/>
            <a:r>
              <a:rPr lang="en-US" sz="2000" dirty="0" smtClean="0"/>
              <a:t>Research council NWO</a:t>
            </a:r>
          </a:p>
          <a:p>
            <a:pPr lvl="2"/>
            <a:r>
              <a:rPr lang="en-US" sz="2000" dirty="0" smtClean="0"/>
              <a:t>Standard Evaluation Protocol for academic groups</a:t>
            </a:r>
          </a:p>
          <a:p>
            <a:pPr lvl="1"/>
            <a:r>
              <a:rPr lang="en-US" dirty="0" smtClean="0"/>
              <a:t>National initiatives dedicated to SS and H</a:t>
            </a:r>
          </a:p>
          <a:p>
            <a:pPr marL="457200" indent="-457200">
              <a:buFont typeface="+mj-lt"/>
              <a:buAutoNum type="arabicPeriod"/>
            </a:pPr>
            <a:r>
              <a:rPr lang="en-US" dirty="0" smtClean="0"/>
              <a:t>A realist story of perceptions and practices :</a:t>
            </a:r>
          </a:p>
          <a:p>
            <a:pPr marL="931863" lvl="1" indent="-457200"/>
            <a:r>
              <a:rPr lang="en-US" dirty="0" smtClean="0"/>
              <a:t>Commonly shared interpretations</a:t>
            </a:r>
          </a:p>
          <a:p>
            <a:pPr marL="931863" lvl="1" indent="-457200"/>
            <a:r>
              <a:rPr lang="en-US" dirty="0" smtClean="0"/>
              <a:t>Unease</a:t>
            </a:r>
          </a:p>
          <a:p>
            <a:pPr marL="1414463" lvl="2" indent="-457200"/>
            <a:r>
              <a:rPr lang="en-US" dirty="0" smtClean="0"/>
              <a:t>that leads to even more sophisticated evaluation</a:t>
            </a:r>
          </a:p>
          <a:p>
            <a:pPr marL="931863" lvl="1" indent="-457200"/>
            <a:endParaRPr lang="en-US" dirty="0" smtClean="0"/>
          </a:p>
          <a:p>
            <a:pPr marL="931863" lvl="1" indent="-457200"/>
            <a:endParaRPr lang="en-US" dirty="0" smtClean="0"/>
          </a:p>
          <a:p>
            <a:pPr lvl="1"/>
            <a:endParaRPr lang="en-US" dirty="0"/>
          </a:p>
        </p:txBody>
      </p:sp>
    </p:spTree>
    <p:extLst>
      <p:ext uri="{BB962C8B-B14F-4D97-AF65-F5344CB8AC3E}">
        <p14:creationId xmlns:p14="http://schemas.microsoft.com/office/powerpoint/2010/main" val="5781120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762000"/>
            <a:ext cx="8712968" cy="609600"/>
          </a:xfrm>
        </p:spPr>
        <p:txBody>
          <a:bodyPr/>
          <a:lstStyle/>
          <a:p>
            <a:r>
              <a:rPr lang="en-US" dirty="0" smtClean="0"/>
              <a:t>The Dutch approach to…</a:t>
            </a:r>
            <a:endParaRPr lang="en-US" dirty="0"/>
          </a:p>
        </p:txBody>
      </p:sp>
      <p:sp>
        <p:nvSpPr>
          <p:cNvPr id="3" name="Content Placeholder 2"/>
          <p:cNvSpPr>
            <a:spLocks noGrp="1"/>
          </p:cNvSpPr>
          <p:nvPr>
            <p:ph idx="1"/>
          </p:nvPr>
        </p:nvSpPr>
        <p:spPr>
          <a:xfrm>
            <a:off x="179512" y="1676400"/>
            <a:ext cx="8712968" cy="4419600"/>
          </a:xfrm>
        </p:spPr>
        <p:txBody>
          <a:bodyPr/>
          <a:lstStyle/>
          <a:p>
            <a:r>
              <a:rPr lang="en-US" dirty="0" smtClean="0"/>
              <a:t>Trust</a:t>
            </a:r>
          </a:p>
          <a:p>
            <a:r>
              <a:rPr lang="en-US" dirty="0" smtClean="0"/>
              <a:t>Financial </a:t>
            </a:r>
            <a:r>
              <a:rPr lang="en-US" dirty="0" smtClean="0"/>
              <a:t>decisions</a:t>
            </a:r>
          </a:p>
          <a:p>
            <a:r>
              <a:rPr lang="en-US" dirty="0" smtClean="0"/>
              <a:t>Evidence</a:t>
            </a:r>
          </a:p>
          <a:p>
            <a:r>
              <a:rPr lang="en-US" dirty="0" smtClean="0"/>
              <a:t>Measurement</a:t>
            </a:r>
            <a:endParaRPr lang="en-US" dirty="0" smtClean="0"/>
          </a:p>
          <a:p>
            <a:r>
              <a:rPr lang="en-US" dirty="0" smtClean="0"/>
              <a:t>Impact</a:t>
            </a:r>
          </a:p>
          <a:p>
            <a:endParaRPr lang="en-US" dirty="0"/>
          </a:p>
          <a:p>
            <a:endParaRPr lang="en-US" dirty="0" smtClean="0"/>
          </a:p>
        </p:txBody>
      </p:sp>
    </p:spTree>
    <p:extLst>
      <p:ext uri="{BB962C8B-B14F-4D97-AF65-F5344CB8AC3E}">
        <p14:creationId xmlns:p14="http://schemas.microsoft.com/office/powerpoint/2010/main" val="50938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Dutch approach to impact </a:t>
            </a:r>
            <a:endParaRPr lang="en-US" dirty="0"/>
          </a:p>
        </p:txBody>
      </p:sp>
      <p:sp>
        <p:nvSpPr>
          <p:cNvPr id="3" name="Content Placeholder 2"/>
          <p:cNvSpPr>
            <a:spLocks noGrp="1"/>
          </p:cNvSpPr>
          <p:nvPr>
            <p:ph idx="1"/>
          </p:nvPr>
        </p:nvSpPr>
        <p:spPr>
          <a:xfrm>
            <a:off x="179512" y="1676400"/>
            <a:ext cx="8856984" cy="4419600"/>
          </a:xfrm>
        </p:spPr>
        <p:txBody>
          <a:bodyPr/>
          <a:lstStyle/>
          <a:p>
            <a:r>
              <a:rPr lang="en-US" dirty="0" smtClean="0"/>
              <a:t>Impact or:</a:t>
            </a:r>
          </a:p>
          <a:p>
            <a:pPr lvl="1"/>
            <a:r>
              <a:rPr lang="en-US" sz="2000" dirty="0" smtClean="0"/>
              <a:t>Valorisation </a:t>
            </a:r>
            <a:r>
              <a:rPr lang="en-US" sz="2000" dirty="0"/>
              <a:t>– ministries</a:t>
            </a:r>
          </a:p>
          <a:p>
            <a:pPr lvl="1"/>
            <a:r>
              <a:rPr lang="en-US" sz="2000" dirty="0"/>
              <a:t>Knowledge utilization – research council NWO</a:t>
            </a:r>
          </a:p>
          <a:p>
            <a:pPr lvl="1"/>
            <a:r>
              <a:rPr lang="en-US" sz="2000" dirty="0"/>
              <a:t>Relevance to society – ex post evaluation protocol SEP</a:t>
            </a:r>
          </a:p>
          <a:p>
            <a:pPr lvl="1"/>
            <a:r>
              <a:rPr lang="en-US" sz="2000" dirty="0"/>
              <a:t>Impact – locally used</a:t>
            </a:r>
          </a:p>
          <a:p>
            <a:r>
              <a:rPr lang="en-US" dirty="0" smtClean="0"/>
              <a:t>Formal definitions are </a:t>
            </a:r>
            <a:r>
              <a:rPr lang="en-US" dirty="0" smtClean="0"/>
              <a:t>similar; it</a:t>
            </a:r>
          </a:p>
          <a:p>
            <a:pPr lvl="1"/>
            <a:r>
              <a:rPr lang="en-US" sz="2000" dirty="0" smtClean="0"/>
              <a:t>is </a:t>
            </a:r>
            <a:r>
              <a:rPr lang="en-US" sz="2000" dirty="0"/>
              <a:t>a </a:t>
            </a:r>
            <a:r>
              <a:rPr lang="en-US" sz="2000" dirty="0" smtClean="0"/>
              <a:t>process</a:t>
            </a:r>
          </a:p>
          <a:p>
            <a:pPr lvl="1"/>
            <a:r>
              <a:rPr lang="en-US" sz="2000" dirty="0" smtClean="0"/>
              <a:t>aims </a:t>
            </a:r>
            <a:r>
              <a:rPr lang="en-US" sz="2000" dirty="0"/>
              <a:t>at enhancing societal impact in the widest sense of the </a:t>
            </a:r>
            <a:r>
              <a:rPr lang="en-US" sz="2000" dirty="0" smtClean="0"/>
              <a:t>term</a:t>
            </a:r>
          </a:p>
          <a:p>
            <a:pPr lvl="1"/>
            <a:r>
              <a:rPr lang="en-US" sz="2000" dirty="0" smtClean="0"/>
              <a:t>is </a:t>
            </a:r>
            <a:r>
              <a:rPr lang="en-US" sz="2000" dirty="0"/>
              <a:t>possible in all different </a:t>
            </a:r>
            <a:r>
              <a:rPr lang="en-US" sz="2000" dirty="0" smtClean="0"/>
              <a:t>disciplines</a:t>
            </a:r>
          </a:p>
          <a:p>
            <a:pPr lvl="1"/>
            <a:r>
              <a:rPr lang="en-US" sz="2000" dirty="0" smtClean="0"/>
              <a:t>can </a:t>
            </a:r>
            <a:r>
              <a:rPr lang="en-US" sz="2000" dirty="0"/>
              <a:t>occur in many different </a:t>
            </a:r>
            <a:r>
              <a:rPr lang="en-US" sz="2000" dirty="0" smtClean="0"/>
              <a:t>forms</a:t>
            </a:r>
          </a:p>
          <a:p>
            <a:pPr marL="0" indent="0">
              <a:buNone/>
            </a:pPr>
            <a:endParaRPr lang="en-US" dirty="0"/>
          </a:p>
          <a:p>
            <a:endParaRPr lang="en-US" dirty="0" smtClean="0"/>
          </a:p>
        </p:txBody>
      </p:sp>
    </p:spTree>
    <p:extLst>
      <p:ext uri="{BB962C8B-B14F-4D97-AF65-F5344CB8AC3E}">
        <p14:creationId xmlns:p14="http://schemas.microsoft.com/office/powerpoint/2010/main" val="3135587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9512" y="762000"/>
            <a:ext cx="8784976" cy="650776"/>
          </a:xfrm>
        </p:spPr>
        <p:txBody>
          <a:bodyPr/>
          <a:lstStyle/>
          <a:p>
            <a:r>
              <a:rPr lang="en-GB" sz="3000" dirty="0" smtClean="0"/>
              <a:t>NWO – </a:t>
            </a:r>
            <a:r>
              <a:rPr lang="en-US" sz="3000" dirty="0"/>
              <a:t>Innovational Research </a:t>
            </a:r>
            <a:r>
              <a:rPr lang="en-US" sz="3000" dirty="0" smtClean="0"/>
              <a:t>Incentives Scheme</a:t>
            </a:r>
            <a:endParaRPr lang="en-GB" sz="3000" dirty="0"/>
          </a:p>
        </p:txBody>
      </p:sp>
      <p:sp>
        <p:nvSpPr>
          <p:cNvPr id="5" name="Content Placeholder 4"/>
          <p:cNvSpPr>
            <a:spLocks noGrp="1"/>
          </p:cNvSpPr>
          <p:nvPr>
            <p:ph idx="1"/>
          </p:nvPr>
        </p:nvSpPr>
        <p:spPr>
          <a:xfrm>
            <a:off x="251520" y="1628800"/>
            <a:ext cx="8517632" cy="4525963"/>
          </a:xfrm>
        </p:spPr>
        <p:txBody>
          <a:bodyPr/>
          <a:lstStyle/>
          <a:p>
            <a:pPr marL="0" indent="0">
              <a:buNone/>
            </a:pPr>
            <a:r>
              <a:rPr lang="en-US" dirty="0" err="1" smtClean="0"/>
              <a:t>Veni</a:t>
            </a:r>
            <a:r>
              <a:rPr lang="en-US" dirty="0" smtClean="0"/>
              <a:t>, </a:t>
            </a:r>
            <a:r>
              <a:rPr lang="en-US" dirty="0" err="1" smtClean="0"/>
              <a:t>Vidi</a:t>
            </a:r>
            <a:r>
              <a:rPr lang="en-US" dirty="0" smtClean="0"/>
              <a:t>, Vici</a:t>
            </a:r>
          </a:p>
          <a:p>
            <a:pPr marL="0" indent="0">
              <a:buNone/>
            </a:pPr>
            <a:r>
              <a:rPr lang="en-US" dirty="0" smtClean="0"/>
              <a:t>Three criteria:</a:t>
            </a:r>
          </a:p>
          <a:p>
            <a:r>
              <a:rPr lang="en-US" dirty="0"/>
              <a:t>quality of the researcher</a:t>
            </a:r>
          </a:p>
          <a:p>
            <a:r>
              <a:rPr lang="en-US" dirty="0"/>
              <a:t>quality, innovative character and academic impact of the research </a:t>
            </a:r>
            <a:r>
              <a:rPr lang="en-US" dirty="0" smtClean="0"/>
              <a:t>proposal</a:t>
            </a:r>
            <a:r>
              <a:rPr lang="en-US" dirty="0"/>
              <a:t> </a:t>
            </a:r>
          </a:p>
          <a:p>
            <a:r>
              <a:rPr lang="en-US" dirty="0"/>
              <a:t>knowledge </a:t>
            </a:r>
            <a:r>
              <a:rPr lang="en-US" dirty="0" err="1"/>
              <a:t>utilisation</a:t>
            </a:r>
            <a:endParaRPr lang="en-US" dirty="0"/>
          </a:p>
          <a:p>
            <a:pPr marL="0" indent="0">
              <a:buNone/>
            </a:pPr>
            <a:r>
              <a:rPr lang="en-US" dirty="0" smtClean="0"/>
              <a:t>The ex ante assessment of the latter regards:</a:t>
            </a:r>
          </a:p>
          <a:p>
            <a:r>
              <a:rPr lang="en-US" dirty="0" smtClean="0"/>
              <a:t>Potential: a </a:t>
            </a:r>
            <a:r>
              <a:rPr lang="en-US" dirty="0"/>
              <a:t>realistic representation of the knowledge </a:t>
            </a:r>
            <a:r>
              <a:rPr lang="en-US" dirty="0" err="1"/>
              <a:t>utilisation</a:t>
            </a:r>
            <a:r>
              <a:rPr lang="en-US" dirty="0"/>
              <a:t> possibilities (</a:t>
            </a:r>
            <a:r>
              <a:rPr lang="en-US" u="sng" dirty="0"/>
              <a:t>or the lack of possibilities</a:t>
            </a:r>
            <a:r>
              <a:rPr lang="en-US" dirty="0" smtClean="0"/>
              <a:t>) </a:t>
            </a:r>
          </a:p>
          <a:p>
            <a:r>
              <a:rPr lang="en-US" dirty="0" smtClean="0"/>
              <a:t>Implementation: the </a:t>
            </a:r>
            <a:r>
              <a:rPr lang="en-US" dirty="0"/>
              <a:t>extent to which the action plan is made tangible with respect to knowledge </a:t>
            </a:r>
            <a:r>
              <a:rPr lang="en-US" dirty="0" err="1"/>
              <a:t>utilisation</a:t>
            </a:r>
            <a:r>
              <a:rPr lang="en-US" dirty="0"/>
              <a:t>. </a:t>
            </a:r>
          </a:p>
          <a:p>
            <a:pPr marL="0" indent="0">
              <a:lnSpc>
                <a:spcPts val="3500"/>
              </a:lnSpc>
              <a:buNone/>
            </a:pPr>
            <a:endParaRPr lang="en-GB" dirty="0"/>
          </a:p>
        </p:txBody>
      </p:sp>
    </p:spTree>
    <p:extLst>
      <p:ext uri="{BB962C8B-B14F-4D97-AF65-F5344CB8AC3E}">
        <p14:creationId xmlns:p14="http://schemas.microsoft.com/office/powerpoint/2010/main" val="37821956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NWO – Knowledge Utilization</a:t>
            </a:r>
            <a:endParaRPr lang="en-GB" dirty="0"/>
          </a:p>
        </p:txBody>
      </p:sp>
      <p:sp>
        <p:nvSpPr>
          <p:cNvPr id="5" name="Content Placeholder 4"/>
          <p:cNvSpPr>
            <a:spLocks noGrp="1"/>
          </p:cNvSpPr>
          <p:nvPr>
            <p:ph idx="1"/>
          </p:nvPr>
        </p:nvSpPr>
        <p:spPr>
          <a:xfrm>
            <a:off x="251520" y="1628800"/>
            <a:ext cx="8517632" cy="4525963"/>
          </a:xfrm>
        </p:spPr>
        <p:txBody>
          <a:bodyPr/>
          <a:lstStyle/>
          <a:p>
            <a:pPr marL="0" indent="0">
              <a:lnSpc>
                <a:spcPts val="3500"/>
              </a:lnSpc>
              <a:buNone/>
            </a:pPr>
            <a:r>
              <a:rPr lang="en-US" dirty="0" smtClean="0"/>
              <a:t>A process </a:t>
            </a:r>
            <a:r>
              <a:rPr lang="en-US" dirty="0"/>
              <a:t>promoting the use of the outcomes of scientific research both outside academia </a:t>
            </a:r>
            <a:r>
              <a:rPr lang="en-US" u="sng" dirty="0" smtClean="0"/>
              <a:t>and by other academic disciplines</a:t>
            </a:r>
            <a:r>
              <a:rPr lang="en-US" dirty="0" smtClean="0"/>
              <a:t>. </a:t>
            </a:r>
          </a:p>
          <a:p>
            <a:pPr marL="0" indent="0">
              <a:lnSpc>
                <a:spcPts val="3500"/>
              </a:lnSpc>
              <a:buNone/>
            </a:pPr>
            <a:r>
              <a:rPr lang="en-US" dirty="0" smtClean="0"/>
              <a:t>This process frequently requires interaction between the researcher and the potential knowledge user and such interaction may occur at any stage of the research, from the formulation of the research question right through to the dissemination of the results.</a:t>
            </a:r>
            <a:endParaRPr lang="en-GB" dirty="0"/>
          </a:p>
        </p:txBody>
      </p:sp>
    </p:spTree>
    <p:extLst>
      <p:ext uri="{BB962C8B-B14F-4D97-AF65-F5344CB8AC3E}">
        <p14:creationId xmlns:p14="http://schemas.microsoft.com/office/powerpoint/2010/main" val="13871906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NWO - </a:t>
            </a:r>
            <a:r>
              <a:rPr lang="en-GB" dirty="0" smtClean="0"/>
              <a:t>Evidence</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Publication culture</a:t>
            </a:r>
          </a:p>
          <a:p>
            <a:pPr marL="0" indent="0">
              <a:buNone/>
            </a:pPr>
            <a:endParaRPr lang="en-GB" dirty="0"/>
          </a:p>
          <a:p>
            <a:pPr marL="0" indent="0">
              <a:buNone/>
            </a:pPr>
            <a:r>
              <a:rPr lang="en-GB" dirty="0" smtClean="0"/>
              <a:t>Track record regarding knowledge utilization</a:t>
            </a:r>
            <a:endParaRPr lang="en-GB" dirty="0"/>
          </a:p>
        </p:txBody>
      </p:sp>
    </p:spTree>
    <p:extLst>
      <p:ext uri="{BB962C8B-B14F-4D97-AF65-F5344CB8AC3E}">
        <p14:creationId xmlns:p14="http://schemas.microsoft.com/office/powerpoint/2010/main" val="20111178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SEP: Standard Evaluation Protocol</a:t>
            </a:r>
            <a:endParaRPr lang="en-GB" dirty="0"/>
          </a:p>
        </p:txBody>
      </p:sp>
      <p:sp>
        <p:nvSpPr>
          <p:cNvPr id="3" name="Content Placeholder 2"/>
          <p:cNvSpPr>
            <a:spLocks noGrp="1"/>
          </p:cNvSpPr>
          <p:nvPr>
            <p:ph idx="1"/>
          </p:nvPr>
        </p:nvSpPr>
        <p:spPr>
          <a:xfrm>
            <a:off x="179512" y="1676400"/>
            <a:ext cx="8964488" cy="4419600"/>
          </a:xfrm>
        </p:spPr>
        <p:txBody>
          <a:bodyPr/>
          <a:lstStyle/>
          <a:p>
            <a:r>
              <a:rPr lang="en-US" dirty="0" smtClean="0"/>
              <a:t>Assessment once every 6 years, ex post</a:t>
            </a:r>
          </a:p>
          <a:p>
            <a:r>
              <a:rPr lang="en-US" dirty="0" smtClean="0"/>
              <a:t>Board of university / research </a:t>
            </a:r>
            <a:r>
              <a:rPr lang="en-US" dirty="0" err="1" smtClean="0"/>
              <a:t>organisation</a:t>
            </a:r>
            <a:r>
              <a:rPr lang="en-US" dirty="0" smtClean="0"/>
              <a:t> is responsible</a:t>
            </a:r>
          </a:p>
          <a:p>
            <a:r>
              <a:rPr lang="en-US" dirty="0" smtClean="0"/>
              <a:t>Assessment </a:t>
            </a:r>
            <a:r>
              <a:rPr lang="en-US" dirty="0"/>
              <a:t>takes place at research unit </a:t>
            </a:r>
            <a:r>
              <a:rPr lang="en-US" dirty="0" smtClean="0"/>
              <a:t>level</a:t>
            </a:r>
          </a:p>
          <a:p>
            <a:r>
              <a:rPr lang="en-US" dirty="0" smtClean="0"/>
              <a:t>The </a:t>
            </a:r>
            <a:r>
              <a:rPr lang="en-US" strike="sngStrike" dirty="0"/>
              <a:t>four</a:t>
            </a:r>
            <a:r>
              <a:rPr lang="en-US" dirty="0"/>
              <a:t> </a:t>
            </a:r>
            <a:r>
              <a:rPr lang="en-US" dirty="0" smtClean="0"/>
              <a:t>three assessment </a:t>
            </a:r>
            <a:r>
              <a:rPr lang="en-US" dirty="0"/>
              <a:t>criteria </a:t>
            </a:r>
            <a:r>
              <a:rPr lang="en-US" dirty="0" smtClean="0"/>
              <a:t>are:</a:t>
            </a:r>
          </a:p>
          <a:p>
            <a:pPr lvl="1"/>
            <a:r>
              <a:rPr lang="en-US" sz="1800" dirty="0" smtClean="0"/>
              <a:t>academic quality</a:t>
            </a:r>
          </a:p>
          <a:p>
            <a:pPr lvl="1"/>
            <a:r>
              <a:rPr lang="en-US" sz="1800" strike="sngStrike" dirty="0" smtClean="0"/>
              <a:t>academic productivity </a:t>
            </a:r>
            <a:endParaRPr lang="en-US" sz="1800" strike="sngStrike" dirty="0" smtClean="0"/>
          </a:p>
          <a:p>
            <a:pPr lvl="1"/>
            <a:r>
              <a:rPr lang="en-US" sz="1800" dirty="0" smtClean="0"/>
              <a:t>relevance to society (criterion since 1994)</a:t>
            </a:r>
            <a:endParaRPr lang="en-US" sz="1800" dirty="0" smtClean="0"/>
          </a:p>
          <a:p>
            <a:pPr lvl="1"/>
            <a:r>
              <a:rPr lang="en-US" sz="1800" dirty="0" smtClean="0"/>
              <a:t>feasibility</a:t>
            </a:r>
          </a:p>
          <a:p>
            <a:r>
              <a:rPr lang="en-US" dirty="0" smtClean="0"/>
              <a:t>Review committee forms </a:t>
            </a:r>
            <a:r>
              <a:rPr lang="en-US" dirty="0"/>
              <a:t>a </a:t>
            </a:r>
            <a:r>
              <a:rPr lang="en-US" dirty="0" smtClean="0"/>
              <a:t>judgment, based on </a:t>
            </a:r>
            <a:r>
              <a:rPr lang="en-US" dirty="0" smtClean="0"/>
              <a:t>self-evaluation by </a:t>
            </a:r>
            <a:r>
              <a:rPr lang="en-US" dirty="0"/>
              <a:t>the </a:t>
            </a:r>
            <a:r>
              <a:rPr lang="en-US" dirty="0" smtClean="0"/>
              <a:t>unit </a:t>
            </a:r>
            <a:r>
              <a:rPr lang="en-US" dirty="0" smtClean="0"/>
              <a:t>(including metrics) and </a:t>
            </a:r>
            <a:r>
              <a:rPr lang="en-US" dirty="0" smtClean="0"/>
              <a:t>site </a:t>
            </a:r>
            <a:r>
              <a:rPr lang="en-US" dirty="0" smtClean="0"/>
              <a:t>visit</a:t>
            </a:r>
            <a:endParaRPr lang="en-US" dirty="0" smtClean="0"/>
          </a:p>
          <a:p>
            <a:r>
              <a:rPr lang="en-GB" dirty="0" smtClean="0"/>
              <a:t>No predefined consequences</a:t>
            </a:r>
            <a:endParaRPr lang="en-GB" dirty="0"/>
          </a:p>
        </p:txBody>
      </p:sp>
    </p:spTree>
    <p:extLst>
      <p:ext uri="{BB962C8B-B14F-4D97-AF65-F5344CB8AC3E}">
        <p14:creationId xmlns:p14="http://schemas.microsoft.com/office/powerpoint/2010/main" val="12118842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nl-NL" dirty="0"/>
              <a:t>SEP 2015-2021 – </a:t>
            </a:r>
            <a:r>
              <a:rPr lang="nl-NL" dirty="0" err="1"/>
              <a:t>Relevance</a:t>
            </a:r>
            <a:r>
              <a:rPr lang="nl-NL" dirty="0"/>
              <a:t> </a:t>
            </a:r>
            <a:r>
              <a:rPr lang="nl-NL" dirty="0" err="1"/>
              <a:t>to</a:t>
            </a:r>
            <a:r>
              <a:rPr lang="nl-NL" dirty="0"/>
              <a:t> society</a:t>
            </a:r>
            <a:endParaRPr lang="en-US" dirty="0"/>
          </a:p>
        </p:txBody>
      </p:sp>
      <p:sp>
        <p:nvSpPr>
          <p:cNvPr id="7" name="Content Placeholder 6"/>
          <p:cNvSpPr>
            <a:spLocks noGrp="1"/>
          </p:cNvSpPr>
          <p:nvPr>
            <p:ph idx="1"/>
          </p:nvPr>
        </p:nvSpPr>
        <p:spPr>
          <a:xfrm>
            <a:off x="179512" y="1676400"/>
            <a:ext cx="8784976" cy="4419600"/>
          </a:xfrm>
        </p:spPr>
        <p:txBody>
          <a:bodyPr/>
          <a:lstStyle/>
          <a:p>
            <a:pPr marL="0" indent="0">
              <a:buNone/>
            </a:pPr>
            <a:r>
              <a:rPr lang="en-US" dirty="0"/>
              <a:t>The committee assesses the quality, scale and relevance of contributions targeting specific economic, social or cultural target groups, of advisory reports for policy, of contributions to public debates, and so on. </a:t>
            </a:r>
            <a:br>
              <a:rPr lang="en-US" dirty="0"/>
            </a:br>
            <a:r>
              <a:rPr lang="en-US" dirty="0" smtClean="0"/>
              <a:t>The </a:t>
            </a:r>
            <a:r>
              <a:rPr lang="en-US" dirty="0"/>
              <a:t>point is to assess </a:t>
            </a:r>
            <a:r>
              <a:rPr lang="en-US" dirty="0" smtClean="0"/>
              <a:t>contributions in areas</a:t>
            </a:r>
            <a:br>
              <a:rPr lang="en-US" dirty="0" smtClean="0"/>
            </a:br>
            <a:r>
              <a:rPr lang="en-US" dirty="0" smtClean="0"/>
              <a:t>that </a:t>
            </a:r>
            <a:r>
              <a:rPr lang="en-US" dirty="0"/>
              <a:t>the research unit has </a:t>
            </a:r>
            <a:r>
              <a:rPr lang="en-US" dirty="0" smtClean="0"/>
              <a:t>itself </a:t>
            </a:r>
            <a:r>
              <a:rPr lang="en-US" dirty="0"/>
              <a:t>designated </a:t>
            </a:r>
            <a:r>
              <a:rPr lang="en-US" dirty="0" smtClean="0"/>
              <a:t/>
            </a:r>
            <a:br>
              <a:rPr lang="en-US" dirty="0" smtClean="0"/>
            </a:br>
            <a:r>
              <a:rPr lang="en-US" dirty="0" smtClean="0"/>
              <a:t>as </a:t>
            </a:r>
            <a:r>
              <a:rPr lang="en-US" dirty="0"/>
              <a:t>target areas.</a:t>
            </a:r>
          </a:p>
          <a:p>
            <a:endParaRPr lang="en-US"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47497" y="2924944"/>
            <a:ext cx="2796502" cy="3933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05345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SEP 2015-2021 – A </a:t>
            </a:r>
            <a:r>
              <a:rPr lang="nl-NL" dirty="0" err="1" smtClean="0"/>
              <a:t>narrative</a:t>
            </a:r>
            <a:r>
              <a:rPr lang="nl-NL" dirty="0" smtClean="0"/>
              <a:t> + a </a:t>
            </a:r>
            <a:r>
              <a:rPr lang="nl-NL" dirty="0" err="1" smtClean="0"/>
              <a:t>table</a:t>
            </a:r>
            <a:endParaRPr lang="en-GB" dirty="0"/>
          </a:p>
        </p:txBody>
      </p:sp>
      <p:sp>
        <p:nvSpPr>
          <p:cNvPr id="3" name="Content Placeholder 2"/>
          <p:cNvSpPr>
            <a:spLocks noGrp="1"/>
          </p:cNvSpPr>
          <p:nvPr>
            <p:ph idx="1"/>
          </p:nvPr>
        </p:nvSpPr>
        <p:spPr>
          <a:xfrm>
            <a:off x="179512" y="1676400"/>
            <a:ext cx="8784976" cy="4419600"/>
          </a:xfrm>
        </p:spPr>
        <p:txBody>
          <a:bodyPr/>
          <a:lstStyle/>
          <a:p>
            <a:pPr marL="0" indent="0">
              <a:buNone/>
            </a:pPr>
            <a:r>
              <a:rPr lang="en-US" dirty="0"/>
              <a:t>A narrative </a:t>
            </a:r>
            <a:r>
              <a:rPr lang="en-US" dirty="0" smtClean="0"/>
              <a:t>indicates what </a:t>
            </a:r>
            <a:r>
              <a:rPr lang="en-US" dirty="0"/>
              <a:t>relevance to, impact </a:t>
            </a:r>
            <a:r>
              <a:rPr lang="en-US" dirty="0" smtClean="0"/>
              <a:t>on </a:t>
            </a:r>
            <a:r>
              <a:rPr lang="en-US" dirty="0"/>
              <a:t>or added value </a:t>
            </a:r>
            <a:r>
              <a:rPr lang="en-US" dirty="0" smtClean="0"/>
              <a:t>for society </a:t>
            </a:r>
            <a:r>
              <a:rPr lang="en-US" dirty="0"/>
              <a:t>the research unit’s </a:t>
            </a:r>
            <a:r>
              <a:rPr lang="en-US" dirty="0" smtClean="0"/>
              <a:t>work </a:t>
            </a:r>
            <a:r>
              <a:rPr lang="en-US" dirty="0"/>
              <a:t>has </a:t>
            </a:r>
            <a:r>
              <a:rPr lang="en-US" dirty="0" smtClean="0"/>
              <a:t>(had) at regional, national or international level….</a:t>
            </a:r>
          </a:p>
          <a:p>
            <a:pPr marL="0" indent="0">
              <a:buNone/>
            </a:pPr>
            <a:r>
              <a:rPr lang="en-US" dirty="0" smtClean="0"/>
              <a:t>The </a:t>
            </a:r>
            <a:r>
              <a:rPr lang="en-US" dirty="0"/>
              <a:t>narrative </a:t>
            </a:r>
            <a:r>
              <a:rPr lang="en-US" dirty="0" smtClean="0"/>
              <a:t>describes:</a:t>
            </a:r>
          </a:p>
          <a:p>
            <a:r>
              <a:rPr lang="en-US" dirty="0" smtClean="0"/>
              <a:t>the </a:t>
            </a:r>
            <a:r>
              <a:rPr lang="en-US" dirty="0"/>
              <a:t>precise work or research projects </a:t>
            </a:r>
            <a:r>
              <a:rPr lang="en-US" dirty="0" smtClean="0"/>
              <a:t>involved;</a:t>
            </a:r>
          </a:p>
          <a:p>
            <a:r>
              <a:rPr lang="en-US" dirty="0" smtClean="0"/>
              <a:t>the </a:t>
            </a:r>
            <a:r>
              <a:rPr lang="en-US" dirty="0"/>
              <a:t>individuals involved and their </a:t>
            </a:r>
            <a:r>
              <a:rPr lang="en-US" dirty="0" smtClean="0"/>
              <a:t>roles;</a:t>
            </a:r>
          </a:p>
          <a:p>
            <a:r>
              <a:rPr lang="en-US" dirty="0" smtClean="0"/>
              <a:t>the </a:t>
            </a:r>
            <a:r>
              <a:rPr lang="en-US" dirty="0"/>
              <a:t>nature of the research unit’s relevance to </a:t>
            </a:r>
            <a:r>
              <a:rPr lang="en-US" dirty="0" smtClean="0"/>
              <a:t>or </a:t>
            </a:r>
            <a:r>
              <a:rPr lang="en-US" dirty="0" smtClean="0"/>
              <a:t>impact </a:t>
            </a:r>
            <a:r>
              <a:rPr lang="en-US" dirty="0"/>
              <a:t>on society and the scope of that </a:t>
            </a:r>
            <a:r>
              <a:rPr lang="en-US" dirty="0" smtClean="0"/>
              <a:t>relevance </a:t>
            </a:r>
            <a:r>
              <a:rPr lang="en-US" dirty="0" smtClean="0"/>
              <a:t>or impact;</a:t>
            </a:r>
          </a:p>
          <a:p>
            <a:r>
              <a:rPr lang="en-US" u="sng" dirty="0" smtClean="0"/>
              <a:t>how </a:t>
            </a:r>
            <a:r>
              <a:rPr lang="en-US" u="sng" dirty="0"/>
              <a:t>the unit achieved </a:t>
            </a:r>
            <a:r>
              <a:rPr lang="en-US" u="sng" dirty="0" smtClean="0"/>
              <a:t>this</a:t>
            </a:r>
            <a:r>
              <a:rPr lang="en-US" dirty="0" smtClean="0"/>
              <a:t>;</a:t>
            </a:r>
          </a:p>
          <a:p>
            <a:r>
              <a:rPr lang="en-US" dirty="0" smtClean="0"/>
              <a:t>whether </a:t>
            </a:r>
            <a:r>
              <a:rPr lang="en-US" dirty="0"/>
              <a:t>revenue has been generated.</a:t>
            </a:r>
            <a:endParaRPr lang="en-GB" dirty="0"/>
          </a:p>
        </p:txBody>
      </p:sp>
    </p:spTree>
    <p:extLst>
      <p:ext uri="{BB962C8B-B14F-4D97-AF65-F5344CB8AC3E}">
        <p14:creationId xmlns:p14="http://schemas.microsoft.com/office/powerpoint/2010/main" val="19563438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4038" y="0"/>
            <a:ext cx="5495925" cy="6962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660706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Series of reports “Quality indicators”</a:t>
            </a:r>
            <a:endParaRPr lang="en-US" dirty="0"/>
          </a:p>
        </p:txBody>
      </p:sp>
      <p:sp>
        <p:nvSpPr>
          <p:cNvPr id="3" name="Content Placeholder 2"/>
          <p:cNvSpPr>
            <a:spLocks noGrp="1"/>
          </p:cNvSpPr>
          <p:nvPr>
            <p:ph idx="1"/>
          </p:nvPr>
        </p:nvSpPr>
        <p:spPr>
          <a:xfrm>
            <a:off x="179512" y="1676400"/>
            <a:ext cx="8964488" cy="4419600"/>
          </a:xfrm>
        </p:spPr>
        <p:txBody>
          <a:bodyPr/>
          <a:lstStyle/>
          <a:p>
            <a:r>
              <a:rPr lang="en-US" dirty="0" smtClean="0"/>
              <a:t>Social sciences</a:t>
            </a:r>
          </a:p>
          <a:p>
            <a:r>
              <a:rPr lang="en-US" dirty="0" smtClean="0"/>
              <a:t>Humanities </a:t>
            </a:r>
            <a:endParaRPr lang="en-US" dirty="0" smtClean="0"/>
          </a:p>
          <a:p>
            <a:r>
              <a:rPr lang="en-US" dirty="0" smtClean="0"/>
              <a:t>Design </a:t>
            </a:r>
            <a:r>
              <a:rPr lang="en-US" dirty="0" smtClean="0"/>
              <a:t>and engineering disciplines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173826987"/>
              </p:ext>
            </p:extLst>
          </p:nvPr>
        </p:nvGraphicFramePr>
        <p:xfrm>
          <a:off x="683568" y="3501008"/>
          <a:ext cx="7776000" cy="1483360"/>
        </p:xfrm>
        <a:graphic>
          <a:graphicData uri="http://schemas.openxmlformats.org/drawingml/2006/table">
            <a:tbl>
              <a:tblPr firstRow="1" bandRow="1">
                <a:tableStyleId>{C4B1156A-380E-4F78-BDF5-A606A8083BF9}</a:tableStyleId>
              </a:tblPr>
              <a:tblGrid>
                <a:gridCol w="2880000"/>
                <a:gridCol w="2448000"/>
                <a:gridCol w="2448000"/>
              </a:tblGrid>
              <a:tr h="370840">
                <a:tc>
                  <a:txBody>
                    <a:bodyPr/>
                    <a:lstStyle/>
                    <a:p>
                      <a:r>
                        <a:rPr lang="en-US" dirty="0" smtClean="0"/>
                        <a:t>Dimensions</a:t>
                      </a:r>
                      <a:endParaRPr lang="en-US" dirty="0"/>
                    </a:p>
                  </a:txBody>
                  <a:tcPr/>
                </a:tc>
                <a:tc>
                  <a:txBody>
                    <a:bodyPr/>
                    <a:lstStyle/>
                    <a:p>
                      <a:r>
                        <a:rPr lang="en-US" dirty="0" smtClean="0"/>
                        <a:t>Scientific quality</a:t>
                      </a:r>
                      <a:endParaRPr lang="en-US" dirty="0"/>
                    </a:p>
                  </a:txBody>
                  <a:tcPr/>
                </a:tc>
                <a:tc>
                  <a:txBody>
                    <a:bodyPr/>
                    <a:lstStyle/>
                    <a:p>
                      <a:r>
                        <a:rPr lang="en-US" dirty="0" smtClean="0"/>
                        <a:t>Societal quality</a:t>
                      </a:r>
                      <a:endParaRPr lang="en-US" dirty="0"/>
                    </a:p>
                  </a:txBody>
                  <a:tcPr/>
                </a:tc>
              </a:tr>
              <a:tr h="370840">
                <a:tc>
                  <a:txBody>
                    <a:bodyPr/>
                    <a:lstStyle/>
                    <a:p>
                      <a:r>
                        <a:rPr lang="en-US" dirty="0" smtClean="0"/>
                        <a:t>Demonstrable output</a:t>
                      </a:r>
                      <a:endParaRPr lang="en-US" dirty="0"/>
                    </a:p>
                  </a:txBody>
                  <a:tcPr/>
                </a:tc>
                <a:tc>
                  <a:txBody>
                    <a:bodyPr/>
                    <a:lstStyle/>
                    <a:p>
                      <a:endParaRPr lang="en-US"/>
                    </a:p>
                  </a:txBody>
                  <a:tcPr/>
                </a:tc>
                <a:tc>
                  <a:txBody>
                    <a:bodyPr/>
                    <a:lstStyle/>
                    <a:p>
                      <a:endParaRPr lang="en-US" dirty="0"/>
                    </a:p>
                  </a:txBody>
                  <a:tcPr/>
                </a:tc>
              </a:tr>
              <a:tr h="370840">
                <a:tc>
                  <a:txBody>
                    <a:bodyPr/>
                    <a:lstStyle/>
                    <a:p>
                      <a:r>
                        <a:rPr lang="en-US" dirty="0" smtClean="0"/>
                        <a:t>Demonstrable </a:t>
                      </a:r>
                      <a:r>
                        <a:rPr lang="en-US" dirty="0" err="1" smtClean="0"/>
                        <a:t>utilisation</a:t>
                      </a:r>
                      <a:endParaRPr lang="en-US" dirty="0"/>
                    </a:p>
                  </a:txBody>
                  <a:tcPr/>
                </a:tc>
                <a:tc>
                  <a:txBody>
                    <a:bodyPr/>
                    <a:lstStyle/>
                    <a:p>
                      <a:endParaRPr lang="en-US" dirty="0"/>
                    </a:p>
                  </a:txBody>
                  <a:tcPr/>
                </a:tc>
                <a:tc>
                  <a:txBody>
                    <a:bodyPr/>
                    <a:lstStyle/>
                    <a:p>
                      <a:endParaRPr lang="en-US"/>
                    </a:p>
                  </a:txBody>
                  <a:tcPr/>
                </a:tc>
              </a:tr>
              <a:tr h="370840">
                <a:tc>
                  <a:txBody>
                    <a:bodyPr/>
                    <a:lstStyle/>
                    <a:p>
                      <a:r>
                        <a:rPr lang="en-US" dirty="0" smtClean="0"/>
                        <a:t>Demonstrable</a:t>
                      </a:r>
                      <a:r>
                        <a:rPr lang="en-US" baseline="0" dirty="0" smtClean="0"/>
                        <a:t> recognition</a:t>
                      </a:r>
                      <a:endParaRPr lang="en-US" dirty="0"/>
                    </a:p>
                  </a:txBody>
                  <a:tcPr/>
                </a:tc>
                <a:tc>
                  <a:txBody>
                    <a:bodyPr/>
                    <a:lstStyle/>
                    <a:p>
                      <a:endParaRPr lang="en-US"/>
                    </a:p>
                  </a:txBody>
                  <a:tcPr/>
                </a:tc>
                <a:tc>
                  <a:txBody>
                    <a:bodyPr/>
                    <a:lstStyle/>
                    <a:p>
                      <a:endParaRPr lang="en-US" dirty="0"/>
                    </a:p>
                  </a:txBody>
                  <a:tcPr/>
                </a:tc>
              </a:tr>
            </a:tbl>
          </a:graphicData>
        </a:graphic>
      </p:graphicFrame>
    </p:spTree>
    <p:extLst>
      <p:ext uri="{BB962C8B-B14F-4D97-AF65-F5344CB8AC3E}">
        <p14:creationId xmlns:p14="http://schemas.microsoft.com/office/powerpoint/2010/main" val="8207877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762000"/>
            <a:ext cx="8712968" cy="609600"/>
          </a:xfrm>
        </p:spPr>
        <p:txBody>
          <a:bodyPr/>
          <a:lstStyle/>
          <a:p>
            <a:r>
              <a:rPr lang="en-US" sz="3000" dirty="0" err="1" smtClean="0"/>
              <a:t>QRiH</a:t>
            </a:r>
            <a:r>
              <a:rPr lang="en-US" sz="3000" dirty="0" smtClean="0"/>
              <a:t>: Quality and Relevance in the Humanities</a:t>
            </a:r>
            <a:endParaRPr lang="en-US" sz="3000" dirty="0"/>
          </a:p>
        </p:txBody>
      </p:sp>
      <p:sp>
        <p:nvSpPr>
          <p:cNvPr id="3" name="Content Placeholder 2"/>
          <p:cNvSpPr>
            <a:spLocks noGrp="1"/>
          </p:cNvSpPr>
          <p:nvPr>
            <p:ph idx="1"/>
          </p:nvPr>
        </p:nvSpPr>
        <p:spPr>
          <a:xfrm>
            <a:off x="179512" y="1676400"/>
            <a:ext cx="8568952" cy="4419600"/>
          </a:xfrm>
        </p:spPr>
        <p:txBody>
          <a:bodyPr/>
          <a:lstStyle/>
          <a:p>
            <a:r>
              <a:rPr lang="en-US" dirty="0" smtClean="0"/>
              <a:t>Related to SEP</a:t>
            </a:r>
          </a:p>
          <a:p>
            <a:r>
              <a:rPr lang="en-US" dirty="0" smtClean="0"/>
              <a:t>Introduces a </a:t>
            </a:r>
            <a:r>
              <a:rPr lang="en-US" u="sng" dirty="0" smtClean="0"/>
              <a:t>narrative</a:t>
            </a:r>
            <a:r>
              <a:rPr lang="en-US" dirty="0" smtClean="0"/>
              <a:t> for the entire unit: mission, academic as well as societal perspective</a:t>
            </a:r>
          </a:p>
          <a:p>
            <a:r>
              <a:rPr lang="en-US" dirty="0" smtClean="0"/>
              <a:t>Evidence: </a:t>
            </a:r>
            <a:r>
              <a:rPr lang="en-US" u="sng" dirty="0" smtClean="0"/>
              <a:t>case studies</a:t>
            </a:r>
            <a:r>
              <a:rPr lang="en-US" dirty="0" smtClean="0"/>
              <a:t> as well as quantitative indicators</a:t>
            </a:r>
          </a:p>
          <a:p>
            <a:r>
              <a:rPr lang="en-US" dirty="0" smtClean="0"/>
              <a:t>“Hybrid products:”</a:t>
            </a:r>
          </a:p>
          <a:p>
            <a:pPr lvl="1"/>
            <a:r>
              <a:rPr lang="en-US" dirty="0" smtClean="0"/>
              <a:t>Books and articles intended for multiple audiences</a:t>
            </a:r>
          </a:p>
          <a:p>
            <a:pPr lvl="1"/>
            <a:r>
              <a:rPr lang="en-US" dirty="0"/>
              <a:t>Exhibition </a:t>
            </a:r>
            <a:r>
              <a:rPr lang="en-US" dirty="0" smtClean="0"/>
              <a:t>catalogs</a:t>
            </a:r>
            <a:endParaRPr lang="en-US" dirty="0"/>
          </a:p>
          <a:p>
            <a:pPr lvl="1"/>
            <a:r>
              <a:rPr lang="en-US" dirty="0" smtClean="0"/>
              <a:t>Serious games</a:t>
            </a:r>
          </a:p>
          <a:p>
            <a:pPr lvl="1"/>
            <a:endParaRPr lang="en-US" dirty="0"/>
          </a:p>
        </p:txBody>
      </p:sp>
    </p:spTree>
    <p:extLst>
      <p:ext uri="{BB962C8B-B14F-4D97-AF65-F5344CB8AC3E}">
        <p14:creationId xmlns:p14="http://schemas.microsoft.com/office/powerpoint/2010/main" val="21219794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762000"/>
            <a:ext cx="8712968" cy="609600"/>
          </a:xfrm>
        </p:spPr>
        <p:txBody>
          <a:bodyPr/>
          <a:lstStyle/>
          <a:p>
            <a:r>
              <a:rPr lang="en-US" dirty="0" smtClean="0"/>
              <a:t>Unease, or (impact) policies in practic</a:t>
            </a:r>
            <a:r>
              <a:rPr lang="en-US" dirty="0"/>
              <a:t>e</a:t>
            </a:r>
            <a:endParaRPr lang="en-US" dirty="0"/>
          </a:p>
        </p:txBody>
      </p:sp>
      <p:sp>
        <p:nvSpPr>
          <p:cNvPr id="3" name="Content Placeholder 2"/>
          <p:cNvSpPr>
            <a:spLocks noGrp="1"/>
          </p:cNvSpPr>
          <p:nvPr>
            <p:ph idx="1"/>
          </p:nvPr>
        </p:nvSpPr>
        <p:spPr>
          <a:xfrm>
            <a:off x="179512" y="1676400"/>
            <a:ext cx="8712968" cy="4419600"/>
          </a:xfrm>
        </p:spPr>
        <p:txBody>
          <a:bodyPr/>
          <a:lstStyle/>
          <a:p>
            <a:r>
              <a:rPr lang="en-US" dirty="0" smtClean="0"/>
              <a:t>Trust</a:t>
            </a:r>
          </a:p>
          <a:p>
            <a:r>
              <a:rPr lang="en-US" dirty="0" smtClean="0"/>
              <a:t>Finance</a:t>
            </a:r>
          </a:p>
          <a:p>
            <a:r>
              <a:rPr lang="en-US" dirty="0" smtClean="0"/>
              <a:t>Evidence</a:t>
            </a:r>
          </a:p>
          <a:p>
            <a:r>
              <a:rPr lang="en-US" dirty="0" smtClean="0"/>
              <a:t>Measurement</a:t>
            </a:r>
            <a:endParaRPr lang="en-US" dirty="0"/>
          </a:p>
          <a:p>
            <a:r>
              <a:rPr lang="en-US" dirty="0" smtClean="0"/>
              <a:t>Impact</a:t>
            </a:r>
          </a:p>
          <a:p>
            <a:endParaRPr lang="en-US" dirty="0"/>
          </a:p>
          <a:p>
            <a:endParaRPr lang="en-US" dirty="0" smtClean="0"/>
          </a:p>
        </p:txBody>
      </p:sp>
    </p:spTree>
    <p:extLst>
      <p:ext uri="{BB962C8B-B14F-4D97-AF65-F5344CB8AC3E}">
        <p14:creationId xmlns:p14="http://schemas.microsoft.com/office/powerpoint/2010/main" val="3328657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Unease with the sociologists</a:t>
            </a:r>
            <a:endParaRPr lang="en-US" dirty="0"/>
          </a:p>
        </p:txBody>
      </p:sp>
      <p:sp>
        <p:nvSpPr>
          <p:cNvPr id="3" name="Content Placeholder 2"/>
          <p:cNvSpPr>
            <a:spLocks noGrp="1"/>
          </p:cNvSpPr>
          <p:nvPr>
            <p:ph idx="1"/>
          </p:nvPr>
        </p:nvSpPr>
        <p:spPr>
          <a:xfrm>
            <a:off x="179512" y="1676400"/>
            <a:ext cx="8712968" cy="4419600"/>
          </a:xfrm>
        </p:spPr>
        <p:txBody>
          <a:bodyPr/>
          <a:lstStyle/>
          <a:p>
            <a:r>
              <a:rPr lang="nl-NL" dirty="0" smtClean="0"/>
              <a:t>Nederlandse </a:t>
            </a:r>
            <a:r>
              <a:rPr lang="nl-NL" dirty="0"/>
              <a:t>Sociologische </a:t>
            </a:r>
            <a:r>
              <a:rPr lang="nl-NL" dirty="0" smtClean="0"/>
              <a:t>Vereniging: </a:t>
            </a:r>
            <a:r>
              <a:rPr lang="nl-NL" i="1" dirty="0"/>
              <a:t>Naar een evenwichtige kwaliteitsbeoordeling van sociologisch </a:t>
            </a:r>
            <a:r>
              <a:rPr lang="nl-NL" i="1" dirty="0" smtClean="0"/>
              <a:t>onderzoek</a:t>
            </a:r>
            <a:br>
              <a:rPr lang="nl-NL" i="1" dirty="0" smtClean="0"/>
            </a:br>
            <a:r>
              <a:rPr lang="en-US" dirty="0" smtClean="0"/>
              <a:t>Dutch Sociology Association: </a:t>
            </a:r>
            <a:r>
              <a:rPr lang="en-US" i="1" dirty="0" smtClean="0"/>
              <a:t>Towards a well-balanced evaluation of quality of sociological research</a:t>
            </a:r>
            <a:endParaRPr lang="en-US" dirty="0" smtClean="0"/>
          </a:p>
          <a:p>
            <a:r>
              <a:rPr lang="en-US" dirty="0" smtClean="0"/>
              <a:t>Focus on international peer reviewed publications; neglect of engagement with society</a:t>
            </a:r>
            <a:endParaRPr lang="en-US" dirty="0"/>
          </a:p>
        </p:txBody>
      </p:sp>
    </p:spTree>
    <p:extLst>
      <p:ext uri="{BB962C8B-B14F-4D97-AF65-F5344CB8AC3E}">
        <p14:creationId xmlns:p14="http://schemas.microsoft.com/office/powerpoint/2010/main" val="17911795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unease: Science in Transition</a:t>
            </a:r>
            <a:endParaRPr lang="en-US" dirty="0"/>
          </a:p>
        </p:txBody>
      </p:sp>
      <p:sp>
        <p:nvSpPr>
          <p:cNvPr id="3" name="Content Placeholder 2"/>
          <p:cNvSpPr>
            <a:spLocks noGrp="1"/>
          </p:cNvSpPr>
          <p:nvPr>
            <p:ph idx="1"/>
          </p:nvPr>
        </p:nvSpPr>
        <p:spPr>
          <a:xfrm>
            <a:off x="179512" y="1676400"/>
            <a:ext cx="8640960" cy="4419600"/>
          </a:xfrm>
        </p:spPr>
        <p:txBody>
          <a:bodyPr/>
          <a:lstStyle/>
          <a:p>
            <a:r>
              <a:rPr lang="en-US" dirty="0" smtClean="0"/>
              <a:t>“Science </a:t>
            </a:r>
            <a:r>
              <a:rPr lang="en-US" dirty="0"/>
              <a:t>is in need of fundamental reform. That is the belief of the initiators of Science in Transition. Science has become a self-referential system where quality is measured mostly in bibliometric parameters and where societal relevance is undervalued</a:t>
            </a:r>
            <a:r>
              <a:rPr lang="en-US" dirty="0" smtClean="0"/>
              <a:t>.”</a:t>
            </a:r>
          </a:p>
          <a:p>
            <a:r>
              <a:rPr lang="en-US" dirty="0" smtClean="0"/>
              <a:t>New evaluation approach (SEP + job appraisal) in </a:t>
            </a:r>
            <a:r>
              <a:rPr lang="en-GB" dirty="0"/>
              <a:t>University Medical </a:t>
            </a:r>
            <a:r>
              <a:rPr lang="en-GB" dirty="0" err="1"/>
              <a:t>Center</a:t>
            </a:r>
            <a:r>
              <a:rPr lang="en-GB" dirty="0"/>
              <a:t> </a:t>
            </a:r>
            <a:r>
              <a:rPr lang="en-GB" dirty="0" smtClean="0"/>
              <a:t>Utrecht</a:t>
            </a:r>
          </a:p>
          <a:p>
            <a:r>
              <a:rPr lang="en-GB" dirty="0" smtClean="0"/>
              <a:t>Mission of academic hospital is central </a:t>
            </a:r>
          </a:p>
        </p:txBody>
      </p:sp>
    </p:spTree>
    <p:extLst>
      <p:ext uri="{BB962C8B-B14F-4D97-AF65-F5344CB8AC3E}">
        <p14:creationId xmlns:p14="http://schemas.microsoft.com/office/powerpoint/2010/main" val="3719563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University Medical </a:t>
            </a:r>
            <a:r>
              <a:rPr lang="en-GB" dirty="0" err="1"/>
              <a:t>Center</a:t>
            </a:r>
            <a:r>
              <a:rPr lang="en-GB" dirty="0"/>
              <a:t> Utrecht</a:t>
            </a:r>
            <a:endParaRPr lang="en-US" dirty="0"/>
          </a:p>
        </p:txBody>
      </p:sp>
      <p:sp>
        <p:nvSpPr>
          <p:cNvPr id="3" name="Content Placeholder 2"/>
          <p:cNvSpPr>
            <a:spLocks noGrp="1"/>
          </p:cNvSpPr>
          <p:nvPr>
            <p:ph idx="1"/>
          </p:nvPr>
        </p:nvSpPr>
        <p:spPr>
          <a:xfrm>
            <a:off x="179512" y="1676400"/>
            <a:ext cx="8640960" cy="4419600"/>
          </a:xfrm>
        </p:spPr>
        <p:txBody>
          <a:bodyPr/>
          <a:lstStyle/>
          <a:p>
            <a:r>
              <a:rPr lang="en-GB" dirty="0" smtClean="0"/>
              <a:t>Structure</a:t>
            </a:r>
          </a:p>
          <a:p>
            <a:pPr lvl="1"/>
            <a:r>
              <a:rPr lang="en-GB" sz="1800" dirty="0" err="1" smtClean="0"/>
              <a:t>Leadership&amp;culture</a:t>
            </a:r>
            <a:endParaRPr lang="en-GB" sz="1800" dirty="0" smtClean="0"/>
          </a:p>
          <a:p>
            <a:pPr lvl="1"/>
            <a:r>
              <a:rPr lang="en-GB" sz="1800" dirty="0" smtClean="0"/>
              <a:t>Collaboration with stakeholders</a:t>
            </a:r>
          </a:p>
          <a:p>
            <a:pPr lvl="1"/>
            <a:r>
              <a:rPr lang="en-GB" sz="1800" dirty="0" smtClean="0"/>
              <a:t>Continuity &amp; </a:t>
            </a:r>
            <a:r>
              <a:rPr lang="en-GB" sz="1800" dirty="0" err="1" smtClean="0"/>
              <a:t>infrastucture</a:t>
            </a:r>
            <a:endParaRPr lang="en-GB" sz="1800" dirty="0" smtClean="0"/>
          </a:p>
          <a:p>
            <a:r>
              <a:rPr lang="en-GB" dirty="0" smtClean="0"/>
              <a:t>Process</a:t>
            </a:r>
          </a:p>
          <a:p>
            <a:pPr lvl="1"/>
            <a:r>
              <a:rPr lang="en-GB" sz="1800" dirty="0" smtClean="0"/>
              <a:t>Setting research priorities</a:t>
            </a:r>
          </a:p>
          <a:p>
            <a:pPr lvl="1"/>
            <a:r>
              <a:rPr lang="en-GB" sz="1800" dirty="0" smtClean="0"/>
              <a:t>Posing the right questions</a:t>
            </a:r>
          </a:p>
          <a:p>
            <a:pPr lvl="1"/>
            <a:r>
              <a:rPr lang="en-GB" sz="1800" dirty="0" smtClean="0"/>
              <a:t>Incorporation of next steps</a:t>
            </a:r>
          </a:p>
          <a:p>
            <a:pPr lvl="1"/>
            <a:r>
              <a:rPr lang="en-GB" sz="1800" dirty="0" smtClean="0"/>
              <a:t>Design, conduct, analysis</a:t>
            </a:r>
          </a:p>
          <a:p>
            <a:pPr lvl="1"/>
            <a:r>
              <a:rPr lang="en-GB" sz="1800" dirty="0" smtClean="0"/>
              <a:t>Regulation and management</a:t>
            </a:r>
          </a:p>
          <a:p>
            <a:r>
              <a:rPr lang="en-GB" dirty="0" smtClean="0"/>
              <a:t>Outcomes</a:t>
            </a:r>
          </a:p>
          <a:p>
            <a:pPr lvl="1"/>
            <a:r>
              <a:rPr lang="en-GB" sz="1800" dirty="0" smtClean="0"/>
              <a:t>As defined in SEP</a:t>
            </a:r>
          </a:p>
        </p:txBody>
      </p:sp>
    </p:spTree>
    <p:extLst>
      <p:ext uri="{BB962C8B-B14F-4D97-AF65-F5344CB8AC3E}">
        <p14:creationId xmlns:p14="http://schemas.microsoft.com/office/powerpoint/2010/main" val="2517852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Thank you!</a:t>
            </a:r>
            <a:endParaRPr lang="en-US" dirty="0"/>
          </a:p>
        </p:txBody>
      </p:sp>
      <p:sp>
        <p:nvSpPr>
          <p:cNvPr id="3" name="Content Placeholder 2"/>
          <p:cNvSpPr>
            <a:spLocks noGrp="1"/>
          </p:cNvSpPr>
          <p:nvPr>
            <p:ph idx="1"/>
          </p:nvPr>
        </p:nvSpPr>
        <p:spPr>
          <a:xfrm>
            <a:off x="179512" y="1676400"/>
            <a:ext cx="8640960" cy="4419600"/>
          </a:xfrm>
        </p:spPr>
        <p:txBody>
          <a:bodyPr/>
          <a:lstStyle/>
          <a:p>
            <a:pPr marL="0" indent="0">
              <a:buNone/>
            </a:pPr>
            <a:endParaRPr lang="en-GB" dirty="0" smtClean="0"/>
          </a:p>
          <a:p>
            <a:pPr marL="0" indent="0">
              <a:buNone/>
            </a:pPr>
            <a:endParaRPr lang="en-GB" dirty="0"/>
          </a:p>
          <a:p>
            <a:pPr marL="0" indent="0" algn="ctr">
              <a:buNone/>
            </a:pPr>
            <a:r>
              <a:rPr lang="en-GB" dirty="0" smtClean="0"/>
              <a:t>Leonie van Drooge</a:t>
            </a:r>
          </a:p>
          <a:p>
            <a:pPr marL="0" indent="0" algn="ctr">
              <a:buNone/>
            </a:pPr>
            <a:r>
              <a:rPr lang="en-GB" dirty="0" smtClean="0"/>
              <a:t>l.vandrooge@rathenau.nl</a:t>
            </a:r>
          </a:p>
        </p:txBody>
      </p:sp>
    </p:spTree>
    <p:extLst>
      <p:ext uri="{BB962C8B-B14F-4D97-AF65-F5344CB8AC3E}">
        <p14:creationId xmlns:p14="http://schemas.microsoft.com/office/powerpoint/2010/main" val="29331463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5" y="161925"/>
            <a:ext cx="9096375" cy="6534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09157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Afbeeldingsresultaat voor ineke sluit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64" y="0"/>
            <a:ext cx="5667375" cy="37433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upload.wikimedia.org/wikipedia/commons/d/d1/Palermo-Museo-Archeologico-bjs-0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4584" y="3618000"/>
            <a:ext cx="4841717" cy="3240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images.zeit.de/auto/2010-09/rwe-ladestation-elektroauto/rwe-ladestation-elektroauto-540x30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8742" y="3618000"/>
            <a:ext cx="5755258" cy="32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55905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5688" y="1556792"/>
            <a:ext cx="609600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utoShape 2" descr="Afbeeldingsresultaat voor beatrice de graaf"/>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Afbeeldingsresultaat voor beatrice de graa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0" name="Picture 6" descr="Afbeeldingsresultaat voor beatrice de graa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8" y="1556792"/>
            <a:ext cx="4685427"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15704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of SSH</a:t>
            </a:r>
            <a:endParaRPr lang="en-US" dirty="0"/>
          </a:p>
        </p:txBody>
      </p:sp>
      <p:sp>
        <p:nvSpPr>
          <p:cNvPr id="3" name="Content Placeholder 2"/>
          <p:cNvSpPr>
            <a:spLocks noGrp="1"/>
          </p:cNvSpPr>
          <p:nvPr>
            <p:ph idx="1"/>
          </p:nvPr>
        </p:nvSpPr>
        <p:spPr/>
        <p:txBody>
          <a:bodyPr/>
          <a:lstStyle/>
          <a:p>
            <a:r>
              <a:rPr lang="en-US" dirty="0" smtClean="0"/>
              <a:t>2007 report on impact in SSH:</a:t>
            </a:r>
          </a:p>
          <a:p>
            <a:pPr lvl="1"/>
            <a:r>
              <a:rPr lang="en-US" dirty="0" smtClean="0"/>
              <a:t>Economic</a:t>
            </a:r>
          </a:p>
          <a:p>
            <a:pPr lvl="1"/>
            <a:r>
              <a:rPr lang="en-US" dirty="0" smtClean="0"/>
              <a:t>Societal</a:t>
            </a:r>
          </a:p>
          <a:p>
            <a:pPr lvl="1"/>
            <a:r>
              <a:rPr lang="en-US" dirty="0" smtClean="0"/>
              <a:t>Cultural</a:t>
            </a:r>
          </a:p>
          <a:p>
            <a:pPr lvl="1"/>
            <a:r>
              <a:rPr lang="en-US" dirty="0" smtClean="0"/>
              <a:t>Democratic</a:t>
            </a:r>
          </a:p>
          <a:p>
            <a:endParaRPr lang="en-US" dirty="0"/>
          </a:p>
        </p:txBody>
      </p:sp>
    </p:spTree>
    <p:extLst>
      <p:ext uri="{BB962C8B-B14F-4D97-AF65-F5344CB8AC3E}">
        <p14:creationId xmlns:p14="http://schemas.microsoft.com/office/powerpoint/2010/main" val="144644665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jabloon_2013">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l-NL" sz="2400" b="0" i="0" u="none" strike="noStrike" cap="none" normalizeH="0" baseline="0">
            <a:ln>
              <a:noFill/>
            </a:ln>
            <a:solidFill>
              <a:srgbClr val="000000"/>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l-NL" sz="2400" b="0" i="0" u="none" strike="noStrike" cap="none" normalizeH="0" baseline="0">
            <a:ln>
              <a:noFill/>
            </a:ln>
            <a:solidFill>
              <a:srgbClr val="000000"/>
            </a:solidFill>
            <a:effectLst/>
            <a:latin typeface="Arial" charset="0"/>
            <a:ea typeface="ＭＳ Ｐゴシック"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a:spPr>
      <a:bodyPr>
        <a:spAutoFit/>
      </a:bodyPr>
      <a:lstStyle>
        <a:defPPr>
          <a:defRPr sz="1800" dirty="0" smtClean="0">
            <a:solidFill>
              <a:srgbClr val="BFBFBF"/>
            </a:solidFill>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2 0975 PPT Rath_v5">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l-NL" sz="2400" b="0" i="0" u="none" strike="noStrike" cap="none" normalizeH="0" baseline="0">
            <a:ln>
              <a:noFill/>
            </a:ln>
            <a:solidFill>
              <a:srgbClr val="000000"/>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l-NL" sz="2400" b="0" i="0" u="none" strike="noStrike" cap="none" normalizeH="0" baseline="0">
            <a:ln>
              <a:noFill/>
            </a:ln>
            <a:solidFill>
              <a:srgbClr val="000000"/>
            </a:solidFill>
            <a:effectLst/>
            <a:latin typeface="Arial" charset="0"/>
            <a:ea typeface="ＭＳ Ｐゴシック"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a:spPr>
      <a:bodyPr>
        <a:spAutoFit/>
      </a:bodyPr>
      <a:lstStyle>
        <a:defPPr>
          <a:defRPr sz="1800" dirty="0" smtClean="0">
            <a:solidFill>
              <a:srgbClr val="BFBFBF"/>
            </a:solidFill>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468</TotalTime>
  <Words>675</Words>
  <Application>Microsoft Office PowerPoint</Application>
  <PresentationFormat>On-screen Show (4:3)</PresentationFormat>
  <Paragraphs>124</Paragraphs>
  <Slides>22</Slides>
  <Notes>0</Notes>
  <HiddenSlides>0</HiddenSlides>
  <MMClips>0</MMClips>
  <ScaleCrop>false</ScaleCrop>
  <HeadingPairs>
    <vt:vector size="4" baseType="variant">
      <vt:variant>
        <vt:lpstr>Theme</vt:lpstr>
      </vt:variant>
      <vt:variant>
        <vt:i4>3</vt:i4>
      </vt:variant>
      <vt:variant>
        <vt:lpstr>Slide Titles</vt:lpstr>
      </vt:variant>
      <vt:variant>
        <vt:i4>22</vt:i4>
      </vt:variant>
    </vt:vector>
  </HeadingPairs>
  <TitlesOfParts>
    <vt:vector size="25" baseType="lpstr">
      <vt:lpstr>Office Theme</vt:lpstr>
      <vt:lpstr>sjabloon_2013</vt:lpstr>
      <vt:lpstr>12 0975 PPT Rath_v5</vt:lpstr>
      <vt:lpstr>PowerPoint Presentation</vt:lpstr>
      <vt:lpstr>Two tales of one city </vt:lpstr>
      <vt:lpstr>The Dutch approach to…</vt:lpstr>
      <vt:lpstr>Dutch approach to impact </vt:lpstr>
      <vt:lpstr>NWO – Innovational Research Incentives Scheme</vt:lpstr>
      <vt:lpstr>NWO – Knowledge Utilization</vt:lpstr>
      <vt:lpstr>NWO - Evidence</vt:lpstr>
      <vt:lpstr>SEP: Standard Evaluation Protocol</vt:lpstr>
      <vt:lpstr>SEP 2015-2021 – Relevance to society</vt:lpstr>
      <vt:lpstr>SEP 2015-2021 – A narrative + a table</vt:lpstr>
      <vt:lpstr>PowerPoint Presentation</vt:lpstr>
      <vt:lpstr>Series of reports “Quality indicators”</vt:lpstr>
      <vt:lpstr>QRiH: Quality and Relevance in the Humanities</vt:lpstr>
      <vt:lpstr>Unease, or (impact) policies in practice</vt:lpstr>
      <vt:lpstr>Unease with the sociologists</vt:lpstr>
      <vt:lpstr>More unease: Science in Transition</vt:lpstr>
      <vt:lpstr>University Medical Center Utrecht</vt:lpstr>
      <vt:lpstr>Thank you!</vt:lpstr>
      <vt:lpstr>PowerPoint Presentation</vt:lpstr>
      <vt:lpstr>PowerPoint Presentation</vt:lpstr>
      <vt:lpstr>PowerPoint Presentation</vt:lpstr>
      <vt:lpstr>Impact of SSH</vt:lpstr>
    </vt:vector>
  </TitlesOfParts>
  <Company>KNAW</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Leonie van Drooge</dc:creator>
  <cp:lastModifiedBy>Leonie van Drooge</cp:lastModifiedBy>
  <cp:revision>25</cp:revision>
  <dcterms:created xsi:type="dcterms:W3CDTF">2017-03-26T19:37:02Z</dcterms:created>
  <dcterms:modified xsi:type="dcterms:W3CDTF">2017-03-27T12:27:19Z</dcterms:modified>
</cp:coreProperties>
</file>