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56" r:id="rId2"/>
    <p:sldId id="257" r:id="rId3"/>
    <p:sldId id="258" r:id="rId4"/>
    <p:sldId id="259" r:id="rId5"/>
    <p:sldId id="260" r:id="rId6"/>
    <p:sldId id="261" r:id="rId7"/>
    <p:sldId id="263" r:id="rId8"/>
    <p:sldId id="268" r:id="rId9"/>
    <p:sldId id="262" r:id="rId10"/>
    <p:sldId id="266" r:id="rId11"/>
    <p:sldId id="267" r:id="rId12"/>
    <p:sldId id="269" r:id="rId13"/>
    <p:sldId id="270" r:id="rId14"/>
    <p:sldId id="271" r:id="rId15"/>
    <p:sldId id="272" r:id="rId16"/>
    <p:sldId id="273" r:id="rId17"/>
    <p:sldId id="275" r:id="rId18"/>
    <p:sldId id="274" r:id="rId19"/>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p:scale>
          <a:sx n="71" d="100"/>
          <a:sy n="71" d="100"/>
        </p:scale>
        <p:origin x="410"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0660A7-341F-4564-A158-F0A00D80F793}" type="datetimeFigureOut">
              <a:rPr lang="en-GB" smtClean="0"/>
              <a:t>09/10/2018</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F232A2-D718-4825-9B95-C20F07714E35}" type="slidenum">
              <a:rPr lang="en-GB" smtClean="0"/>
              <a:t>‹#›</a:t>
            </a:fld>
            <a:endParaRPr lang="en-GB"/>
          </a:p>
        </p:txBody>
      </p:sp>
    </p:spTree>
    <p:extLst>
      <p:ext uri="{BB962C8B-B14F-4D97-AF65-F5344CB8AC3E}">
        <p14:creationId xmlns:p14="http://schemas.microsoft.com/office/powerpoint/2010/main" val="41923245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1A6034E-F190-461F-B3E8-AFDFB0024B96}" type="slidenum">
              <a:rPr lang="en-GB" smtClean="0"/>
              <a:t>13</a:t>
            </a:fld>
            <a:endParaRPr lang="en-GB"/>
          </a:p>
        </p:txBody>
      </p:sp>
    </p:spTree>
    <p:extLst>
      <p:ext uri="{BB962C8B-B14F-4D97-AF65-F5344CB8AC3E}">
        <p14:creationId xmlns:p14="http://schemas.microsoft.com/office/powerpoint/2010/main" val="170987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1A6034E-F190-461F-B3E8-AFDFB0024B96}" type="slidenum">
              <a:rPr lang="en-GB" smtClean="0"/>
              <a:t>15</a:t>
            </a:fld>
            <a:endParaRPr lang="en-GB"/>
          </a:p>
        </p:txBody>
      </p:sp>
    </p:spTree>
    <p:extLst>
      <p:ext uri="{BB962C8B-B14F-4D97-AF65-F5344CB8AC3E}">
        <p14:creationId xmlns:p14="http://schemas.microsoft.com/office/powerpoint/2010/main" val="23890730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1A6034E-F190-461F-B3E8-AFDFB0024B96}" type="slidenum">
              <a:rPr lang="en-GB" smtClean="0"/>
              <a:t>16</a:t>
            </a:fld>
            <a:endParaRPr lang="en-GB"/>
          </a:p>
        </p:txBody>
      </p:sp>
    </p:spTree>
    <p:extLst>
      <p:ext uri="{BB962C8B-B14F-4D97-AF65-F5344CB8AC3E}">
        <p14:creationId xmlns:p14="http://schemas.microsoft.com/office/powerpoint/2010/main" val="25545020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smtClean="0"/>
              <a:t>Klikk for å redigere tittelstil</a:t>
            </a:r>
            <a:endParaRPr lang="en-GB"/>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smtClean="0"/>
              <a:t>Klikk for å redigere undertittelstil i malen</a:t>
            </a:r>
            <a:endParaRPr lang="en-GB"/>
          </a:p>
        </p:txBody>
      </p:sp>
      <p:sp>
        <p:nvSpPr>
          <p:cNvPr id="4" name="Plassholder for dato 3"/>
          <p:cNvSpPr>
            <a:spLocks noGrp="1"/>
          </p:cNvSpPr>
          <p:nvPr>
            <p:ph type="dt" sz="half" idx="10"/>
          </p:nvPr>
        </p:nvSpPr>
        <p:spPr/>
        <p:txBody>
          <a:bodyPr/>
          <a:lstStyle/>
          <a:p>
            <a:fld id="{CAE87714-EE24-4EBA-8E0F-3C38F7CCFF40}" type="datetimeFigureOut">
              <a:rPr lang="en-GB" smtClean="0"/>
              <a:t>09/10/2018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2316439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normAutofit/>
          </a:bodyPr>
          <a:lstStyle>
            <a:lvl1pPr>
              <a:defRPr sz="6600" b="1"/>
            </a:lvl1pPr>
          </a:lstStyle>
          <a:p>
            <a:r>
              <a:rPr lang="nb-NO" dirty="0" smtClean="0"/>
              <a:t>Klikk for å redigere tittelstil</a:t>
            </a:r>
            <a:endParaRPr lang="en-GB" dirty="0"/>
          </a:p>
        </p:txBody>
      </p:sp>
      <p:sp>
        <p:nvSpPr>
          <p:cNvPr id="3" name="Plassholder for innhold 2"/>
          <p:cNvSpPr>
            <a:spLocks noGrp="1"/>
          </p:cNvSpPr>
          <p:nvPr>
            <p:ph idx="1"/>
          </p:nvPr>
        </p:nvSpPr>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CAE87714-EE24-4EBA-8E0F-3C38F7CCFF40}" type="datetimeFigureOut">
              <a:rPr lang="en-GB" smtClean="0"/>
              <a:t>09/10/2018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25451535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smtClean="0"/>
              <a:t>Klikk for å redigere tittelstil</a:t>
            </a:r>
            <a:endParaRPr lang="en-GB"/>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smtClean="0"/>
              <a:t>Rediger tekststiler i malen</a:t>
            </a:r>
          </a:p>
        </p:txBody>
      </p:sp>
      <p:sp>
        <p:nvSpPr>
          <p:cNvPr id="4" name="Plassholder for dato 3"/>
          <p:cNvSpPr>
            <a:spLocks noGrp="1"/>
          </p:cNvSpPr>
          <p:nvPr>
            <p:ph type="dt" sz="half" idx="10"/>
          </p:nvPr>
        </p:nvSpPr>
        <p:spPr/>
        <p:txBody>
          <a:bodyPr/>
          <a:lstStyle/>
          <a:p>
            <a:fld id="{CAE87714-EE24-4EBA-8E0F-3C38F7CCFF40}" type="datetimeFigureOut">
              <a:rPr lang="en-GB" smtClean="0"/>
              <a:t>09/10/2018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680649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innhold 2"/>
          <p:cNvSpPr>
            <a:spLocks noGrp="1"/>
          </p:cNvSpPr>
          <p:nvPr>
            <p:ph sz="half" idx="1"/>
          </p:nvPr>
        </p:nvSpPr>
        <p:spPr>
          <a:xfrm>
            <a:off x="838200" y="1825625"/>
            <a:ext cx="5181600" cy="435133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innhold 3"/>
          <p:cNvSpPr>
            <a:spLocks noGrp="1"/>
          </p:cNvSpPr>
          <p:nvPr>
            <p:ph sz="half" idx="2"/>
          </p:nvPr>
        </p:nvSpPr>
        <p:spPr>
          <a:xfrm>
            <a:off x="6172200" y="1825625"/>
            <a:ext cx="5181600" cy="435133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dato 4"/>
          <p:cNvSpPr>
            <a:spLocks noGrp="1"/>
          </p:cNvSpPr>
          <p:nvPr>
            <p:ph type="dt" sz="half" idx="10"/>
          </p:nvPr>
        </p:nvSpPr>
        <p:spPr/>
        <p:txBody>
          <a:bodyPr/>
          <a:lstStyle/>
          <a:p>
            <a:fld id="{CAE87714-EE24-4EBA-8E0F-3C38F7CCFF40}" type="datetimeFigureOut">
              <a:rPr lang="en-GB" smtClean="0"/>
              <a:t>09/10/2018</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983076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smtClean="0"/>
              <a:t>Klikk for å redigere tittelstil</a:t>
            </a:r>
            <a:endParaRPr lang="en-GB"/>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Rediger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7" name="Plassholder for dato 6"/>
          <p:cNvSpPr>
            <a:spLocks noGrp="1"/>
          </p:cNvSpPr>
          <p:nvPr>
            <p:ph type="dt" sz="half" idx="10"/>
          </p:nvPr>
        </p:nvSpPr>
        <p:spPr/>
        <p:txBody>
          <a:bodyPr/>
          <a:lstStyle/>
          <a:p>
            <a:fld id="{CAE87714-EE24-4EBA-8E0F-3C38F7CCFF40}" type="datetimeFigureOut">
              <a:rPr lang="en-GB" smtClean="0"/>
              <a:t>09/10/2018</a:t>
            </a:fld>
            <a:endParaRPr lang="en-GB"/>
          </a:p>
        </p:txBody>
      </p:sp>
      <p:sp>
        <p:nvSpPr>
          <p:cNvPr id="8" name="Plassholder for bunntekst 7"/>
          <p:cNvSpPr>
            <a:spLocks noGrp="1"/>
          </p:cNvSpPr>
          <p:nvPr>
            <p:ph type="ftr" sz="quarter" idx="11"/>
          </p:nvPr>
        </p:nvSpPr>
        <p:spPr/>
        <p:txBody>
          <a:bodyPr/>
          <a:lstStyle/>
          <a:p>
            <a:endParaRPr lang="en-GB"/>
          </a:p>
        </p:txBody>
      </p:sp>
      <p:sp>
        <p:nvSpPr>
          <p:cNvPr id="9" name="Plassholder for lysbildenummer 8"/>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293340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dato 2"/>
          <p:cNvSpPr>
            <a:spLocks noGrp="1"/>
          </p:cNvSpPr>
          <p:nvPr>
            <p:ph type="dt" sz="half" idx="10"/>
          </p:nvPr>
        </p:nvSpPr>
        <p:spPr/>
        <p:txBody>
          <a:bodyPr/>
          <a:lstStyle/>
          <a:p>
            <a:fld id="{CAE87714-EE24-4EBA-8E0F-3C38F7CCFF40}" type="datetimeFigureOut">
              <a:rPr lang="en-GB" smtClean="0"/>
              <a:t>09/10/2018</a:t>
            </a:fld>
            <a:endParaRPr lang="en-GB"/>
          </a:p>
        </p:txBody>
      </p:sp>
      <p:sp>
        <p:nvSpPr>
          <p:cNvPr id="4" name="Plassholder for bunntekst 3"/>
          <p:cNvSpPr>
            <a:spLocks noGrp="1"/>
          </p:cNvSpPr>
          <p:nvPr>
            <p:ph type="ftr" sz="quarter" idx="11"/>
          </p:nvPr>
        </p:nvSpPr>
        <p:spPr/>
        <p:txBody>
          <a:bodyPr/>
          <a:lstStyle/>
          <a:p>
            <a:endParaRPr lang="en-GB"/>
          </a:p>
        </p:txBody>
      </p:sp>
      <p:sp>
        <p:nvSpPr>
          <p:cNvPr id="5" name="Plassholder for lysbildenummer 4"/>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26997843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CAE87714-EE24-4EBA-8E0F-3C38F7CCFF40}" type="datetimeFigureOut">
              <a:rPr lang="en-GB" smtClean="0"/>
              <a:t>09/10/2018</a:t>
            </a:fld>
            <a:endParaRPr lang="en-GB"/>
          </a:p>
        </p:txBody>
      </p:sp>
      <p:sp>
        <p:nvSpPr>
          <p:cNvPr id="3" name="Plassholder for bunntekst 2"/>
          <p:cNvSpPr>
            <a:spLocks noGrp="1"/>
          </p:cNvSpPr>
          <p:nvPr>
            <p:ph type="ftr" sz="quarter" idx="11"/>
          </p:nvPr>
        </p:nvSpPr>
        <p:spPr/>
        <p:txBody>
          <a:bodyPr/>
          <a:lstStyle/>
          <a:p>
            <a:endParaRPr lang="en-GB"/>
          </a:p>
        </p:txBody>
      </p:sp>
      <p:sp>
        <p:nvSpPr>
          <p:cNvPr id="4" name="Plassholder for lysbildenummer 3"/>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28399372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Rediger tekststiler i malen</a:t>
            </a:r>
          </a:p>
        </p:txBody>
      </p:sp>
      <p:sp>
        <p:nvSpPr>
          <p:cNvPr id="5" name="Plassholder for dato 4"/>
          <p:cNvSpPr>
            <a:spLocks noGrp="1"/>
          </p:cNvSpPr>
          <p:nvPr>
            <p:ph type="dt" sz="half" idx="10"/>
          </p:nvPr>
        </p:nvSpPr>
        <p:spPr/>
        <p:txBody>
          <a:bodyPr/>
          <a:lstStyle/>
          <a:p>
            <a:fld id="{CAE87714-EE24-4EBA-8E0F-3C38F7CCFF40}" type="datetimeFigureOut">
              <a:rPr lang="en-GB" smtClean="0"/>
              <a:t>09/10/2018</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3104176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smtClean="0"/>
              <a:t>Klikk for å redigere tittelstil</a:t>
            </a:r>
            <a:endParaRPr lang="en-GB"/>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smtClean="0"/>
              <a:t>Rediger tekststiler i malen</a:t>
            </a:r>
          </a:p>
        </p:txBody>
      </p:sp>
      <p:sp>
        <p:nvSpPr>
          <p:cNvPr id="5" name="Plassholder for dato 4"/>
          <p:cNvSpPr>
            <a:spLocks noGrp="1"/>
          </p:cNvSpPr>
          <p:nvPr>
            <p:ph type="dt" sz="half" idx="10"/>
          </p:nvPr>
        </p:nvSpPr>
        <p:spPr/>
        <p:txBody>
          <a:bodyPr/>
          <a:lstStyle/>
          <a:p>
            <a:fld id="{CAE87714-EE24-4EBA-8E0F-3C38F7CCFF40}" type="datetimeFigureOut">
              <a:rPr lang="en-GB" smtClean="0"/>
              <a:t>09/10/2018</a:t>
            </a:fld>
            <a:endParaRPr lang="en-GB"/>
          </a:p>
        </p:txBody>
      </p:sp>
      <p:sp>
        <p:nvSpPr>
          <p:cNvPr id="6" name="Plassholder for bunntekst 5"/>
          <p:cNvSpPr>
            <a:spLocks noGrp="1"/>
          </p:cNvSpPr>
          <p:nvPr>
            <p:ph type="ftr" sz="quarter" idx="11"/>
          </p:nvPr>
        </p:nvSpPr>
        <p:spPr/>
        <p:txBody>
          <a:bodyPr/>
          <a:lstStyle/>
          <a:p>
            <a:endParaRPr lang="en-GB"/>
          </a:p>
        </p:txBody>
      </p:sp>
      <p:sp>
        <p:nvSpPr>
          <p:cNvPr id="7" name="Plassholder for lysbildenummer 6"/>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15847097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en-GB"/>
          </a:p>
        </p:txBody>
      </p:sp>
      <p:sp>
        <p:nvSpPr>
          <p:cNvPr id="3" name="Plassholder for loddrett tekst 2"/>
          <p:cNvSpPr>
            <a:spLocks noGrp="1"/>
          </p:cNvSpPr>
          <p:nvPr>
            <p:ph type="body" orient="vert" idx="1"/>
          </p:nvPr>
        </p:nvSpPr>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CAE87714-EE24-4EBA-8E0F-3C38F7CCFF40}" type="datetimeFigureOut">
              <a:rPr lang="en-GB" smtClean="0"/>
              <a:t>09/10/2018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1992203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smtClean="0"/>
              <a:t>Klikk for å redigere tittelstil</a:t>
            </a:r>
            <a:endParaRPr lang="en-GB"/>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10"/>
          </p:nvPr>
        </p:nvSpPr>
        <p:spPr/>
        <p:txBody>
          <a:bodyPr/>
          <a:lstStyle/>
          <a:p>
            <a:fld id="{CAE87714-EE24-4EBA-8E0F-3C38F7CCFF40}" type="datetimeFigureOut">
              <a:rPr lang="en-GB" smtClean="0"/>
              <a:t>09/10/2018</a:t>
            </a:fld>
            <a:endParaRPr lang="en-GB"/>
          </a:p>
        </p:txBody>
      </p:sp>
      <p:sp>
        <p:nvSpPr>
          <p:cNvPr id="5" name="Plassholder for bunntekst 4"/>
          <p:cNvSpPr>
            <a:spLocks noGrp="1"/>
          </p:cNvSpPr>
          <p:nvPr>
            <p:ph type="ftr" sz="quarter" idx="11"/>
          </p:nvPr>
        </p:nvSpPr>
        <p:spPr/>
        <p:txBody>
          <a:bodyPr/>
          <a:lstStyle/>
          <a:p>
            <a:endParaRPr lang="en-GB"/>
          </a:p>
        </p:txBody>
      </p:sp>
      <p:sp>
        <p:nvSpPr>
          <p:cNvPr id="6" name="Plassholder for lysbildenummer 5"/>
          <p:cNvSpPr>
            <a:spLocks noGrp="1"/>
          </p:cNvSpPr>
          <p:nvPr>
            <p:ph type="sldNum" sz="quarter" idx="12"/>
          </p:nvPr>
        </p:nvSpPr>
        <p:spPr/>
        <p:txBody>
          <a:bodyPr/>
          <a:lstStyle/>
          <a:p>
            <a:fld id="{7BECC5B5-13AD-4383-8FC8-387412A35385}" type="slidenum">
              <a:rPr lang="en-GB" smtClean="0"/>
              <a:t>‹#›</a:t>
            </a:fld>
            <a:endParaRPr lang="en-GB"/>
          </a:p>
        </p:txBody>
      </p:sp>
    </p:spTree>
    <p:extLst>
      <p:ext uri="{BB962C8B-B14F-4D97-AF65-F5344CB8AC3E}">
        <p14:creationId xmlns:p14="http://schemas.microsoft.com/office/powerpoint/2010/main" val="4186130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smtClean="0"/>
              <a:t>Klikk for å redigere tittelstil</a:t>
            </a:r>
            <a:endParaRPr lang="en-GB"/>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smtClean="0"/>
              <a:t>Rediger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en-GB"/>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AE87714-EE24-4EBA-8E0F-3C38F7CCFF40}" type="datetimeFigureOut">
              <a:rPr lang="en-GB" smtClean="0"/>
              <a:t>09/10/2018</a:t>
            </a:fld>
            <a:endParaRPr lang="en-GB"/>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ECC5B5-13AD-4383-8FC8-387412A35385}" type="slidenum">
              <a:rPr lang="en-GB" smtClean="0"/>
              <a:t>‹#›</a:t>
            </a:fld>
            <a:endParaRPr lang="en-GB"/>
          </a:p>
        </p:txBody>
      </p:sp>
    </p:spTree>
    <p:extLst>
      <p:ext uri="{BB962C8B-B14F-4D97-AF65-F5344CB8AC3E}">
        <p14:creationId xmlns:p14="http://schemas.microsoft.com/office/powerpoint/2010/main" val="25202100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475132" y="182877"/>
            <a:ext cx="7673788" cy="3122688"/>
          </a:xfrm>
        </p:spPr>
        <p:txBody>
          <a:bodyPr>
            <a:normAutofit/>
          </a:bodyPr>
          <a:lstStyle/>
          <a:p>
            <a:pPr algn="l"/>
            <a:r>
              <a:rPr lang="en-GB" sz="8800" b="1" dirty="0" smtClean="0"/>
              <a:t>Case: marine biodiversity</a:t>
            </a:r>
            <a:endParaRPr lang="en-GB" sz="8800" b="1" dirty="0"/>
          </a:p>
        </p:txBody>
      </p:sp>
      <p:sp>
        <p:nvSpPr>
          <p:cNvPr id="3" name="Undertittel 2"/>
          <p:cNvSpPr>
            <a:spLocks noGrp="1"/>
          </p:cNvSpPr>
          <p:nvPr>
            <p:ph type="subTitle" idx="1"/>
          </p:nvPr>
        </p:nvSpPr>
        <p:spPr>
          <a:xfrm>
            <a:off x="1524000" y="3602038"/>
            <a:ext cx="9144000" cy="2864076"/>
          </a:xfrm>
        </p:spPr>
        <p:txBody>
          <a:bodyPr/>
          <a:lstStyle/>
          <a:p>
            <a:endParaRPr lang="en-GB" dirty="0" smtClean="0"/>
          </a:p>
          <a:p>
            <a:r>
              <a:rPr lang="en-GB" dirty="0" smtClean="0"/>
              <a:t>Magnus Gulbrandsen</a:t>
            </a:r>
          </a:p>
          <a:p>
            <a:r>
              <a:rPr lang="en-GB" dirty="0" smtClean="0"/>
              <a:t>OSIRIS Workshop </a:t>
            </a:r>
            <a:r>
              <a:rPr lang="en-GB" dirty="0" smtClean="0"/>
              <a:t>Valencia </a:t>
            </a:r>
            <a:r>
              <a:rPr lang="en-GB" dirty="0" smtClean="0"/>
              <a:t>10-11 </a:t>
            </a:r>
            <a:r>
              <a:rPr lang="en-GB" dirty="0" smtClean="0"/>
              <a:t>Oct </a:t>
            </a:r>
            <a:r>
              <a:rPr lang="en-GB" dirty="0" smtClean="0"/>
              <a:t>2018</a:t>
            </a:r>
            <a:endParaRPr lang="en-GB" dirty="0" smtClean="0"/>
          </a:p>
          <a:p>
            <a:endParaRPr lang="en-GB" dirty="0"/>
          </a:p>
          <a:p>
            <a:r>
              <a:rPr lang="en-GB" i="1" dirty="0" smtClean="0"/>
              <a:t>Presentation based on desktop </a:t>
            </a:r>
            <a:r>
              <a:rPr lang="en-GB" i="1" dirty="0" smtClean="0"/>
              <a:t>research, six </a:t>
            </a:r>
            <a:r>
              <a:rPr lang="en-GB" i="1" dirty="0" smtClean="0"/>
              <a:t>initial </a:t>
            </a:r>
            <a:r>
              <a:rPr lang="en-GB" i="1" dirty="0" smtClean="0"/>
              <a:t>interviews, three days of observation with extra interviews, Madrid workshop contribution</a:t>
            </a:r>
            <a:endParaRPr lang="en-GB" i="1" dirty="0"/>
          </a:p>
        </p:txBody>
      </p:sp>
      <p:pic>
        <p:nvPicPr>
          <p:cNvPr id="4" name="Picture 3"/>
          <p:cNvPicPr>
            <a:picLocks noChangeAspect="1"/>
          </p:cNvPicPr>
          <p:nvPr/>
        </p:nvPicPr>
        <p:blipFill>
          <a:blip r:embed="rId2"/>
          <a:stretch>
            <a:fillRect/>
          </a:stretch>
        </p:blipFill>
        <p:spPr>
          <a:xfrm>
            <a:off x="6667500" y="0"/>
            <a:ext cx="5524500" cy="3314700"/>
          </a:xfrm>
          <a:prstGeom prst="rect">
            <a:avLst/>
          </a:prstGeom>
        </p:spPr>
      </p:pic>
    </p:spTree>
    <p:extLst>
      <p:ext uri="{BB962C8B-B14F-4D97-AF65-F5344CB8AC3E}">
        <p14:creationId xmlns:p14="http://schemas.microsoft.com/office/powerpoint/2010/main" val="3384489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Problem area</a:t>
            </a:r>
            <a:endParaRPr lang="en-GB" dirty="0"/>
          </a:p>
        </p:txBody>
      </p:sp>
      <p:sp>
        <p:nvSpPr>
          <p:cNvPr id="3" name="Plassholder for innhold 2"/>
          <p:cNvSpPr>
            <a:spLocks noGrp="1"/>
          </p:cNvSpPr>
          <p:nvPr>
            <p:ph idx="1"/>
          </p:nvPr>
        </p:nvSpPr>
        <p:spPr/>
        <p:txBody>
          <a:bodyPr/>
          <a:lstStyle/>
          <a:p>
            <a:r>
              <a:rPr lang="en-GB" dirty="0" smtClean="0"/>
              <a:t>Biodiversity: the variety of plant and animal life in the world or in a particular habitat, including genetic variety, species variety and wider ecosystem variety</a:t>
            </a:r>
          </a:p>
          <a:p>
            <a:r>
              <a:rPr lang="en-GB" dirty="0" smtClean="0"/>
              <a:t>Seen as important, desirable and threatened</a:t>
            </a:r>
          </a:p>
          <a:p>
            <a:r>
              <a:rPr lang="en-GB" dirty="0" smtClean="0"/>
              <a:t>EEA argues that it is a more severe and immediate challenge than climate change because of path dependencies and </a:t>
            </a:r>
            <a:r>
              <a:rPr lang="en-GB" dirty="0" err="1" smtClean="0"/>
              <a:t>irreversibilities</a:t>
            </a:r>
            <a:endParaRPr lang="en-GB" dirty="0" smtClean="0"/>
          </a:p>
          <a:p>
            <a:r>
              <a:rPr lang="en-GB" dirty="0" smtClean="0"/>
              <a:t>Problem: how to regulate human activities (and alien organisms etc.) so that they do not threaten biodiversity</a:t>
            </a:r>
            <a:endParaRPr lang="en-GB" dirty="0"/>
          </a:p>
        </p:txBody>
      </p:sp>
    </p:spTree>
    <p:extLst>
      <p:ext uri="{BB962C8B-B14F-4D97-AF65-F5344CB8AC3E}">
        <p14:creationId xmlns:p14="http://schemas.microsoft.com/office/powerpoint/2010/main" val="41053625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Problem with problem area</a:t>
            </a:r>
            <a:endParaRPr lang="en-GB" dirty="0"/>
          </a:p>
        </p:txBody>
      </p:sp>
      <p:sp>
        <p:nvSpPr>
          <p:cNvPr id="3" name="Plassholder for innhold 2"/>
          <p:cNvSpPr>
            <a:spLocks noGrp="1"/>
          </p:cNvSpPr>
          <p:nvPr>
            <p:ph idx="1"/>
          </p:nvPr>
        </p:nvSpPr>
        <p:spPr/>
        <p:txBody>
          <a:bodyPr/>
          <a:lstStyle/>
          <a:p>
            <a:r>
              <a:rPr lang="en-GB" dirty="0" smtClean="0"/>
              <a:t>It might be too big for an OSIRIS case!</a:t>
            </a:r>
          </a:p>
          <a:p>
            <a:r>
              <a:rPr lang="en-GB" dirty="0" smtClean="0"/>
              <a:t>Biodiversity defined within a species, within a geographical area or within a larger ecosystem – and regulation of it related to many different human activities and other phenomena</a:t>
            </a:r>
          </a:p>
          <a:p>
            <a:r>
              <a:rPr lang="en-GB" dirty="0" smtClean="0"/>
              <a:t>From interviews: very large differences between e.g. saltwater and freshwater areas and between species like moose (wild) and reindeer (partly domesticated)</a:t>
            </a:r>
          </a:p>
          <a:p>
            <a:r>
              <a:rPr lang="en-GB" dirty="0" smtClean="0"/>
              <a:t>Suggestion: limit the case to marine biodiversity, possibly even only to saltwater/ocean biodiversity (and a specific region?)</a:t>
            </a:r>
          </a:p>
        </p:txBody>
      </p:sp>
    </p:spTree>
    <p:extLst>
      <p:ext uri="{BB962C8B-B14F-4D97-AF65-F5344CB8AC3E}">
        <p14:creationId xmlns:p14="http://schemas.microsoft.com/office/powerpoint/2010/main" val="36573502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Main scientific knowledge base</a:t>
            </a:r>
            <a:endParaRPr lang="en-GB" dirty="0"/>
          </a:p>
        </p:txBody>
      </p:sp>
      <p:sp>
        <p:nvSpPr>
          <p:cNvPr id="3" name="Plassholder for innhold 2"/>
          <p:cNvSpPr>
            <a:spLocks noGrp="1"/>
          </p:cNvSpPr>
          <p:nvPr>
            <p:ph idx="1"/>
          </p:nvPr>
        </p:nvSpPr>
        <p:spPr>
          <a:xfrm>
            <a:off x="838200" y="1825624"/>
            <a:ext cx="10515600" cy="4838737"/>
          </a:xfrm>
        </p:spPr>
        <p:txBody>
          <a:bodyPr>
            <a:normAutofit/>
          </a:bodyPr>
          <a:lstStyle/>
          <a:p>
            <a:r>
              <a:rPr lang="en-GB" dirty="0" smtClean="0"/>
              <a:t>Biology/ecology in a wide sense and more specialised fields like </a:t>
            </a:r>
            <a:r>
              <a:rPr lang="en-GB" dirty="0" err="1" smtClean="0"/>
              <a:t>biodemographics</a:t>
            </a:r>
            <a:r>
              <a:rPr lang="en-GB" dirty="0" smtClean="0"/>
              <a:t> and systems biology</a:t>
            </a:r>
          </a:p>
          <a:p>
            <a:r>
              <a:rPr lang="en-GB" dirty="0" smtClean="0"/>
              <a:t>Models of ecosystems also draw heavily upon statistics and other more generic fields (mathematics, computer simulation) – a drive towards big data, better data and more sophisticated models</a:t>
            </a:r>
          </a:p>
          <a:p>
            <a:r>
              <a:rPr lang="en-GB" dirty="0" smtClean="0"/>
              <a:t>Applied areas related to mapping/counting of species/individual fish/animals, their genes and so on</a:t>
            </a:r>
          </a:p>
          <a:p>
            <a:r>
              <a:rPr lang="en-GB" dirty="0" smtClean="0"/>
              <a:t>To some extent also knowledge about human activities (pollution, fish farming, reindeer farming etc.) and about the effects of various types of regulation (including non-biological effects e.g. related to aboriginal culture)</a:t>
            </a:r>
            <a:endParaRPr lang="en-GB" dirty="0"/>
          </a:p>
        </p:txBody>
      </p:sp>
    </p:spTree>
    <p:extLst>
      <p:ext uri="{BB962C8B-B14F-4D97-AF65-F5344CB8AC3E}">
        <p14:creationId xmlns:p14="http://schemas.microsoft.com/office/powerpoint/2010/main" val="1101258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Pathway</a:t>
            </a:r>
            <a:endParaRPr lang="en-GB" dirty="0"/>
          </a:p>
        </p:txBody>
      </p:sp>
      <p:sp>
        <p:nvSpPr>
          <p:cNvPr id="3" name="Plassholder for innhold 2"/>
          <p:cNvSpPr>
            <a:spLocks noGrp="1"/>
          </p:cNvSpPr>
          <p:nvPr>
            <p:ph idx="1"/>
          </p:nvPr>
        </p:nvSpPr>
        <p:spPr/>
        <p:txBody>
          <a:bodyPr/>
          <a:lstStyle/>
          <a:p>
            <a:r>
              <a:rPr lang="en-GB" dirty="0" smtClean="0"/>
              <a:t>This is more or less a pure policy pathway – the problem area is a policy area</a:t>
            </a:r>
          </a:p>
          <a:p>
            <a:r>
              <a:rPr lang="en-GB" dirty="0" smtClean="0"/>
              <a:t>In a wider sense, regulation affects economic activity and the challenge of reduced biodiversity may in a wider sense be tied to health </a:t>
            </a:r>
            <a:r>
              <a:rPr lang="en-GB" dirty="0" smtClean="0"/>
              <a:t>aspects – similar to many of the ASIRPA cases</a:t>
            </a:r>
            <a:endParaRPr lang="en-GB" dirty="0" smtClean="0"/>
          </a:p>
          <a:p>
            <a:endParaRPr lang="en-GB" dirty="0"/>
          </a:p>
        </p:txBody>
      </p:sp>
    </p:spTree>
    <p:extLst>
      <p:ext uri="{BB962C8B-B14F-4D97-AF65-F5344CB8AC3E}">
        <p14:creationId xmlns:p14="http://schemas.microsoft.com/office/powerpoint/2010/main" val="37613438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Maturity of the pathway</a:t>
            </a:r>
            <a:endParaRPr lang="en-GB" dirty="0"/>
          </a:p>
        </p:txBody>
      </p:sp>
      <p:sp>
        <p:nvSpPr>
          <p:cNvPr id="3" name="Plassholder for innhold 2"/>
          <p:cNvSpPr>
            <a:spLocks noGrp="1"/>
          </p:cNvSpPr>
          <p:nvPr>
            <p:ph idx="1"/>
          </p:nvPr>
        </p:nvSpPr>
        <p:spPr>
          <a:xfrm>
            <a:off x="838199" y="1825625"/>
            <a:ext cx="10753165" cy="4693928"/>
          </a:xfrm>
        </p:spPr>
        <p:txBody>
          <a:bodyPr>
            <a:normAutofit lnSpcReduction="10000"/>
          </a:bodyPr>
          <a:lstStyle/>
          <a:p>
            <a:r>
              <a:rPr lang="en-GB" dirty="0" smtClean="0"/>
              <a:t>Very mature – mapping of ecosystems and regulation of fishing quotas, hunting quotas, pollution and more goes back a century, including using research-based advice (but emergent areas with decentralisation)</a:t>
            </a:r>
          </a:p>
          <a:p>
            <a:r>
              <a:rPr lang="en-GB" dirty="0" smtClean="0"/>
              <a:t>The Fishery Board (1900) one of the country’s first HEIs; the Norwegian Fisheries Investigations (1864, now Institute for Marine Research), early applied research institute; Johan </a:t>
            </a:r>
            <a:r>
              <a:rPr lang="en-GB" dirty="0" err="1" smtClean="0"/>
              <a:t>Hjort</a:t>
            </a:r>
            <a:r>
              <a:rPr lang="en-GB" dirty="0" smtClean="0"/>
              <a:t>, “the father of ocean research”</a:t>
            </a:r>
          </a:p>
          <a:p>
            <a:r>
              <a:rPr lang="en-GB" dirty="0" smtClean="0"/>
              <a:t>Biodiversity is formalised in White Papers (e.g. no. 42/2000-01); regulated as an interplay between mapping and surveillance, coordination of legal and economic mechanisms, and research-based knowledge and competence</a:t>
            </a:r>
          </a:p>
          <a:p>
            <a:r>
              <a:rPr lang="en-GB" dirty="0" smtClean="0"/>
              <a:t>New scientific methods, new knowledge and new problems (like plastic in the sea) challenge traditional “one species policies”</a:t>
            </a:r>
            <a:endParaRPr lang="en-GB" dirty="0"/>
          </a:p>
        </p:txBody>
      </p:sp>
    </p:spTree>
    <p:extLst>
      <p:ext uri="{BB962C8B-B14F-4D97-AF65-F5344CB8AC3E}">
        <p14:creationId xmlns:p14="http://schemas.microsoft.com/office/powerpoint/2010/main" val="254718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Users</a:t>
            </a:r>
            <a:endParaRPr lang="en-GB" dirty="0"/>
          </a:p>
        </p:txBody>
      </p:sp>
      <p:sp>
        <p:nvSpPr>
          <p:cNvPr id="3" name="Plassholder for innhold 2"/>
          <p:cNvSpPr>
            <a:spLocks noGrp="1"/>
          </p:cNvSpPr>
          <p:nvPr>
            <p:ph idx="1"/>
          </p:nvPr>
        </p:nvSpPr>
        <p:spPr>
          <a:xfrm>
            <a:off x="838200" y="1825624"/>
            <a:ext cx="10515600" cy="4768813"/>
          </a:xfrm>
        </p:spPr>
        <p:txBody>
          <a:bodyPr>
            <a:normAutofit/>
          </a:bodyPr>
          <a:lstStyle/>
          <a:p>
            <a:r>
              <a:rPr lang="en-GB" dirty="0" smtClean="0"/>
              <a:t>Multiple users on the policy side in Norway</a:t>
            </a:r>
          </a:p>
          <a:p>
            <a:r>
              <a:rPr lang="en-GB" dirty="0" smtClean="0"/>
              <a:t>Ministry </a:t>
            </a:r>
            <a:r>
              <a:rPr lang="en-GB" dirty="0" smtClean="0"/>
              <a:t>of the Environment with an overall responsibility, but with sectorial responsibilities for other ministries and several underlying and large agencies such as the Norwegian Environment Agency in a complex division of labour</a:t>
            </a:r>
          </a:p>
          <a:p>
            <a:r>
              <a:rPr lang="en-GB" dirty="0" smtClean="0"/>
              <a:t>Also international dimension; co-governance of specific regions (e.g. Barents region with Russia) and influence of EU and international semi-public organisations (like ICES) and NGOs</a:t>
            </a:r>
            <a:endParaRPr lang="en-GB" dirty="0"/>
          </a:p>
          <a:p>
            <a:r>
              <a:rPr lang="en-GB" dirty="0" smtClean="0"/>
              <a:t>Each of these users have contacts with many different research organisations and they often have high formal competences themselves (and a strong experience base)</a:t>
            </a:r>
            <a:endParaRPr lang="en-GB" dirty="0"/>
          </a:p>
        </p:txBody>
      </p:sp>
    </p:spTree>
    <p:extLst>
      <p:ext uri="{BB962C8B-B14F-4D97-AF65-F5344CB8AC3E}">
        <p14:creationId xmlns:p14="http://schemas.microsoft.com/office/powerpoint/2010/main" val="7018147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Users cont.</a:t>
            </a:r>
            <a:endParaRPr lang="en-GB" dirty="0"/>
          </a:p>
        </p:txBody>
      </p:sp>
      <p:sp>
        <p:nvSpPr>
          <p:cNvPr id="3" name="Plassholder for innhold 2"/>
          <p:cNvSpPr>
            <a:spLocks noGrp="1"/>
          </p:cNvSpPr>
          <p:nvPr>
            <p:ph idx="1"/>
          </p:nvPr>
        </p:nvSpPr>
        <p:spPr/>
        <p:txBody>
          <a:bodyPr>
            <a:normAutofit/>
          </a:bodyPr>
          <a:lstStyle/>
          <a:p>
            <a:r>
              <a:rPr lang="en-GB" dirty="0" smtClean="0"/>
              <a:t>Basic funding to research institutes, funding of research council programmes, consultancy etc. quite common</a:t>
            </a:r>
          </a:p>
          <a:p>
            <a:r>
              <a:rPr lang="en-GB" dirty="0" smtClean="0"/>
              <a:t>Many informal meeting places and institutionalised and regular updates on new developments in science (but conservative uptake)</a:t>
            </a:r>
          </a:p>
          <a:p>
            <a:r>
              <a:rPr lang="en-GB" dirty="0" smtClean="0"/>
              <a:t>Also through organisations like ICES data about organisms in the oceans are gathered and shared with research organisations</a:t>
            </a:r>
          </a:p>
          <a:p>
            <a:r>
              <a:rPr lang="en-GB" dirty="0" smtClean="0"/>
              <a:t>Data gathering often involves a large number of people and organisations including hunters, indigenous people, fishery vessels</a:t>
            </a:r>
            <a:endParaRPr lang="en-GB" dirty="0"/>
          </a:p>
        </p:txBody>
      </p:sp>
    </p:spTree>
    <p:extLst>
      <p:ext uri="{BB962C8B-B14F-4D97-AF65-F5344CB8AC3E}">
        <p14:creationId xmlns:p14="http://schemas.microsoft.com/office/powerpoint/2010/main" val="4960715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Research organisations</a:t>
            </a:r>
            <a:endParaRPr lang="en-GB" dirty="0"/>
          </a:p>
        </p:txBody>
      </p:sp>
      <p:sp>
        <p:nvSpPr>
          <p:cNvPr id="3" name="Plassholder for innhold 2"/>
          <p:cNvSpPr>
            <a:spLocks noGrp="1"/>
          </p:cNvSpPr>
          <p:nvPr>
            <p:ph idx="1"/>
          </p:nvPr>
        </p:nvSpPr>
        <p:spPr>
          <a:xfrm>
            <a:off x="838200" y="1825625"/>
            <a:ext cx="10515600" cy="4715024"/>
          </a:xfrm>
        </p:spPr>
        <p:txBody>
          <a:bodyPr>
            <a:normAutofit fontScale="92500" lnSpcReduction="10000"/>
          </a:bodyPr>
          <a:lstStyle/>
          <a:p>
            <a:r>
              <a:rPr lang="en-GB" dirty="0" smtClean="0"/>
              <a:t>All the major Norwegian universities have research units that deal with marine biodiversity, which is also the theme of several courses at bachelor, master and PhD level in the four largest university cities</a:t>
            </a:r>
          </a:p>
          <a:p>
            <a:r>
              <a:rPr lang="en-GB" dirty="0" smtClean="0"/>
              <a:t>Also several large research institutes like the Institute for Marine Research and the Norwegian Institute for Water Research</a:t>
            </a:r>
          </a:p>
          <a:p>
            <a:r>
              <a:rPr lang="en-GB" dirty="0" smtClean="0"/>
              <a:t>Many of the most important units have come together in the SUSTAIN network funded as a centre of excellence with a Nordic grant (this is our first contact into the case)</a:t>
            </a:r>
          </a:p>
          <a:p>
            <a:endParaRPr lang="en-GB" dirty="0" smtClean="0"/>
          </a:p>
          <a:p>
            <a:r>
              <a:rPr lang="en-GB" dirty="0" smtClean="0"/>
              <a:t>In other words, the case involves multiple user sites which all have links with multiple research sites which tackle wider issues than just marine biodiversity</a:t>
            </a:r>
            <a:endParaRPr lang="en-GB" dirty="0"/>
          </a:p>
        </p:txBody>
      </p:sp>
    </p:spTree>
    <p:extLst>
      <p:ext uri="{BB962C8B-B14F-4D97-AF65-F5344CB8AC3E}">
        <p14:creationId xmlns:p14="http://schemas.microsoft.com/office/powerpoint/2010/main" val="409851188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smtClean="0"/>
              <a:t>Other dimensions</a:t>
            </a:r>
            <a:endParaRPr lang="en-GB" dirty="0"/>
          </a:p>
        </p:txBody>
      </p:sp>
      <p:sp>
        <p:nvSpPr>
          <p:cNvPr id="3" name="Plassholder for innhold 2"/>
          <p:cNvSpPr>
            <a:spLocks noGrp="1"/>
          </p:cNvSpPr>
          <p:nvPr>
            <p:ph idx="1"/>
          </p:nvPr>
        </p:nvSpPr>
        <p:spPr>
          <a:xfrm>
            <a:off x="838200" y="1825625"/>
            <a:ext cx="10515600" cy="4715024"/>
          </a:xfrm>
        </p:spPr>
        <p:txBody>
          <a:bodyPr>
            <a:normAutofit/>
          </a:bodyPr>
          <a:lstStyle/>
          <a:p>
            <a:r>
              <a:rPr lang="en-GB" dirty="0" smtClean="0"/>
              <a:t>Great </a:t>
            </a:r>
            <a:r>
              <a:rPr lang="en-GB" dirty="0" smtClean="0"/>
              <a:t>international potential </a:t>
            </a:r>
            <a:r>
              <a:rPr lang="en-GB" dirty="0" smtClean="0"/>
              <a:t>in the </a:t>
            </a:r>
            <a:r>
              <a:rPr lang="en-GB" dirty="0" smtClean="0"/>
              <a:t>case: the issue is global and high on the EU agenda, research </a:t>
            </a:r>
            <a:r>
              <a:rPr lang="en-GB" dirty="0" smtClean="0"/>
              <a:t>community very international </a:t>
            </a:r>
            <a:r>
              <a:rPr lang="en-GB" dirty="0" smtClean="0"/>
              <a:t>(all empirical work in Norway done </a:t>
            </a:r>
            <a:r>
              <a:rPr lang="en-GB" dirty="0" smtClean="0"/>
              <a:t>in English</a:t>
            </a:r>
            <a:r>
              <a:rPr lang="en-GB" dirty="0" smtClean="0"/>
              <a:t>), famous UK impact case, large country differences in success </a:t>
            </a:r>
            <a:r>
              <a:rPr lang="en-GB" dirty="0" smtClean="0"/>
              <a:t>rates in the regulation of </a:t>
            </a:r>
            <a:r>
              <a:rPr lang="en-GB" dirty="0" smtClean="0"/>
              <a:t>biodiversity</a:t>
            </a:r>
          </a:p>
          <a:p>
            <a:r>
              <a:rPr lang="en-GB" dirty="0" smtClean="0"/>
              <a:t>The case is institutionalised and mature, but the empirical work so far also indicates a number of problems in policy-research interaction and many gaps between the communities </a:t>
            </a:r>
          </a:p>
          <a:p>
            <a:r>
              <a:rPr lang="en-GB" dirty="0" smtClean="0"/>
              <a:t>Also a certain “activism” among researchers</a:t>
            </a:r>
            <a:endParaRPr lang="en-GB" dirty="0"/>
          </a:p>
        </p:txBody>
      </p:sp>
    </p:spTree>
    <p:extLst>
      <p:ext uri="{BB962C8B-B14F-4D97-AF65-F5344CB8AC3E}">
        <p14:creationId xmlns:p14="http://schemas.microsoft.com/office/powerpoint/2010/main" val="3509108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smtClean="0"/>
              <a:t>Access/risk</a:t>
            </a:r>
            <a:endParaRPr lang="en-GB"/>
          </a:p>
        </p:txBody>
      </p:sp>
      <p:sp>
        <p:nvSpPr>
          <p:cNvPr id="3" name="Plassholder for innhold 2"/>
          <p:cNvSpPr>
            <a:spLocks noGrp="1"/>
          </p:cNvSpPr>
          <p:nvPr>
            <p:ph idx="1"/>
          </p:nvPr>
        </p:nvSpPr>
        <p:spPr/>
        <p:txBody>
          <a:bodyPr/>
          <a:lstStyle/>
          <a:p>
            <a:r>
              <a:rPr lang="en-GB" dirty="0" smtClean="0"/>
              <a:t>Good contacts with researchers who want to be studied and want to understand how they can engage in a better way with policymakers</a:t>
            </a:r>
          </a:p>
          <a:p>
            <a:r>
              <a:rPr lang="en-GB" dirty="0" smtClean="0"/>
              <a:t>These people seem open, reflexive and interested in various ethnographic approaches including electronic diaries etc.</a:t>
            </a:r>
          </a:p>
          <a:p>
            <a:r>
              <a:rPr lang="en-GB" dirty="0" smtClean="0"/>
              <a:t>Many of them work with other issues than marine biodiversity, so that could be a risk if the case is defined too narrowly</a:t>
            </a:r>
          </a:p>
          <a:p>
            <a:r>
              <a:rPr lang="en-GB" dirty="0" smtClean="0"/>
              <a:t>We need similar contact with one or several policy sites, need to develop this independently of the research network</a:t>
            </a:r>
          </a:p>
          <a:p>
            <a:r>
              <a:rPr lang="en-GB" dirty="0" smtClean="0"/>
              <a:t>The case </a:t>
            </a:r>
            <a:r>
              <a:rPr lang="en-GB" dirty="0" smtClean="0"/>
              <a:t>challenges </a:t>
            </a:r>
            <a:r>
              <a:rPr lang="en-GB" dirty="0" smtClean="0"/>
              <a:t>the idea of </a:t>
            </a:r>
            <a:r>
              <a:rPr lang="en-GB" b="1" i="1" dirty="0" smtClean="0"/>
              <a:t>one </a:t>
            </a:r>
            <a:r>
              <a:rPr lang="en-GB" dirty="0" smtClean="0"/>
              <a:t>user site</a:t>
            </a:r>
          </a:p>
          <a:p>
            <a:endParaRPr lang="en-GB" dirty="0"/>
          </a:p>
        </p:txBody>
      </p:sp>
      <p:pic>
        <p:nvPicPr>
          <p:cNvPr id="4" name="Picture 3"/>
          <p:cNvPicPr>
            <a:picLocks noChangeAspect="1"/>
          </p:cNvPicPr>
          <p:nvPr/>
        </p:nvPicPr>
        <p:blipFill>
          <a:blip r:embed="rId2"/>
          <a:stretch>
            <a:fillRect/>
          </a:stretch>
        </p:blipFill>
        <p:spPr>
          <a:xfrm>
            <a:off x="10440535" y="5421799"/>
            <a:ext cx="1751465" cy="1436201"/>
          </a:xfrm>
          <a:prstGeom prst="rect">
            <a:avLst/>
          </a:prstGeom>
        </p:spPr>
      </p:pic>
    </p:spTree>
    <p:extLst>
      <p:ext uri="{BB962C8B-B14F-4D97-AF65-F5344CB8AC3E}">
        <p14:creationId xmlns:p14="http://schemas.microsoft.com/office/powerpoint/2010/main" val="43252583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ktangel 33"/>
          <p:cNvSpPr/>
          <p:nvPr/>
        </p:nvSpPr>
        <p:spPr>
          <a:xfrm>
            <a:off x="1359243" y="4127156"/>
            <a:ext cx="8311979" cy="22267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ktangel 32"/>
          <p:cNvSpPr/>
          <p:nvPr/>
        </p:nvSpPr>
        <p:spPr>
          <a:xfrm>
            <a:off x="1359243" y="1672280"/>
            <a:ext cx="8311979" cy="222670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p:nvPr>
        </p:nvSpPr>
        <p:spPr>
          <a:xfrm>
            <a:off x="393348" y="365125"/>
            <a:ext cx="10515600" cy="1325563"/>
          </a:xfrm>
        </p:spPr>
        <p:txBody>
          <a:bodyPr/>
          <a:lstStyle/>
          <a:p>
            <a:r>
              <a:rPr lang="en-GB" dirty="0" smtClean="0"/>
              <a:t>The linear model of impact</a:t>
            </a:r>
            <a:endParaRPr lang="en-GB" dirty="0"/>
          </a:p>
        </p:txBody>
      </p:sp>
      <p:grpSp>
        <p:nvGrpSpPr>
          <p:cNvPr id="5" name="Group 4"/>
          <p:cNvGrpSpPr>
            <a:grpSpLocks/>
          </p:cNvGrpSpPr>
          <p:nvPr/>
        </p:nvGrpSpPr>
        <p:grpSpPr bwMode="auto">
          <a:xfrm>
            <a:off x="2746708" y="2233314"/>
            <a:ext cx="1870075" cy="1585913"/>
            <a:chOff x="1243" y="1798"/>
            <a:chExt cx="1178" cy="999"/>
          </a:xfrm>
        </p:grpSpPr>
        <p:sp>
          <p:nvSpPr>
            <p:cNvPr id="6" name="AutoShape 5"/>
            <p:cNvSpPr>
              <a:spLocks noChangeArrowheads="1"/>
            </p:cNvSpPr>
            <p:nvPr/>
          </p:nvSpPr>
          <p:spPr bwMode="auto">
            <a:xfrm rot="-5400000">
              <a:off x="1332" y="1709"/>
              <a:ext cx="999" cy="1178"/>
            </a:xfrm>
            <a:prstGeom prst="flowChartManualOperation">
              <a:avLst/>
            </a:prstGeom>
            <a:solidFill>
              <a:srgbClr val="33CCCC"/>
            </a:solidFill>
            <a:ln w="9525">
              <a:solidFill>
                <a:srgbClr val="000000"/>
              </a:solidFill>
              <a:miter lim="800000"/>
              <a:headEnd/>
              <a:tailEnd/>
            </a:ln>
            <a:effectLst>
              <a:outerShdw dist="107763" dir="18900000" algn="ctr" rotWithShape="0">
                <a:srgbClr val="808080"/>
              </a:outerShdw>
            </a:effectLst>
          </p:spPr>
          <p:txBody>
            <a:bodyPr/>
            <a:lstStyle/>
            <a:p>
              <a:endParaRPr lang="nb-NO"/>
            </a:p>
          </p:txBody>
        </p:sp>
        <p:sp>
          <p:nvSpPr>
            <p:cNvPr id="7" name="Text Box 6"/>
            <p:cNvSpPr txBox="1">
              <a:spLocks noChangeArrowheads="1"/>
            </p:cNvSpPr>
            <p:nvPr/>
          </p:nvSpPr>
          <p:spPr bwMode="auto">
            <a:xfrm>
              <a:off x="1310" y="2006"/>
              <a:ext cx="1040" cy="649"/>
            </a:xfrm>
            <a:prstGeom prst="rect">
              <a:avLst/>
            </a:prstGeom>
            <a:noFill/>
            <a:ln w="9525">
              <a:noFill/>
              <a:miter lim="800000"/>
              <a:headEnd/>
              <a:tailEnd/>
            </a:ln>
          </p:spPr>
          <p:txBody>
            <a:bodyPr/>
            <a:lstStyle/>
            <a:p>
              <a:pPr algn="l" eaLnBrk="0" hangingPunct="0"/>
              <a:r>
                <a:rPr lang="nb-NO" sz="2000" dirty="0" smtClean="0">
                  <a:latin typeface="Arial MT Black" pitchFamily="34" charset="0"/>
                </a:rPr>
                <a:t>Basic </a:t>
              </a:r>
              <a:r>
                <a:rPr lang="nb-NO" sz="2000" dirty="0" err="1" smtClean="0">
                  <a:latin typeface="Arial MT Black" pitchFamily="34" charset="0"/>
                </a:rPr>
                <a:t>research</a:t>
              </a:r>
              <a:endParaRPr lang="nb-NO" sz="2000" dirty="0">
                <a:latin typeface="Arial MT Black" pitchFamily="34" charset="0"/>
              </a:endParaRPr>
            </a:p>
          </p:txBody>
        </p:sp>
      </p:grpSp>
      <p:grpSp>
        <p:nvGrpSpPr>
          <p:cNvPr id="8" name="Group 7"/>
          <p:cNvGrpSpPr>
            <a:grpSpLocks/>
          </p:cNvGrpSpPr>
          <p:nvPr/>
        </p:nvGrpSpPr>
        <p:grpSpPr bwMode="auto">
          <a:xfrm>
            <a:off x="4616783" y="2233314"/>
            <a:ext cx="2312988" cy="1585913"/>
            <a:chOff x="2421" y="1798"/>
            <a:chExt cx="1457" cy="999"/>
          </a:xfrm>
        </p:grpSpPr>
        <p:sp>
          <p:nvSpPr>
            <p:cNvPr id="9" name="AutoShape 8"/>
            <p:cNvSpPr>
              <a:spLocks noChangeArrowheads="1"/>
            </p:cNvSpPr>
            <p:nvPr/>
          </p:nvSpPr>
          <p:spPr bwMode="auto">
            <a:xfrm rot="-5400000">
              <a:off x="2788" y="1708"/>
              <a:ext cx="999" cy="1180"/>
            </a:xfrm>
            <a:prstGeom prst="flowChartManualOperation">
              <a:avLst/>
            </a:prstGeom>
            <a:solidFill>
              <a:srgbClr val="33CCCC"/>
            </a:solidFill>
            <a:ln w="9525">
              <a:solidFill>
                <a:srgbClr val="000000"/>
              </a:solidFill>
              <a:miter lim="800000"/>
              <a:headEnd/>
              <a:tailEnd/>
            </a:ln>
            <a:effectLst>
              <a:outerShdw dist="107763" dir="18900000" algn="ctr" rotWithShape="0">
                <a:srgbClr val="808080"/>
              </a:outerShdw>
            </a:effectLst>
          </p:spPr>
          <p:txBody>
            <a:bodyPr/>
            <a:lstStyle/>
            <a:p>
              <a:endParaRPr lang="nb-NO"/>
            </a:p>
          </p:txBody>
        </p:sp>
        <p:sp>
          <p:nvSpPr>
            <p:cNvPr id="10" name="Text Box 9"/>
            <p:cNvSpPr txBox="1">
              <a:spLocks noChangeArrowheads="1"/>
            </p:cNvSpPr>
            <p:nvPr/>
          </p:nvSpPr>
          <p:spPr bwMode="auto">
            <a:xfrm>
              <a:off x="2768" y="2006"/>
              <a:ext cx="1110" cy="649"/>
            </a:xfrm>
            <a:prstGeom prst="rect">
              <a:avLst/>
            </a:prstGeom>
            <a:noFill/>
            <a:ln w="9525">
              <a:noFill/>
              <a:miter lim="800000"/>
              <a:headEnd/>
              <a:tailEnd/>
            </a:ln>
          </p:spPr>
          <p:txBody>
            <a:bodyPr/>
            <a:lstStyle/>
            <a:p>
              <a:pPr algn="l" eaLnBrk="0" hangingPunct="0"/>
              <a:r>
                <a:rPr lang="nb-NO" sz="2000" dirty="0" smtClean="0">
                  <a:latin typeface="Arial MT Black" pitchFamily="34" charset="0"/>
                </a:rPr>
                <a:t>Applied </a:t>
              </a:r>
              <a:r>
                <a:rPr lang="nb-NO" sz="2000" dirty="0" err="1" smtClean="0">
                  <a:latin typeface="Arial MT Black" pitchFamily="34" charset="0"/>
                </a:rPr>
                <a:t>research</a:t>
              </a:r>
              <a:endParaRPr lang="nb-NO" sz="2000" dirty="0">
                <a:latin typeface="Arial MT Black" pitchFamily="34" charset="0"/>
              </a:endParaRPr>
            </a:p>
          </p:txBody>
        </p:sp>
        <p:sp>
          <p:nvSpPr>
            <p:cNvPr id="11" name="Line 10"/>
            <p:cNvSpPr>
              <a:spLocks noChangeShapeType="1"/>
            </p:cNvSpPr>
            <p:nvPr/>
          </p:nvSpPr>
          <p:spPr bwMode="auto">
            <a:xfrm>
              <a:off x="2421" y="2298"/>
              <a:ext cx="277" cy="0"/>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nb-NO"/>
            </a:p>
          </p:txBody>
        </p:sp>
      </p:grpSp>
      <p:grpSp>
        <p:nvGrpSpPr>
          <p:cNvPr id="12" name="Group 11"/>
          <p:cNvGrpSpPr>
            <a:grpSpLocks/>
          </p:cNvGrpSpPr>
          <p:nvPr/>
        </p:nvGrpSpPr>
        <p:grpSpPr bwMode="auto">
          <a:xfrm>
            <a:off x="6929771" y="2233314"/>
            <a:ext cx="2419350" cy="1585913"/>
            <a:chOff x="3878" y="1798"/>
            <a:chExt cx="1524" cy="999"/>
          </a:xfrm>
        </p:grpSpPr>
        <p:sp>
          <p:nvSpPr>
            <p:cNvPr id="13" name="AutoShape 12"/>
            <p:cNvSpPr>
              <a:spLocks noChangeArrowheads="1"/>
            </p:cNvSpPr>
            <p:nvPr/>
          </p:nvSpPr>
          <p:spPr bwMode="auto">
            <a:xfrm rot="-5400000">
              <a:off x="4244" y="1709"/>
              <a:ext cx="999" cy="1178"/>
            </a:xfrm>
            <a:prstGeom prst="flowChartManualOperation">
              <a:avLst/>
            </a:prstGeom>
            <a:solidFill>
              <a:srgbClr val="33CCCC"/>
            </a:solidFill>
            <a:ln w="9525">
              <a:solidFill>
                <a:srgbClr val="000000"/>
              </a:solidFill>
              <a:miter lim="800000"/>
              <a:headEnd/>
              <a:tailEnd/>
            </a:ln>
            <a:effectLst>
              <a:outerShdw dist="107763" dir="18900000" algn="ctr" rotWithShape="0">
                <a:srgbClr val="808080"/>
              </a:outerShdw>
            </a:effectLst>
          </p:spPr>
          <p:txBody>
            <a:bodyPr/>
            <a:lstStyle/>
            <a:p>
              <a:endParaRPr lang="nb-NO"/>
            </a:p>
          </p:txBody>
        </p:sp>
        <p:sp>
          <p:nvSpPr>
            <p:cNvPr id="14" name="Text Box 13"/>
            <p:cNvSpPr txBox="1">
              <a:spLocks noChangeArrowheads="1"/>
            </p:cNvSpPr>
            <p:nvPr/>
          </p:nvSpPr>
          <p:spPr bwMode="auto">
            <a:xfrm>
              <a:off x="4155" y="2006"/>
              <a:ext cx="1247" cy="649"/>
            </a:xfrm>
            <a:prstGeom prst="rect">
              <a:avLst/>
            </a:prstGeom>
            <a:noFill/>
            <a:ln w="9525">
              <a:noFill/>
              <a:miter lim="800000"/>
              <a:headEnd/>
              <a:tailEnd/>
            </a:ln>
          </p:spPr>
          <p:txBody>
            <a:bodyPr/>
            <a:lstStyle/>
            <a:p>
              <a:pPr algn="l" eaLnBrk="0" hangingPunct="0">
                <a:lnSpc>
                  <a:spcPct val="30000"/>
                </a:lnSpc>
                <a:spcBef>
                  <a:spcPct val="30000"/>
                </a:spcBef>
              </a:pPr>
              <a:endParaRPr lang="nb-NO" dirty="0">
                <a:solidFill>
                  <a:schemeClr val="bg1"/>
                </a:solidFill>
                <a:latin typeface="Arial MT Black" pitchFamily="34" charset="0"/>
              </a:endParaRPr>
            </a:p>
            <a:p>
              <a:pPr algn="l" eaLnBrk="0" hangingPunct="0">
                <a:lnSpc>
                  <a:spcPct val="120000"/>
                </a:lnSpc>
                <a:spcBef>
                  <a:spcPct val="30000"/>
                </a:spcBef>
              </a:pPr>
              <a:r>
                <a:rPr lang="nb-NO" sz="2000" dirty="0" smtClean="0">
                  <a:latin typeface="Arial MT Black" pitchFamily="34" charset="0"/>
                </a:rPr>
                <a:t>Development</a:t>
              </a:r>
              <a:endParaRPr lang="nb-NO" sz="2000" dirty="0">
                <a:solidFill>
                  <a:schemeClr val="bg1"/>
                </a:solidFill>
                <a:latin typeface="Arial MT Black" pitchFamily="34" charset="0"/>
              </a:endParaRPr>
            </a:p>
          </p:txBody>
        </p:sp>
        <p:sp>
          <p:nvSpPr>
            <p:cNvPr id="15" name="Line 14"/>
            <p:cNvSpPr>
              <a:spLocks noChangeShapeType="1"/>
            </p:cNvSpPr>
            <p:nvPr/>
          </p:nvSpPr>
          <p:spPr bwMode="auto">
            <a:xfrm>
              <a:off x="3878" y="2298"/>
              <a:ext cx="277" cy="0"/>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nb-NO"/>
            </a:p>
          </p:txBody>
        </p:sp>
      </p:grpSp>
      <p:grpSp>
        <p:nvGrpSpPr>
          <p:cNvPr id="16" name="Group 15"/>
          <p:cNvGrpSpPr>
            <a:grpSpLocks/>
          </p:cNvGrpSpPr>
          <p:nvPr/>
        </p:nvGrpSpPr>
        <p:grpSpPr bwMode="auto">
          <a:xfrm>
            <a:off x="2526046" y="3027064"/>
            <a:ext cx="6823075" cy="2830513"/>
            <a:chOff x="1104" y="2298"/>
            <a:chExt cx="4298" cy="1783"/>
          </a:xfrm>
        </p:grpSpPr>
        <p:sp>
          <p:nvSpPr>
            <p:cNvPr id="17" name="Line 16"/>
            <p:cNvSpPr>
              <a:spLocks noChangeShapeType="1"/>
            </p:cNvSpPr>
            <p:nvPr/>
          </p:nvSpPr>
          <p:spPr bwMode="auto">
            <a:xfrm>
              <a:off x="5333" y="2298"/>
              <a:ext cx="69" cy="0"/>
            </a:xfrm>
            <a:prstGeom prst="line">
              <a:avLst/>
            </a:prstGeom>
            <a:ln>
              <a:headEnd/>
              <a:tailEnd/>
            </a:ln>
          </p:spPr>
          <p:style>
            <a:lnRef idx="3">
              <a:schemeClr val="accent5"/>
            </a:lnRef>
            <a:fillRef idx="0">
              <a:schemeClr val="accent5"/>
            </a:fillRef>
            <a:effectRef idx="2">
              <a:schemeClr val="accent5"/>
            </a:effectRef>
            <a:fontRef idx="minor">
              <a:schemeClr val="tx1"/>
            </a:fontRef>
          </p:style>
          <p:txBody>
            <a:bodyPr/>
            <a:lstStyle/>
            <a:p>
              <a:endParaRPr lang="nb-NO"/>
            </a:p>
          </p:txBody>
        </p:sp>
        <p:grpSp>
          <p:nvGrpSpPr>
            <p:cNvPr id="18" name="Group 17"/>
            <p:cNvGrpSpPr>
              <a:grpSpLocks/>
            </p:cNvGrpSpPr>
            <p:nvPr/>
          </p:nvGrpSpPr>
          <p:grpSpPr bwMode="auto">
            <a:xfrm>
              <a:off x="1104" y="2298"/>
              <a:ext cx="4298" cy="1783"/>
              <a:chOff x="1104" y="2298"/>
              <a:chExt cx="4298" cy="1783"/>
            </a:xfrm>
          </p:grpSpPr>
          <p:sp>
            <p:nvSpPr>
              <p:cNvPr id="19" name="AutoShape 18"/>
              <p:cNvSpPr>
                <a:spLocks noChangeArrowheads="1"/>
              </p:cNvSpPr>
              <p:nvPr/>
            </p:nvSpPr>
            <p:spPr bwMode="auto">
              <a:xfrm rot="-5400000">
                <a:off x="1332" y="2993"/>
                <a:ext cx="999" cy="1178"/>
              </a:xfrm>
              <a:prstGeom prst="flowChartManualOperation">
                <a:avLst/>
              </a:prstGeom>
              <a:solidFill>
                <a:srgbClr val="33CCCC"/>
              </a:solidFill>
              <a:ln w="9525">
                <a:solidFill>
                  <a:srgbClr val="000000"/>
                </a:solidFill>
                <a:miter lim="800000"/>
                <a:headEnd/>
                <a:tailEnd/>
              </a:ln>
              <a:effectLst>
                <a:outerShdw dist="107763" dir="18900000" algn="ctr" rotWithShape="0">
                  <a:srgbClr val="808080"/>
                </a:outerShdw>
              </a:effectLst>
            </p:spPr>
            <p:txBody>
              <a:bodyPr/>
              <a:lstStyle/>
              <a:p>
                <a:endParaRPr lang="nb-NO"/>
              </a:p>
            </p:txBody>
          </p:sp>
          <p:sp>
            <p:nvSpPr>
              <p:cNvPr id="20" name="Text Box 19"/>
              <p:cNvSpPr txBox="1">
                <a:spLocks noChangeArrowheads="1"/>
              </p:cNvSpPr>
              <p:nvPr/>
            </p:nvSpPr>
            <p:spPr bwMode="auto">
              <a:xfrm>
                <a:off x="1243" y="3393"/>
                <a:ext cx="1248" cy="403"/>
              </a:xfrm>
              <a:prstGeom prst="rect">
                <a:avLst/>
              </a:prstGeom>
              <a:noFill/>
              <a:ln w="9525">
                <a:noFill/>
                <a:miter lim="800000"/>
                <a:headEnd/>
                <a:tailEnd/>
              </a:ln>
            </p:spPr>
            <p:txBody>
              <a:bodyPr/>
              <a:lstStyle/>
              <a:p>
                <a:pPr algn="l" eaLnBrk="0" hangingPunct="0"/>
                <a:r>
                  <a:rPr lang="nb-NO" sz="2000" dirty="0" smtClean="0">
                    <a:latin typeface="Arial MT Black" pitchFamily="34" charset="0"/>
                  </a:rPr>
                  <a:t>Production/ </a:t>
                </a:r>
                <a:r>
                  <a:rPr lang="nb-NO" sz="2000" dirty="0" err="1" smtClean="0">
                    <a:latin typeface="Arial MT Black" pitchFamily="34" charset="0"/>
                  </a:rPr>
                  <a:t>implementation</a:t>
                </a:r>
                <a:endParaRPr lang="nb-NO" sz="2000" dirty="0">
                  <a:solidFill>
                    <a:schemeClr val="tx2"/>
                  </a:solidFill>
                  <a:latin typeface="Arial MT Black" pitchFamily="34" charset="0"/>
                </a:endParaRPr>
              </a:p>
            </p:txBody>
          </p:sp>
          <p:sp>
            <p:nvSpPr>
              <p:cNvPr id="21" name="Line 20"/>
              <p:cNvSpPr>
                <a:spLocks noChangeShapeType="1"/>
              </p:cNvSpPr>
              <p:nvPr/>
            </p:nvSpPr>
            <p:spPr bwMode="auto">
              <a:xfrm>
                <a:off x="5402" y="2298"/>
                <a:ext cx="0" cy="570"/>
              </a:xfrm>
              <a:prstGeom prst="line">
                <a:avLst/>
              </a:prstGeom>
              <a:ln>
                <a:headEnd/>
                <a:tailEnd/>
              </a:ln>
            </p:spPr>
            <p:style>
              <a:lnRef idx="3">
                <a:schemeClr val="accent5"/>
              </a:lnRef>
              <a:fillRef idx="0">
                <a:schemeClr val="accent5"/>
              </a:fillRef>
              <a:effectRef idx="2">
                <a:schemeClr val="accent5"/>
              </a:effectRef>
              <a:fontRef idx="minor">
                <a:schemeClr val="tx1"/>
              </a:fontRef>
            </p:style>
            <p:txBody>
              <a:bodyPr/>
              <a:lstStyle/>
              <a:p>
                <a:endParaRPr lang="nb-NO"/>
              </a:p>
            </p:txBody>
          </p:sp>
          <p:sp>
            <p:nvSpPr>
              <p:cNvPr id="22" name="Line 21"/>
              <p:cNvSpPr>
                <a:spLocks noChangeShapeType="1"/>
              </p:cNvSpPr>
              <p:nvPr/>
            </p:nvSpPr>
            <p:spPr bwMode="auto">
              <a:xfrm flipH="1">
                <a:off x="1104" y="2868"/>
                <a:ext cx="4298" cy="12"/>
              </a:xfrm>
              <a:prstGeom prst="line">
                <a:avLst/>
              </a:prstGeom>
              <a:ln>
                <a:headEnd/>
                <a:tailEnd/>
              </a:ln>
            </p:spPr>
            <p:style>
              <a:lnRef idx="3">
                <a:schemeClr val="accent5"/>
              </a:lnRef>
              <a:fillRef idx="0">
                <a:schemeClr val="accent5"/>
              </a:fillRef>
              <a:effectRef idx="2">
                <a:schemeClr val="accent5"/>
              </a:effectRef>
              <a:fontRef idx="minor">
                <a:schemeClr val="tx1"/>
              </a:fontRef>
            </p:style>
            <p:txBody>
              <a:bodyPr/>
              <a:lstStyle/>
              <a:p>
                <a:endParaRPr lang="nb-NO"/>
              </a:p>
            </p:txBody>
          </p:sp>
          <p:sp>
            <p:nvSpPr>
              <p:cNvPr id="23" name="Line 22"/>
              <p:cNvSpPr>
                <a:spLocks noChangeShapeType="1"/>
              </p:cNvSpPr>
              <p:nvPr/>
            </p:nvSpPr>
            <p:spPr bwMode="auto">
              <a:xfrm>
                <a:off x="1104" y="2880"/>
                <a:ext cx="0" cy="714"/>
              </a:xfrm>
              <a:prstGeom prst="line">
                <a:avLst/>
              </a:prstGeom>
              <a:ln>
                <a:headEnd/>
                <a:tailEnd/>
              </a:ln>
            </p:spPr>
            <p:style>
              <a:lnRef idx="3">
                <a:schemeClr val="accent5"/>
              </a:lnRef>
              <a:fillRef idx="0">
                <a:schemeClr val="accent5"/>
              </a:fillRef>
              <a:effectRef idx="2">
                <a:schemeClr val="accent5"/>
              </a:effectRef>
              <a:fontRef idx="minor">
                <a:schemeClr val="tx1"/>
              </a:fontRef>
            </p:style>
            <p:txBody>
              <a:bodyPr/>
              <a:lstStyle/>
              <a:p>
                <a:endParaRPr lang="nb-NO"/>
              </a:p>
            </p:txBody>
          </p:sp>
          <p:sp>
            <p:nvSpPr>
              <p:cNvPr id="24" name="Line 23"/>
              <p:cNvSpPr>
                <a:spLocks noChangeShapeType="1"/>
              </p:cNvSpPr>
              <p:nvPr/>
            </p:nvSpPr>
            <p:spPr bwMode="auto">
              <a:xfrm>
                <a:off x="1104" y="3600"/>
                <a:ext cx="144" cy="0"/>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nb-NO"/>
              </a:p>
            </p:txBody>
          </p:sp>
        </p:grpSp>
      </p:grpSp>
      <p:grpSp>
        <p:nvGrpSpPr>
          <p:cNvPr id="25" name="Group 24"/>
          <p:cNvGrpSpPr>
            <a:grpSpLocks/>
          </p:cNvGrpSpPr>
          <p:nvPr/>
        </p:nvGrpSpPr>
        <p:grpSpPr bwMode="auto">
          <a:xfrm>
            <a:off x="4616783" y="4271664"/>
            <a:ext cx="2312988" cy="1585913"/>
            <a:chOff x="2421" y="3082"/>
            <a:chExt cx="1457" cy="999"/>
          </a:xfrm>
        </p:grpSpPr>
        <p:sp>
          <p:nvSpPr>
            <p:cNvPr id="26" name="AutoShape 25"/>
            <p:cNvSpPr>
              <a:spLocks noChangeArrowheads="1"/>
            </p:cNvSpPr>
            <p:nvPr/>
          </p:nvSpPr>
          <p:spPr bwMode="auto">
            <a:xfrm rot="-5400000">
              <a:off x="2788" y="2992"/>
              <a:ext cx="999" cy="1180"/>
            </a:xfrm>
            <a:prstGeom prst="flowChartManualOperation">
              <a:avLst/>
            </a:prstGeom>
            <a:solidFill>
              <a:srgbClr val="33CCCC"/>
            </a:solidFill>
            <a:ln w="9525">
              <a:solidFill>
                <a:srgbClr val="000000"/>
              </a:solidFill>
              <a:miter lim="800000"/>
              <a:headEnd/>
              <a:tailEnd/>
            </a:ln>
            <a:effectLst>
              <a:outerShdw dist="107763" dir="18900000" algn="ctr" rotWithShape="0">
                <a:srgbClr val="808080"/>
              </a:outerShdw>
            </a:effectLst>
          </p:spPr>
          <p:txBody>
            <a:bodyPr/>
            <a:lstStyle/>
            <a:p>
              <a:endParaRPr lang="nb-NO"/>
            </a:p>
          </p:txBody>
        </p:sp>
        <p:sp>
          <p:nvSpPr>
            <p:cNvPr id="27" name="Text Box 26"/>
            <p:cNvSpPr txBox="1">
              <a:spLocks noChangeArrowheads="1"/>
            </p:cNvSpPr>
            <p:nvPr/>
          </p:nvSpPr>
          <p:spPr bwMode="auto">
            <a:xfrm>
              <a:off x="2768" y="3393"/>
              <a:ext cx="1040" cy="403"/>
            </a:xfrm>
            <a:prstGeom prst="rect">
              <a:avLst/>
            </a:prstGeom>
            <a:noFill/>
            <a:ln w="9525">
              <a:noFill/>
              <a:miter lim="800000"/>
              <a:headEnd/>
              <a:tailEnd/>
            </a:ln>
          </p:spPr>
          <p:txBody>
            <a:bodyPr/>
            <a:lstStyle/>
            <a:p>
              <a:pPr algn="l" eaLnBrk="0" hangingPunct="0"/>
              <a:r>
                <a:rPr lang="nb-NO" sz="2000" dirty="0" smtClean="0">
                  <a:latin typeface="Arial MT Black" pitchFamily="34" charset="0"/>
                </a:rPr>
                <a:t>Sales/</a:t>
              </a:r>
              <a:r>
                <a:rPr lang="nb-NO" sz="2000" dirty="0" err="1" smtClean="0">
                  <a:latin typeface="Arial MT Black" pitchFamily="34" charset="0"/>
                </a:rPr>
                <a:t>use</a:t>
              </a:r>
              <a:r>
                <a:rPr lang="nb-NO" sz="2000" dirty="0" smtClean="0">
                  <a:latin typeface="Arial MT Black" pitchFamily="34" charset="0"/>
                </a:rPr>
                <a:t>/ </a:t>
              </a:r>
              <a:r>
                <a:rPr lang="nb-NO" sz="2000" dirty="0" err="1" smtClean="0">
                  <a:latin typeface="Arial MT Black" pitchFamily="34" charset="0"/>
                </a:rPr>
                <a:t>effect</a:t>
              </a:r>
              <a:endParaRPr lang="nb-NO" sz="2000" dirty="0">
                <a:latin typeface="Arial MT Black" pitchFamily="34" charset="0"/>
              </a:endParaRPr>
            </a:p>
          </p:txBody>
        </p:sp>
        <p:sp>
          <p:nvSpPr>
            <p:cNvPr id="28" name="Line 27"/>
            <p:cNvSpPr>
              <a:spLocks noChangeShapeType="1"/>
            </p:cNvSpPr>
            <p:nvPr/>
          </p:nvSpPr>
          <p:spPr bwMode="auto">
            <a:xfrm>
              <a:off x="2421" y="3582"/>
              <a:ext cx="277" cy="0"/>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nb-NO"/>
            </a:p>
          </p:txBody>
        </p:sp>
      </p:grpSp>
      <p:grpSp>
        <p:nvGrpSpPr>
          <p:cNvPr id="29" name="Group 28"/>
          <p:cNvGrpSpPr>
            <a:grpSpLocks/>
          </p:cNvGrpSpPr>
          <p:nvPr/>
        </p:nvGrpSpPr>
        <p:grpSpPr bwMode="auto">
          <a:xfrm>
            <a:off x="6929771" y="4271664"/>
            <a:ext cx="2419350" cy="1585913"/>
            <a:chOff x="3878" y="3082"/>
            <a:chExt cx="1524" cy="999"/>
          </a:xfrm>
        </p:grpSpPr>
        <p:sp>
          <p:nvSpPr>
            <p:cNvPr id="30" name="AutoShape 29"/>
            <p:cNvSpPr>
              <a:spLocks noChangeArrowheads="1"/>
            </p:cNvSpPr>
            <p:nvPr/>
          </p:nvSpPr>
          <p:spPr bwMode="auto">
            <a:xfrm rot="-5400000">
              <a:off x="4244" y="2993"/>
              <a:ext cx="999" cy="1178"/>
            </a:xfrm>
            <a:prstGeom prst="flowChartManualOperation">
              <a:avLst/>
            </a:prstGeom>
            <a:solidFill>
              <a:srgbClr val="33CCCC"/>
            </a:solidFill>
            <a:ln w="9525">
              <a:solidFill>
                <a:srgbClr val="000000"/>
              </a:solidFill>
              <a:miter lim="800000"/>
              <a:headEnd/>
              <a:tailEnd/>
            </a:ln>
            <a:effectLst>
              <a:outerShdw dist="107763" dir="18900000" algn="ctr" rotWithShape="0">
                <a:srgbClr val="808080"/>
              </a:outerShdw>
            </a:effectLst>
          </p:spPr>
          <p:txBody>
            <a:bodyPr/>
            <a:lstStyle/>
            <a:p>
              <a:endParaRPr lang="nb-NO"/>
            </a:p>
          </p:txBody>
        </p:sp>
        <p:sp>
          <p:nvSpPr>
            <p:cNvPr id="31" name="Text Box 30"/>
            <p:cNvSpPr txBox="1">
              <a:spLocks noChangeArrowheads="1"/>
            </p:cNvSpPr>
            <p:nvPr/>
          </p:nvSpPr>
          <p:spPr bwMode="auto">
            <a:xfrm>
              <a:off x="4155" y="3273"/>
              <a:ext cx="1247" cy="737"/>
            </a:xfrm>
            <a:prstGeom prst="rect">
              <a:avLst/>
            </a:prstGeom>
            <a:noFill/>
            <a:ln w="9525">
              <a:noFill/>
              <a:miter lim="800000"/>
              <a:headEnd/>
              <a:tailEnd/>
            </a:ln>
          </p:spPr>
          <p:txBody>
            <a:bodyPr/>
            <a:lstStyle/>
            <a:p>
              <a:pPr algn="l" eaLnBrk="0" hangingPunct="0">
                <a:lnSpc>
                  <a:spcPct val="120000"/>
                </a:lnSpc>
              </a:pPr>
              <a:r>
                <a:rPr lang="nb-NO" sz="2000" dirty="0" smtClean="0">
                  <a:latin typeface="Arial MT Black" pitchFamily="34" charset="0"/>
                </a:rPr>
                <a:t>Market/</a:t>
              </a:r>
              <a:r>
                <a:rPr lang="nb-NO" sz="2000" dirty="0" err="1" smtClean="0">
                  <a:latin typeface="Arial MT Black" pitchFamily="34" charset="0"/>
                </a:rPr>
                <a:t>user</a:t>
              </a:r>
              <a:endParaRPr lang="nb-NO" sz="2000" dirty="0">
                <a:latin typeface="Arial MT Black" pitchFamily="34" charset="0"/>
              </a:endParaRPr>
            </a:p>
            <a:p>
              <a:pPr algn="l" eaLnBrk="0" hangingPunct="0"/>
              <a:r>
                <a:rPr lang="nb-NO" sz="2000" dirty="0" err="1" smtClean="0">
                  <a:latin typeface="Arial MT Black" pitchFamily="34" charset="0"/>
                </a:rPr>
                <a:t>Society</a:t>
              </a:r>
              <a:endParaRPr lang="nb-NO" sz="2000" dirty="0">
                <a:latin typeface="Arial MT Black" pitchFamily="34" charset="0"/>
              </a:endParaRPr>
            </a:p>
          </p:txBody>
        </p:sp>
        <p:sp>
          <p:nvSpPr>
            <p:cNvPr id="32" name="Line 31"/>
            <p:cNvSpPr>
              <a:spLocks noChangeShapeType="1"/>
            </p:cNvSpPr>
            <p:nvPr/>
          </p:nvSpPr>
          <p:spPr bwMode="auto">
            <a:xfrm>
              <a:off x="3878" y="3582"/>
              <a:ext cx="277" cy="0"/>
            </a:xfrm>
            <a:prstGeom prst="line">
              <a:avLst/>
            </a:prstGeom>
            <a:ln>
              <a:headEnd/>
              <a:tailEnd type="triangle" w="med" len="med"/>
            </a:ln>
          </p:spPr>
          <p:style>
            <a:lnRef idx="3">
              <a:schemeClr val="accent5"/>
            </a:lnRef>
            <a:fillRef idx="0">
              <a:schemeClr val="accent5"/>
            </a:fillRef>
            <a:effectRef idx="2">
              <a:schemeClr val="accent5"/>
            </a:effectRef>
            <a:fontRef idx="minor">
              <a:schemeClr val="tx1"/>
            </a:fontRef>
          </p:style>
          <p:txBody>
            <a:bodyPr/>
            <a:lstStyle/>
            <a:p>
              <a:endParaRPr lang="nb-NO"/>
            </a:p>
          </p:txBody>
        </p:sp>
      </p:grpSp>
      <p:sp>
        <p:nvSpPr>
          <p:cNvPr id="35" name="TekstSylinder 34"/>
          <p:cNvSpPr txBox="1"/>
          <p:nvPr/>
        </p:nvSpPr>
        <p:spPr>
          <a:xfrm>
            <a:off x="1425146" y="1729945"/>
            <a:ext cx="1100900" cy="369332"/>
          </a:xfrm>
          <a:prstGeom prst="rect">
            <a:avLst/>
          </a:prstGeom>
          <a:noFill/>
        </p:spPr>
        <p:txBody>
          <a:bodyPr wrap="square" rtlCol="0">
            <a:spAutoFit/>
          </a:bodyPr>
          <a:lstStyle/>
          <a:p>
            <a:r>
              <a:rPr lang="en-GB" dirty="0" smtClean="0"/>
              <a:t>Research</a:t>
            </a:r>
            <a:endParaRPr lang="en-GB" dirty="0"/>
          </a:p>
        </p:txBody>
      </p:sp>
      <p:sp>
        <p:nvSpPr>
          <p:cNvPr id="36" name="TekstSylinder 35"/>
          <p:cNvSpPr txBox="1"/>
          <p:nvPr/>
        </p:nvSpPr>
        <p:spPr>
          <a:xfrm>
            <a:off x="1425146" y="5865238"/>
            <a:ext cx="1100900" cy="369332"/>
          </a:xfrm>
          <a:prstGeom prst="rect">
            <a:avLst/>
          </a:prstGeom>
          <a:noFill/>
        </p:spPr>
        <p:txBody>
          <a:bodyPr wrap="square" rtlCol="0">
            <a:spAutoFit/>
          </a:bodyPr>
          <a:lstStyle/>
          <a:p>
            <a:r>
              <a:rPr lang="en-GB" dirty="0" smtClean="0"/>
              <a:t>Impact</a:t>
            </a:r>
            <a:endParaRPr lang="en-GB" dirty="0"/>
          </a:p>
        </p:txBody>
      </p:sp>
      <p:sp>
        <p:nvSpPr>
          <p:cNvPr id="37" name="Pil høyre 36"/>
          <p:cNvSpPr/>
          <p:nvPr/>
        </p:nvSpPr>
        <p:spPr>
          <a:xfrm>
            <a:off x="378941" y="2710249"/>
            <a:ext cx="856735" cy="691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TekstSylinder 37"/>
          <p:cNvSpPr txBox="1"/>
          <p:nvPr/>
        </p:nvSpPr>
        <p:spPr>
          <a:xfrm>
            <a:off x="291298" y="2194182"/>
            <a:ext cx="1100900" cy="369332"/>
          </a:xfrm>
          <a:prstGeom prst="rect">
            <a:avLst/>
          </a:prstGeom>
          <a:noFill/>
        </p:spPr>
        <p:txBody>
          <a:bodyPr wrap="square" rtlCol="0">
            <a:spAutoFit/>
          </a:bodyPr>
          <a:lstStyle/>
          <a:p>
            <a:r>
              <a:rPr lang="en-GB" dirty="0" smtClean="0"/>
              <a:t>Inputs</a:t>
            </a:r>
            <a:endParaRPr lang="en-GB" dirty="0"/>
          </a:p>
        </p:txBody>
      </p:sp>
      <p:sp>
        <p:nvSpPr>
          <p:cNvPr id="40" name="Pil høyre 39"/>
          <p:cNvSpPr/>
          <p:nvPr/>
        </p:nvSpPr>
        <p:spPr>
          <a:xfrm rot="10800000">
            <a:off x="9918357" y="5169310"/>
            <a:ext cx="856735" cy="69197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kstSylinder 40"/>
          <p:cNvSpPr txBox="1"/>
          <p:nvPr/>
        </p:nvSpPr>
        <p:spPr>
          <a:xfrm>
            <a:off x="9830714" y="4653243"/>
            <a:ext cx="1100900" cy="369332"/>
          </a:xfrm>
          <a:prstGeom prst="rect">
            <a:avLst/>
          </a:prstGeom>
          <a:noFill/>
        </p:spPr>
        <p:txBody>
          <a:bodyPr wrap="square" rtlCol="0">
            <a:spAutoFit/>
          </a:bodyPr>
          <a:lstStyle/>
          <a:p>
            <a:r>
              <a:rPr lang="en-GB" dirty="0" smtClean="0"/>
              <a:t>Outputs</a:t>
            </a:r>
            <a:endParaRPr lang="en-GB" dirty="0"/>
          </a:p>
        </p:txBody>
      </p:sp>
      <p:sp>
        <p:nvSpPr>
          <p:cNvPr id="42" name="TekstSylinder 41"/>
          <p:cNvSpPr txBox="1"/>
          <p:nvPr/>
        </p:nvSpPr>
        <p:spPr>
          <a:xfrm>
            <a:off x="9918357" y="942879"/>
            <a:ext cx="2133600" cy="3416320"/>
          </a:xfrm>
          <a:prstGeom prst="rect">
            <a:avLst/>
          </a:prstGeom>
          <a:noFill/>
        </p:spPr>
        <p:txBody>
          <a:bodyPr wrap="square" rtlCol="0">
            <a:spAutoFit/>
          </a:bodyPr>
          <a:lstStyle/>
          <a:p>
            <a:r>
              <a:rPr lang="en-GB" i="1" dirty="0" smtClean="0"/>
              <a:t>Traditional impact measurement: </a:t>
            </a:r>
            <a:r>
              <a:rPr lang="en-GB" dirty="0" smtClean="0"/>
              <a:t>relation between inputs and outputs</a:t>
            </a:r>
          </a:p>
          <a:p>
            <a:endParaRPr lang="en-GB" dirty="0"/>
          </a:p>
          <a:p>
            <a:r>
              <a:rPr lang="en-GB" i="1" dirty="0" smtClean="0"/>
              <a:t>Process measurement: </a:t>
            </a:r>
            <a:r>
              <a:rPr lang="en-GB" dirty="0" smtClean="0"/>
              <a:t>create a better understanding and indicators for the various parts of the pathway </a:t>
            </a:r>
            <a:endParaRPr lang="en-GB" dirty="0"/>
          </a:p>
        </p:txBody>
      </p:sp>
    </p:spTree>
    <p:extLst>
      <p:ext uri="{BB962C8B-B14F-4D97-AF65-F5344CB8AC3E}">
        <p14:creationId xmlns:p14="http://schemas.microsoft.com/office/powerpoint/2010/main" val="14580872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499"/>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2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5"/>
                                        </p:tgtEl>
                                        <p:attrNameLst>
                                          <p:attrName>style.visibility</p:attrName>
                                        </p:attrNameLst>
                                      </p:cBhvr>
                                      <p:to>
                                        <p:strVal val="visible"/>
                                      </p:to>
                                    </p:set>
                                    <p:animEffect transition="in" filter="fade">
                                      <p:cBhvr>
                                        <p:cTn id="34" dur="500"/>
                                        <p:tgtEl>
                                          <p:spTgt spid="35"/>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34"/>
                                        </p:tgtEl>
                                        <p:attrNameLst>
                                          <p:attrName>style.visibility</p:attrName>
                                        </p:attrNameLst>
                                      </p:cBhvr>
                                      <p:to>
                                        <p:strVal val="visible"/>
                                      </p:to>
                                    </p:set>
                                    <p:animEffect transition="in" filter="fade">
                                      <p:cBhvr>
                                        <p:cTn id="39" dur="500"/>
                                        <p:tgtEl>
                                          <p:spTgt spid="3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36"/>
                                        </p:tgtEl>
                                        <p:attrNameLst>
                                          <p:attrName>style.visibility</p:attrName>
                                        </p:attrNameLst>
                                      </p:cBhvr>
                                      <p:to>
                                        <p:strVal val="visible"/>
                                      </p:to>
                                    </p:set>
                                    <p:animEffect transition="in" filter="fade">
                                      <p:cBhvr>
                                        <p:cTn id="42" dur="500"/>
                                        <p:tgtEl>
                                          <p:spTgt spid="36"/>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1"/>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P spid="35" grpId="0"/>
      <p:bldP spid="36" grpId="0"/>
      <p:bldP spid="37" grpId="0" animBg="1"/>
      <p:bldP spid="38" grpId="0"/>
      <p:bldP spid="40" grpId="0" animBg="1"/>
      <p:bldP spid="41" grpId="0"/>
      <p:bldP spid="4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ktangel 42"/>
          <p:cNvSpPr/>
          <p:nvPr/>
        </p:nvSpPr>
        <p:spPr>
          <a:xfrm>
            <a:off x="1386844" y="3628207"/>
            <a:ext cx="7956223" cy="1979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ktangel 37"/>
          <p:cNvSpPr/>
          <p:nvPr/>
        </p:nvSpPr>
        <p:spPr>
          <a:xfrm>
            <a:off x="150829" y="1376313"/>
            <a:ext cx="7956223" cy="197966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Bildeforklaring formet som et avrundet rektangel 36"/>
          <p:cNvSpPr/>
          <p:nvPr/>
        </p:nvSpPr>
        <p:spPr>
          <a:xfrm>
            <a:off x="339365" y="1470581"/>
            <a:ext cx="2219685" cy="1253569"/>
          </a:xfrm>
          <a:prstGeom prst="wedgeRoundRectCallout">
            <a:avLst>
              <a:gd name="adj1" fmla="val 67927"/>
              <a:gd name="adj2" fmla="val -31500"/>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n-GB"/>
          </a:p>
        </p:txBody>
      </p:sp>
      <p:sp>
        <p:nvSpPr>
          <p:cNvPr id="2" name="Title 1"/>
          <p:cNvSpPr>
            <a:spLocks noGrp="1"/>
          </p:cNvSpPr>
          <p:nvPr>
            <p:ph type="title"/>
          </p:nvPr>
        </p:nvSpPr>
        <p:spPr/>
        <p:txBody>
          <a:bodyPr>
            <a:normAutofit fontScale="90000"/>
          </a:bodyPr>
          <a:lstStyle/>
          <a:p>
            <a:r>
              <a:rPr lang="en-GB" dirty="0" smtClean="0"/>
              <a:t>The chain-linked model of impact</a:t>
            </a:r>
            <a:endParaRPr lang="en-GB" dirty="0"/>
          </a:p>
        </p:txBody>
      </p:sp>
      <p:sp>
        <p:nvSpPr>
          <p:cNvPr id="5" name="Text Box 5"/>
          <p:cNvSpPr txBox="1">
            <a:spLocks noChangeArrowheads="1"/>
          </p:cNvSpPr>
          <p:nvPr/>
        </p:nvSpPr>
        <p:spPr bwMode="auto">
          <a:xfrm>
            <a:off x="1476375" y="3716338"/>
            <a:ext cx="1262063" cy="1803400"/>
          </a:xfrm>
          <a:prstGeom prst="rect">
            <a:avLst/>
          </a:prstGeom>
          <a:solidFill>
            <a:srgbClr val="33CCCC"/>
          </a:solidFill>
          <a:ln w="9525">
            <a:solidFill>
              <a:srgbClr val="000000"/>
            </a:solidFill>
            <a:miter lim="800000"/>
            <a:headEnd/>
            <a:tailEnd/>
          </a:ln>
        </p:spPr>
        <p:txBody>
          <a:bodyPr/>
          <a:lstStyle/>
          <a:p>
            <a:pPr algn="l" eaLnBrk="0" hangingPunct="0"/>
            <a:endParaRPr lang="nb-NO" sz="1600" dirty="0">
              <a:latin typeface="Arial MT Black" pitchFamily="34" charset="0"/>
            </a:endParaRPr>
          </a:p>
          <a:p>
            <a:pPr algn="l" eaLnBrk="0" hangingPunct="0"/>
            <a:r>
              <a:rPr lang="nb-NO" sz="1600" dirty="0" err="1" smtClean="0">
                <a:solidFill>
                  <a:schemeClr val="tx2"/>
                </a:solidFill>
                <a:latin typeface="Arial MT Black" pitchFamily="34" charset="0"/>
              </a:rPr>
              <a:t>Potential</a:t>
            </a:r>
            <a:r>
              <a:rPr lang="nb-NO" sz="1600" dirty="0" smtClean="0">
                <a:solidFill>
                  <a:schemeClr val="tx2"/>
                </a:solidFill>
                <a:latin typeface="Arial MT Black" pitchFamily="34" charset="0"/>
              </a:rPr>
              <a:t> </a:t>
            </a:r>
            <a:r>
              <a:rPr lang="nb-NO" sz="1600" dirty="0" err="1" smtClean="0">
                <a:solidFill>
                  <a:schemeClr val="tx2"/>
                </a:solidFill>
                <a:latin typeface="Arial MT Black" pitchFamily="34" charset="0"/>
              </a:rPr>
              <a:t>market</a:t>
            </a:r>
            <a:r>
              <a:rPr lang="nb-NO" sz="1600" dirty="0" smtClean="0">
                <a:solidFill>
                  <a:schemeClr val="tx2"/>
                </a:solidFill>
                <a:latin typeface="Arial MT Black" pitchFamily="34" charset="0"/>
              </a:rPr>
              <a:t>, </a:t>
            </a:r>
            <a:r>
              <a:rPr lang="nb-NO" sz="1600" dirty="0" err="1" smtClean="0">
                <a:solidFill>
                  <a:schemeClr val="tx2"/>
                </a:solidFill>
                <a:latin typeface="Arial MT Black" pitchFamily="34" charset="0"/>
              </a:rPr>
              <a:t>need</a:t>
            </a:r>
            <a:r>
              <a:rPr lang="nb-NO" sz="1600" dirty="0" smtClean="0">
                <a:solidFill>
                  <a:schemeClr val="tx2"/>
                </a:solidFill>
                <a:latin typeface="Arial MT Black" pitchFamily="34" charset="0"/>
              </a:rPr>
              <a:t> or problem/ problem area</a:t>
            </a:r>
            <a:endParaRPr lang="nb-NO" sz="1600" dirty="0">
              <a:solidFill>
                <a:schemeClr val="tx2"/>
              </a:solidFill>
              <a:latin typeface="Arial MT Black" pitchFamily="34" charset="0"/>
            </a:endParaRPr>
          </a:p>
        </p:txBody>
      </p:sp>
      <p:sp>
        <p:nvSpPr>
          <p:cNvPr id="6" name="Text Box 6"/>
          <p:cNvSpPr txBox="1">
            <a:spLocks noChangeArrowheads="1"/>
          </p:cNvSpPr>
          <p:nvPr/>
        </p:nvSpPr>
        <p:spPr bwMode="auto">
          <a:xfrm>
            <a:off x="2738438" y="3716338"/>
            <a:ext cx="1263650" cy="1803400"/>
          </a:xfrm>
          <a:prstGeom prst="rect">
            <a:avLst/>
          </a:prstGeom>
          <a:solidFill>
            <a:srgbClr val="33CCCC"/>
          </a:solidFill>
          <a:ln w="9525">
            <a:solidFill>
              <a:srgbClr val="000000"/>
            </a:solidFill>
            <a:miter lim="800000"/>
            <a:headEnd/>
            <a:tailEnd/>
          </a:ln>
        </p:spPr>
        <p:txBody>
          <a:bodyPr/>
          <a:lstStyle/>
          <a:p>
            <a:pPr algn="l" eaLnBrk="0" hangingPunct="0"/>
            <a:endParaRPr lang="nb-NO" sz="1600" dirty="0">
              <a:latin typeface="Arial MT Black" pitchFamily="34" charset="0"/>
            </a:endParaRPr>
          </a:p>
          <a:p>
            <a:pPr algn="l" eaLnBrk="0" hangingPunct="0"/>
            <a:r>
              <a:rPr lang="nb-NO" sz="1600" dirty="0" err="1" smtClean="0">
                <a:solidFill>
                  <a:schemeClr val="tx2"/>
                </a:solidFill>
                <a:latin typeface="Arial MT Black" pitchFamily="34" charset="0"/>
              </a:rPr>
              <a:t>Invent</a:t>
            </a:r>
            <a:r>
              <a:rPr lang="nb-NO" sz="1600" dirty="0" smtClean="0">
                <a:solidFill>
                  <a:schemeClr val="tx2"/>
                </a:solidFill>
                <a:latin typeface="Arial MT Black" pitchFamily="34" charset="0"/>
              </a:rPr>
              <a:t> or </a:t>
            </a:r>
            <a:r>
              <a:rPr lang="nb-NO" sz="1600" dirty="0" err="1" smtClean="0">
                <a:solidFill>
                  <a:schemeClr val="tx2"/>
                </a:solidFill>
                <a:latin typeface="Arial MT Black" pitchFamily="34" charset="0"/>
              </a:rPr>
              <a:t>create</a:t>
            </a:r>
            <a:r>
              <a:rPr lang="nb-NO" sz="1600" dirty="0" smtClean="0">
                <a:solidFill>
                  <a:schemeClr val="tx2"/>
                </a:solidFill>
                <a:latin typeface="Arial MT Black" pitchFamily="34" charset="0"/>
              </a:rPr>
              <a:t> an </a:t>
            </a:r>
            <a:r>
              <a:rPr lang="nb-NO" sz="1600" dirty="0" err="1" smtClean="0">
                <a:solidFill>
                  <a:schemeClr val="tx2"/>
                </a:solidFill>
                <a:latin typeface="Arial MT Black" pitchFamily="34" charset="0"/>
              </a:rPr>
              <a:t>analytical</a:t>
            </a:r>
            <a:r>
              <a:rPr lang="nb-NO" sz="1600" dirty="0" smtClean="0">
                <a:solidFill>
                  <a:schemeClr val="tx2"/>
                </a:solidFill>
                <a:latin typeface="Arial MT Black" pitchFamily="34" charset="0"/>
              </a:rPr>
              <a:t> design</a:t>
            </a:r>
            <a:endParaRPr lang="nb-NO" sz="1600" dirty="0">
              <a:solidFill>
                <a:schemeClr val="tx2"/>
              </a:solidFill>
              <a:latin typeface="Arial MT Black" pitchFamily="34" charset="0"/>
            </a:endParaRPr>
          </a:p>
        </p:txBody>
      </p:sp>
      <p:sp>
        <p:nvSpPr>
          <p:cNvPr id="7" name="Text Box 7"/>
          <p:cNvSpPr txBox="1">
            <a:spLocks noChangeArrowheads="1"/>
          </p:cNvSpPr>
          <p:nvPr/>
        </p:nvSpPr>
        <p:spPr bwMode="auto">
          <a:xfrm>
            <a:off x="4002088" y="3716338"/>
            <a:ext cx="1262062" cy="1803400"/>
          </a:xfrm>
          <a:prstGeom prst="rect">
            <a:avLst/>
          </a:prstGeom>
          <a:solidFill>
            <a:srgbClr val="33CCCC"/>
          </a:solidFill>
          <a:ln w="9525">
            <a:solidFill>
              <a:srgbClr val="000000"/>
            </a:solidFill>
            <a:miter lim="800000"/>
            <a:headEnd/>
            <a:tailEnd/>
          </a:ln>
        </p:spPr>
        <p:txBody>
          <a:bodyPr/>
          <a:lstStyle/>
          <a:p>
            <a:pPr algn="l" eaLnBrk="0" hangingPunct="0"/>
            <a:endParaRPr lang="nb-NO" sz="1600" dirty="0">
              <a:latin typeface="Arial MT Black" pitchFamily="34" charset="0"/>
            </a:endParaRPr>
          </a:p>
          <a:p>
            <a:pPr algn="l" eaLnBrk="0" hangingPunct="0"/>
            <a:r>
              <a:rPr lang="nb-NO" sz="1600" dirty="0" err="1" smtClean="0">
                <a:solidFill>
                  <a:schemeClr val="tx2"/>
                </a:solidFill>
                <a:latin typeface="Arial MT Black" pitchFamily="34" charset="0"/>
              </a:rPr>
              <a:t>Detailed</a:t>
            </a:r>
            <a:r>
              <a:rPr lang="nb-NO" sz="1600" dirty="0" smtClean="0">
                <a:solidFill>
                  <a:schemeClr val="tx2"/>
                </a:solidFill>
                <a:latin typeface="Arial MT Black" pitchFamily="34" charset="0"/>
              </a:rPr>
              <a:t> design and test</a:t>
            </a:r>
            <a:endParaRPr lang="nb-NO" sz="1600" dirty="0">
              <a:solidFill>
                <a:schemeClr val="tx2"/>
              </a:solidFill>
              <a:latin typeface="Arial MT Black" pitchFamily="34" charset="0"/>
            </a:endParaRPr>
          </a:p>
        </p:txBody>
      </p:sp>
      <p:sp>
        <p:nvSpPr>
          <p:cNvPr id="8" name="Text Box 8"/>
          <p:cNvSpPr txBox="1">
            <a:spLocks noChangeArrowheads="1"/>
          </p:cNvSpPr>
          <p:nvPr/>
        </p:nvSpPr>
        <p:spPr bwMode="auto">
          <a:xfrm>
            <a:off x="5264150" y="3716338"/>
            <a:ext cx="1262063" cy="1803400"/>
          </a:xfrm>
          <a:prstGeom prst="rect">
            <a:avLst/>
          </a:prstGeom>
          <a:solidFill>
            <a:srgbClr val="33CCCC"/>
          </a:solidFill>
          <a:ln w="9525">
            <a:solidFill>
              <a:srgbClr val="000000"/>
            </a:solidFill>
            <a:miter lim="800000"/>
            <a:headEnd/>
            <a:tailEnd/>
          </a:ln>
        </p:spPr>
        <p:txBody>
          <a:bodyPr/>
          <a:lstStyle/>
          <a:p>
            <a:pPr algn="l" eaLnBrk="0" hangingPunct="0"/>
            <a:endParaRPr lang="nb-NO" sz="1600" dirty="0">
              <a:latin typeface="Arial MT Black" pitchFamily="34" charset="0"/>
            </a:endParaRPr>
          </a:p>
          <a:p>
            <a:pPr algn="l" eaLnBrk="0" hangingPunct="0"/>
            <a:r>
              <a:rPr lang="nb-NO" sz="1600" dirty="0" smtClean="0">
                <a:solidFill>
                  <a:schemeClr val="tx2"/>
                </a:solidFill>
                <a:latin typeface="Arial MT Black" pitchFamily="34" charset="0"/>
              </a:rPr>
              <a:t>Redesign and </a:t>
            </a:r>
            <a:r>
              <a:rPr lang="nb-NO" sz="1600" dirty="0" err="1" smtClean="0">
                <a:solidFill>
                  <a:schemeClr val="tx2"/>
                </a:solidFill>
                <a:latin typeface="Arial MT Black" pitchFamily="34" charset="0"/>
              </a:rPr>
              <a:t>produce</a:t>
            </a:r>
            <a:r>
              <a:rPr lang="nb-NO" sz="1600" dirty="0" smtClean="0">
                <a:solidFill>
                  <a:schemeClr val="tx2"/>
                </a:solidFill>
                <a:latin typeface="Arial MT Black" pitchFamily="34" charset="0"/>
              </a:rPr>
              <a:t> or </a:t>
            </a:r>
            <a:r>
              <a:rPr lang="nb-NO" sz="1600" dirty="0" err="1" smtClean="0">
                <a:solidFill>
                  <a:schemeClr val="tx2"/>
                </a:solidFill>
                <a:latin typeface="Arial MT Black" pitchFamily="34" charset="0"/>
              </a:rPr>
              <a:t>move</a:t>
            </a:r>
            <a:r>
              <a:rPr lang="nb-NO" sz="1600" dirty="0" smtClean="0">
                <a:solidFill>
                  <a:schemeClr val="tx2"/>
                </a:solidFill>
                <a:latin typeface="Arial MT Black" pitchFamily="34" charset="0"/>
              </a:rPr>
              <a:t> to </a:t>
            </a:r>
            <a:r>
              <a:rPr lang="nb-NO" sz="1600" dirty="0" err="1" smtClean="0">
                <a:solidFill>
                  <a:schemeClr val="tx2"/>
                </a:solidFill>
                <a:latin typeface="Arial MT Black" pitchFamily="34" charset="0"/>
              </a:rPr>
              <a:t>practice</a:t>
            </a:r>
            <a:endParaRPr lang="nb-NO" sz="1600" dirty="0">
              <a:solidFill>
                <a:schemeClr val="tx2"/>
              </a:solidFill>
              <a:latin typeface="Arial MT Black" pitchFamily="34" charset="0"/>
            </a:endParaRPr>
          </a:p>
        </p:txBody>
      </p:sp>
      <p:sp>
        <p:nvSpPr>
          <p:cNvPr id="9" name="Text Box 9"/>
          <p:cNvSpPr txBox="1">
            <a:spLocks noChangeArrowheads="1"/>
          </p:cNvSpPr>
          <p:nvPr/>
        </p:nvSpPr>
        <p:spPr bwMode="auto">
          <a:xfrm>
            <a:off x="6526213" y="3716338"/>
            <a:ext cx="1262062" cy="1803400"/>
          </a:xfrm>
          <a:prstGeom prst="rect">
            <a:avLst/>
          </a:prstGeom>
          <a:solidFill>
            <a:srgbClr val="33CCCC"/>
          </a:solidFill>
          <a:ln w="9525">
            <a:solidFill>
              <a:srgbClr val="000000"/>
            </a:solidFill>
            <a:miter lim="800000"/>
            <a:headEnd/>
            <a:tailEnd/>
          </a:ln>
        </p:spPr>
        <p:txBody>
          <a:bodyPr/>
          <a:lstStyle/>
          <a:p>
            <a:pPr algn="l" eaLnBrk="0" hangingPunct="0"/>
            <a:endParaRPr lang="nb-NO" sz="1600" dirty="0">
              <a:latin typeface="Arial MT Black" pitchFamily="34" charset="0"/>
            </a:endParaRPr>
          </a:p>
          <a:p>
            <a:pPr algn="l" eaLnBrk="0" hangingPunct="0"/>
            <a:r>
              <a:rPr lang="nb-NO" sz="1500" dirty="0" err="1" smtClean="0">
                <a:solidFill>
                  <a:schemeClr val="tx2"/>
                </a:solidFill>
                <a:latin typeface="Arial MT Black" pitchFamily="34" charset="0"/>
              </a:rPr>
              <a:t>Distribute</a:t>
            </a:r>
            <a:r>
              <a:rPr lang="nb-NO" sz="1500" dirty="0" smtClean="0">
                <a:solidFill>
                  <a:schemeClr val="tx2"/>
                </a:solidFill>
                <a:latin typeface="Arial MT Black" pitchFamily="34" charset="0"/>
              </a:rPr>
              <a:t> and </a:t>
            </a:r>
            <a:r>
              <a:rPr lang="nb-NO" sz="1500" dirty="0" err="1" smtClean="0">
                <a:solidFill>
                  <a:schemeClr val="tx2"/>
                </a:solidFill>
                <a:latin typeface="Arial MT Black" pitchFamily="34" charset="0"/>
              </a:rPr>
              <a:t>market</a:t>
            </a:r>
            <a:r>
              <a:rPr lang="nb-NO" sz="1500" dirty="0" smtClean="0">
                <a:solidFill>
                  <a:schemeClr val="tx2"/>
                </a:solidFill>
                <a:latin typeface="Arial MT Black" pitchFamily="34" charset="0"/>
              </a:rPr>
              <a:t>, monitor and </a:t>
            </a:r>
            <a:r>
              <a:rPr lang="nb-NO" sz="1500" dirty="0" err="1" smtClean="0">
                <a:solidFill>
                  <a:schemeClr val="tx2"/>
                </a:solidFill>
                <a:latin typeface="Arial MT Black" pitchFamily="34" charset="0"/>
              </a:rPr>
              <a:t>follow</a:t>
            </a:r>
            <a:r>
              <a:rPr lang="nb-NO" sz="1500" dirty="0" smtClean="0">
                <a:solidFill>
                  <a:schemeClr val="tx2"/>
                </a:solidFill>
                <a:latin typeface="Arial MT Black" pitchFamily="34" charset="0"/>
              </a:rPr>
              <a:t>-up</a:t>
            </a:r>
            <a:endParaRPr lang="nb-NO" sz="1600" dirty="0">
              <a:solidFill>
                <a:schemeClr val="tx2"/>
              </a:solidFill>
              <a:latin typeface="Arial MT Black" pitchFamily="34" charset="0"/>
            </a:endParaRPr>
          </a:p>
        </p:txBody>
      </p:sp>
      <p:sp>
        <p:nvSpPr>
          <p:cNvPr id="10" name="Text Box 10"/>
          <p:cNvSpPr txBox="1">
            <a:spLocks noChangeArrowheads="1"/>
          </p:cNvSpPr>
          <p:nvPr/>
        </p:nvSpPr>
        <p:spPr bwMode="auto">
          <a:xfrm>
            <a:off x="3279775" y="3086100"/>
            <a:ext cx="3878263" cy="630238"/>
          </a:xfrm>
          <a:prstGeom prst="rect">
            <a:avLst/>
          </a:prstGeom>
          <a:solidFill>
            <a:srgbClr val="33CCCC"/>
          </a:solidFill>
          <a:ln w="9525">
            <a:solidFill>
              <a:srgbClr val="000000"/>
            </a:solidFill>
            <a:miter lim="800000"/>
            <a:headEnd/>
            <a:tailEnd/>
          </a:ln>
        </p:spPr>
        <p:txBody>
          <a:bodyPr/>
          <a:lstStyle/>
          <a:p>
            <a:pPr eaLnBrk="0" hangingPunct="0">
              <a:spcBef>
                <a:spcPts val="800"/>
              </a:spcBef>
            </a:pPr>
            <a:r>
              <a:rPr lang="nb-NO" sz="2400" dirty="0" smtClean="0">
                <a:solidFill>
                  <a:schemeClr val="tx2"/>
                </a:solidFill>
                <a:latin typeface="Arial MT Black" pitchFamily="34" charset="0"/>
              </a:rPr>
              <a:t>Knowledge</a:t>
            </a:r>
            <a:endParaRPr lang="nb-NO" dirty="0">
              <a:solidFill>
                <a:schemeClr val="tx2"/>
              </a:solidFill>
              <a:latin typeface="Arial MT Black" pitchFamily="34" charset="0"/>
            </a:endParaRPr>
          </a:p>
        </p:txBody>
      </p:sp>
      <p:sp>
        <p:nvSpPr>
          <p:cNvPr id="11" name="Text Box 11"/>
          <p:cNvSpPr txBox="1">
            <a:spLocks noChangeArrowheads="1"/>
          </p:cNvSpPr>
          <p:nvPr/>
        </p:nvSpPr>
        <p:spPr bwMode="auto">
          <a:xfrm>
            <a:off x="2738438" y="2363788"/>
            <a:ext cx="5049837" cy="722312"/>
          </a:xfrm>
          <a:prstGeom prst="rect">
            <a:avLst/>
          </a:prstGeom>
          <a:solidFill>
            <a:srgbClr val="33CCCC"/>
          </a:solidFill>
          <a:ln w="9525">
            <a:solidFill>
              <a:srgbClr val="000000"/>
            </a:solidFill>
            <a:miter lim="800000"/>
            <a:headEnd/>
            <a:tailEnd/>
          </a:ln>
        </p:spPr>
        <p:txBody>
          <a:bodyPr/>
          <a:lstStyle/>
          <a:p>
            <a:pPr eaLnBrk="0" hangingPunct="0">
              <a:spcBef>
                <a:spcPts val="1000"/>
              </a:spcBef>
            </a:pPr>
            <a:r>
              <a:rPr lang="nb-NO" sz="2400" dirty="0" smtClean="0">
                <a:solidFill>
                  <a:schemeClr val="tx2"/>
                </a:solidFill>
                <a:latin typeface="Arial MT Black" pitchFamily="34" charset="0"/>
              </a:rPr>
              <a:t>Research</a:t>
            </a:r>
            <a:endParaRPr lang="nb-NO" sz="2400" dirty="0">
              <a:latin typeface="Arial MT Black" pitchFamily="34" charset="0"/>
            </a:endParaRPr>
          </a:p>
        </p:txBody>
      </p:sp>
      <p:grpSp>
        <p:nvGrpSpPr>
          <p:cNvPr id="12" name="Group 27"/>
          <p:cNvGrpSpPr>
            <a:grpSpLocks/>
          </p:cNvGrpSpPr>
          <p:nvPr/>
        </p:nvGrpSpPr>
        <p:grpSpPr bwMode="auto">
          <a:xfrm>
            <a:off x="2378075" y="3806825"/>
            <a:ext cx="614363" cy="360363"/>
            <a:chOff x="2004" y="2768"/>
            <a:chExt cx="387" cy="227"/>
          </a:xfrm>
        </p:grpSpPr>
        <p:sp>
          <p:nvSpPr>
            <p:cNvPr id="13" name="Arc 28"/>
            <p:cNvSpPr>
              <a:spLocks/>
            </p:cNvSpPr>
            <p:nvPr/>
          </p:nvSpPr>
          <p:spPr bwMode="auto">
            <a:xfrm>
              <a:off x="2118" y="2768"/>
              <a:ext cx="273" cy="227"/>
            </a:xfrm>
            <a:custGeom>
              <a:avLst/>
              <a:gdLst>
                <a:gd name="G0" fmla="+- 18337 0 0"/>
                <a:gd name="G1" fmla="+- 21600 0 0"/>
                <a:gd name="G2" fmla="+- 21600 0 0"/>
                <a:gd name="T0" fmla="*/ 0 w 38344"/>
                <a:gd name="T1" fmla="*/ 10185 h 21600"/>
                <a:gd name="T2" fmla="*/ 38344 w 38344"/>
                <a:gd name="T3" fmla="*/ 13460 h 21600"/>
                <a:gd name="T4" fmla="*/ 18337 w 38344"/>
                <a:gd name="T5" fmla="*/ 21600 h 21600"/>
              </a:gdLst>
              <a:ahLst/>
              <a:cxnLst>
                <a:cxn ang="0">
                  <a:pos x="T0" y="T1"/>
                </a:cxn>
                <a:cxn ang="0">
                  <a:pos x="T2" y="T3"/>
                </a:cxn>
                <a:cxn ang="0">
                  <a:pos x="T4" y="T5"/>
                </a:cxn>
              </a:cxnLst>
              <a:rect l="0" t="0" r="r" b="b"/>
              <a:pathLst>
                <a:path w="38344" h="21600" fill="none" extrusionOk="0">
                  <a:moveTo>
                    <a:pt x="-1" y="10184"/>
                  </a:moveTo>
                  <a:cubicBezTo>
                    <a:pt x="3942" y="3850"/>
                    <a:pt x="10875" y="-1"/>
                    <a:pt x="18337" y="0"/>
                  </a:cubicBezTo>
                  <a:cubicBezTo>
                    <a:pt x="27122" y="0"/>
                    <a:pt x="35033" y="5321"/>
                    <a:pt x="38344" y="13459"/>
                  </a:cubicBezTo>
                </a:path>
                <a:path w="38344" h="21600" stroke="0" extrusionOk="0">
                  <a:moveTo>
                    <a:pt x="-1" y="10184"/>
                  </a:moveTo>
                  <a:cubicBezTo>
                    <a:pt x="3942" y="3850"/>
                    <a:pt x="10875" y="-1"/>
                    <a:pt x="18337" y="0"/>
                  </a:cubicBezTo>
                  <a:cubicBezTo>
                    <a:pt x="27122" y="0"/>
                    <a:pt x="35033" y="5321"/>
                    <a:pt x="38344" y="13459"/>
                  </a:cubicBezTo>
                  <a:lnTo>
                    <a:pt x="18337" y="21600"/>
                  </a:lnTo>
                  <a:close/>
                </a:path>
              </a:pathLst>
            </a:custGeom>
            <a:noFill/>
            <a:ln w="9525">
              <a:solidFill>
                <a:srgbClr val="FF0000"/>
              </a:solidFill>
              <a:round/>
              <a:headEnd/>
              <a:tailEnd type="triangle" w="med" len="med"/>
            </a:ln>
          </p:spPr>
          <p:txBody>
            <a:bodyPr/>
            <a:lstStyle/>
            <a:p>
              <a:endParaRPr lang="nb-NO"/>
            </a:p>
          </p:txBody>
        </p:sp>
        <p:sp>
          <p:nvSpPr>
            <p:cNvPr id="14" name="Text Box 29"/>
            <p:cNvSpPr txBox="1">
              <a:spLocks noChangeArrowheads="1"/>
            </p:cNvSpPr>
            <p:nvPr/>
          </p:nvSpPr>
          <p:spPr bwMode="auto">
            <a:xfrm>
              <a:off x="2004" y="2825"/>
              <a:ext cx="227" cy="170"/>
            </a:xfrm>
            <a:prstGeom prst="rect">
              <a:avLst/>
            </a:prstGeom>
            <a:noFill/>
            <a:ln w="9525">
              <a:noFill/>
              <a:miter lim="800000"/>
              <a:headEnd/>
              <a:tailEnd/>
            </a:ln>
          </p:spPr>
          <p:txBody>
            <a:bodyPr/>
            <a:lstStyle/>
            <a:p>
              <a:pPr algn="l" eaLnBrk="0" hangingPunct="0"/>
              <a:r>
                <a:rPr lang="nb-NO" sz="1000">
                  <a:solidFill>
                    <a:srgbClr val="FF0000"/>
                  </a:solidFill>
                  <a:latin typeface="Times New Roman" charset="0"/>
                </a:rPr>
                <a:t>c</a:t>
              </a:r>
            </a:p>
          </p:txBody>
        </p:sp>
      </p:grpSp>
      <p:grpSp>
        <p:nvGrpSpPr>
          <p:cNvPr id="15" name="Group 30"/>
          <p:cNvGrpSpPr>
            <a:grpSpLocks/>
          </p:cNvGrpSpPr>
          <p:nvPr/>
        </p:nvGrpSpPr>
        <p:grpSpPr bwMode="auto">
          <a:xfrm>
            <a:off x="3551238" y="3806825"/>
            <a:ext cx="612775" cy="360363"/>
            <a:chOff x="2743" y="2768"/>
            <a:chExt cx="386" cy="227"/>
          </a:xfrm>
        </p:grpSpPr>
        <p:sp>
          <p:nvSpPr>
            <p:cNvPr id="16" name="Arc 31"/>
            <p:cNvSpPr>
              <a:spLocks/>
            </p:cNvSpPr>
            <p:nvPr/>
          </p:nvSpPr>
          <p:spPr bwMode="auto">
            <a:xfrm>
              <a:off x="2856" y="2768"/>
              <a:ext cx="273" cy="227"/>
            </a:xfrm>
            <a:custGeom>
              <a:avLst/>
              <a:gdLst>
                <a:gd name="G0" fmla="+- 18337 0 0"/>
                <a:gd name="G1" fmla="+- 21600 0 0"/>
                <a:gd name="G2" fmla="+- 21600 0 0"/>
                <a:gd name="T0" fmla="*/ 0 w 38344"/>
                <a:gd name="T1" fmla="*/ 10185 h 21600"/>
                <a:gd name="T2" fmla="*/ 38344 w 38344"/>
                <a:gd name="T3" fmla="*/ 13460 h 21600"/>
                <a:gd name="T4" fmla="*/ 18337 w 38344"/>
                <a:gd name="T5" fmla="*/ 21600 h 21600"/>
              </a:gdLst>
              <a:ahLst/>
              <a:cxnLst>
                <a:cxn ang="0">
                  <a:pos x="T0" y="T1"/>
                </a:cxn>
                <a:cxn ang="0">
                  <a:pos x="T2" y="T3"/>
                </a:cxn>
                <a:cxn ang="0">
                  <a:pos x="T4" y="T5"/>
                </a:cxn>
              </a:cxnLst>
              <a:rect l="0" t="0" r="r" b="b"/>
              <a:pathLst>
                <a:path w="38344" h="21600" fill="none" extrusionOk="0">
                  <a:moveTo>
                    <a:pt x="-1" y="10184"/>
                  </a:moveTo>
                  <a:cubicBezTo>
                    <a:pt x="3942" y="3850"/>
                    <a:pt x="10875" y="-1"/>
                    <a:pt x="18337" y="0"/>
                  </a:cubicBezTo>
                  <a:cubicBezTo>
                    <a:pt x="27122" y="0"/>
                    <a:pt x="35033" y="5321"/>
                    <a:pt x="38344" y="13459"/>
                  </a:cubicBezTo>
                </a:path>
                <a:path w="38344" h="21600" stroke="0" extrusionOk="0">
                  <a:moveTo>
                    <a:pt x="-1" y="10184"/>
                  </a:moveTo>
                  <a:cubicBezTo>
                    <a:pt x="3942" y="3850"/>
                    <a:pt x="10875" y="-1"/>
                    <a:pt x="18337" y="0"/>
                  </a:cubicBezTo>
                  <a:cubicBezTo>
                    <a:pt x="27122" y="0"/>
                    <a:pt x="35033" y="5321"/>
                    <a:pt x="38344" y="13459"/>
                  </a:cubicBezTo>
                  <a:lnTo>
                    <a:pt x="18337" y="21600"/>
                  </a:lnTo>
                  <a:close/>
                </a:path>
              </a:pathLst>
            </a:custGeom>
            <a:noFill/>
            <a:ln w="9525">
              <a:solidFill>
                <a:srgbClr val="FF0000"/>
              </a:solidFill>
              <a:round/>
              <a:headEnd/>
              <a:tailEnd type="triangle" w="med" len="med"/>
            </a:ln>
          </p:spPr>
          <p:txBody>
            <a:bodyPr/>
            <a:lstStyle/>
            <a:p>
              <a:endParaRPr lang="nb-NO"/>
            </a:p>
          </p:txBody>
        </p:sp>
        <p:sp>
          <p:nvSpPr>
            <p:cNvPr id="17" name="Text Box 32"/>
            <p:cNvSpPr txBox="1">
              <a:spLocks noChangeArrowheads="1"/>
            </p:cNvSpPr>
            <p:nvPr/>
          </p:nvSpPr>
          <p:spPr bwMode="auto">
            <a:xfrm>
              <a:off x="2743" y="2825"/>
              <a:ext cx="227" cy="170"/>
            </a:xfrm>
            <a:prstGeom prst="rect">
              <a:avLst/>
            </a:prstGeom>
            <a:noFill/>
            <a:ln w="9525">
              <a:noFill/>
              <a:miter lim="800000"/>
              <a:headEnd/>
              <a:tailEnd/>
            </a:ln>
          </p:spPr>
          <p:txBody>
            <a:bodyPr/>
            <a:lstStyle/>
            <a:p>
              <a:pPr algn="l" eaLnBrk="0" hangingPunct="0"/>
              <a:r>
                <a:rPr lang="nb-NO" sz="1000">
                  <a:solidFill>
                    <a:srgbClr val="FF0000"/>
                  </a:solidFill>
                  <a:latin typeface="Times New Roman" charset="0"/>
                </a:rPr>
                <a:t>c</a:t>
              </a:r>
            </a:p>
          </p:txBody>
        </p:sp>
      </p:grpSp>
      <p:grpSp>
        <p:nvGrpSpPr>
          <p:cNvPr id="18" name="Group 33"/>
          <p:cNvGrpSpPr>
            <a:grpSpLocks/>
          </p:cNvGrpSpPr>
          <p:nvPr/>
        </p:nvGrpSpPr>
        <p:grpSpPr bwMode="auto">
          <a:xfrm>
            <a:off x="4813300" y="3806825"/>
            <a:ext cx="612775" cy="450850"/>
            <a:chOff x="3538" y="2768"/>
            <a:chExt cx="386" cy="284"/>
          </a:xfrm>
        </p:grpSpPr>
        <p:sp>
          <p:nvSpPr>
            <p:cNvPr id="19" name="Arc 34"/>
            <p:cNvSpPr>
              <a:spLocks/>
            </p:cNvSpPr>
            <p:nvPr/>
          </p:nvSpPr>
          <p:spPr bwMode="auto">
            <a:xfrm>
              <a:off x="3651" y="2768"/>
              <a:ext cx="273" cy="227"/>
            </a:xfrm>
            <a:custGeom>
              <a:avLst/>
              <a:gdLst>
                <a:gd name="G0" fmla="+- 18337 0 0"/>
                <a:gd name="G1" fmla="+- 21600 0 0"/>
                <a:gd name="G2" fmla="+- 21600 0 0"/>
                <a:gd name="T0" fmla="*/ 0 w 38344"/>
                <a:gd name="T1" fmla="*/ 10185 h 21600"/>
                <a:gd name="T2" fmla="*/ 38344 w 38344"/>
                <a:gd name="T3" fmla="*/ 13460 h 21600"/>
                <a:gd name="T4" fmla="*/ 18337 w 38344"/>
                <a:gd name="T5" fmla="*/ 21600 h 21600"/>
              </a:gdLst>
              <a:ahLst/>
              <a:cxnLst>
                <a:cxn ang="0">
                  <a:pos x="T0" y="T1"/>
                </a:cxn>
                <a:cxn ang="0">
                  <a:pos x="T2" y="T3"/>
                </a:cxn>
                <a:cxn ang="0">
                  <a:pos x="T4" y="T5"/>
                </a:cxn>
              </a:cxnLst>
              <a:rect l="0" t="0" r="r" b="b"/>
              <a:pathLst>
                <a:path w="38344" h="21600" fill="none" extrusionOk="0">
                  <a:moveTo>
                    <a:pt x="-1" y="10184"/>
                  </a:moveTo>
                  <a:cubicBezTo>
                    <a:pt x="3942" y="3850"/>
                    <a:pt x="10875" y="-1"/>
                    <a:pt x="18337" y="0"/>
                  </a:cubicBezTo>
                  <a:cubicBezTo>
                    <a:pt x="27122" y="0"/>
                    <a:pt x="35033" y="5321"/>
                    <a:pt x="38344" y="13459"/>
                  </a:cubicBezTo>
                </a:path>
                <a:path w="38344" h="21600" stroke="0" extrusionOk="0">
                  <a:moveTo>
                    <a:pt x="-1" y="10184"/>
                  </a:moveTo>
                  <a:cubicBezTo>
                    <a:pt x="3942" y="3850"/>
                    <a:pt x="10875" y="-1"/>
                    <a:pt x="18337" y="0"/>
                  </a:cubicBezTo>
                  <a:cubicBezTo>
                    <a:pt x="27122" y="0"/>
                    <a:pt x="35033" y="5321"/>
                    <a:pt x="38344" y="13459"/>
                  </a:cubicBezTo>
                  <a:lnTo>
                    <a:pt x="18337" y="21600"/>
                  </a:lnTo>
                  <a:close/>
                </a:path>
              </a:pathLst>
            </a:custGeom>
            <a:noFill/>
            <a:ln w="9525">
              <a:solidFill>
                <a:srgbClr val="FF0000"/>
              </a:solidFill>
              <a:round/>
              <a:headEnd/>
              <a:tailEnd type="triangle" w="med" len="med"/>
            </a:ln>
          </p:spPr>
          <p:txBody>
            <a:bodyPr/>
            <a:lstStyle/>
            <a:p>
              <a:endParaRPr lang="nb-NO"/>
            </a:p>
          </p:txBody>
        </p:sp>
        <p:sp>
          <p:nvSpPr>
            <p:cNvPr id="20" name="Text Box 35"/>
            <p:cNvSpPr txBox="1">
              <a:spLocks noChangeArrowheads="1"/>
            </p:cNvSpPr>
            <p:nvPr/>
          </p:nvSpPr>
          <p:spPr bwMode="auto">
            <a:xfrm>
              <a:off x="3538" y="2825"/>
              <a:ext cx="227" cy="227"/>
            </a:xfrm>
            <a:prstGeom prst="rect">
              <a:avLst/>
            </a:prstGeom>
            <a:noFill/>
            <a:ln w="9525">
              <a:noFill/>
              <a:miter lim="800000"/>
              <a:headEnd/>
              <a:tailEnd/>
            </a:ln>
          </p:spPr>
          <p:txBody>
            <a:bodyPr/>
            <a:lstStyle/>
            <a:p>
              <a:pPr algn="l" eaLnBrk="0" hangingPunct="0"/>
              <a:r>
                <a:rPr lang="nb-NO" sz="1000">
                  <a:solidFill>
                    <a:srgbClr val="FF0000"/>
                  </a:solidFill>
                  <a:latin typeface="Times New Roman" charset="0"/>
                </a:rPr>
                <a:t>c</a:t>
              </a:r>
            </a:p>
          </p:txBody>
        </p:sp>
      </p:grpSp>
      <p:grpSp>
        <p:nvGrpSpPr>
          <p:cNvPr id="21" name="Group 36"/>
          <p:cNvGrpSpPr>
            <a:grpSpLocks/>
          </p:cNvGrpSpPr>
          <p:nvPr/>
        </p:nvGrpSpPr>
        <p:grpSpPr bwMode="auto">
          <a:xfrm>
            <a:off x="6075363" y="3806825"/>
            <a:ext cx="614362" cy="360363"/>
            <a:chOff x="4333" y="2768"/>
            <a:chExt cx="387" cy="227"/>
          </a:xfrm>
        </p:grpSpPr>
        <p:sp>
          <p:nvSpPr>
            <p:cNvPr id="22" name="Arc 37"/>
            <p:cNvSpPr>
              <a:spLocks/>
            </p:cNvSpPr>
            <p:nvPr/>
          </p:nvSpPr>
          <p:spPr bwMode="auto">
            <a:xfrm>
              <a:off x="4447" y="2768"/>
              <a:ext cx="273" cy="227"/>
            </a:xfrm>
            <a:custGeom>
              <a:avLst/>
              <a:gdLst>
                <a:gd name="G0" fmla="+- 18337 0 0"/>
                <a:gd name="G1" fmla="+- 21600 0 0"/>
                <a:gd name="G2" fmla="+- 21600 0 0"/>
                <a:gd name="T0" fmla="*/ 0 w 38344"/>
                <a:gd name="T1" fmla="*/ 10185 h 21600"/>
                <a:gd name="T2" fmla="*/ 38344 w 38344"/>
                <a:gd name="T3" fmla="*/ 13460 h 21600"/>
                <a:gd name="T4" fmla="*/ 18337 w 38344"/>
                <a:gd name="T5" fmla="*/ 21600 h 21600"/>
              </a:gdLst>
              <a:ahLst/>
              <a:cxnLst>
                <a:cxn ang="0">
                  <a:pos x="T0" y="T1"/>
                </a:cxn>
                <a:cxn ang="0">
                  <a:pos x="T2" y="T3"/>
                </a:cxn>
                <a:cxn ang="0">
                  <a:pos x="T4" y="T5"/>
                </a:cxn>
              </a:cxnLst>
              <a:rect l="0" t="0" r="r" b="b"/>
              <a:pathLst>
                <a:path w="38344" h="21600" fill="none" extrusionOk="0">
                  <a:moveTo>
                    <a:pt x="-1" y="10184"/>
                  </a:moveTo>
                  <a:cubicBezTo>
                    <a:pt x="3942" y="3850"/>
                    <a:pt x="10875" y="-1"/>
                    <a:pt x="18337" y="0"/>
                  </a:cubicBezTo>
                  <a:cubicBezTo>
                    <a:pt x="27122" y="0"/>
                    <a:pt x="35033" y="5321"/>
                    <a:pt x="38344" y="13459"/>
                  </a:cubicBezTo>
                </a:path>
                <a:path w="38344" h="21600" stroke="0" extrusionOk="0">
                  <a:moveTo>
                    <a:pt x="-1" y="10184"/>
                  </a:moveTo>
                  <a:cubicBezTo>
                    <a:pt x="3942" y="3850"/>
                    <a:pt x="10875" y="-1"/>
                    <a:pt x="18337" y="0"/>
                  </a:cubicBezTo>
                  <a:cubicBezTo>
                    <a:pt x="27122" y="0"/>
                    <a:pt x="35033" y="5321"/>
                    <a:pt x="38344" y="13459"/>
                  </a:cubicBezTo>
                  <a:lnTo>
                    <a:pt x="18337" y="21600"/>
                  </a:lnTo>
                  <a:close/>
                </a:path>
              </a:pathLst>
            </a:custGeom>
            <a:noFill/>
            <a:ln w="9525">
              <a:solidFill>
                <a:srgbClr val="FF0000"/>
              </a:solidFill>
              <a:round/>
              <a:headEnd/>
              <a:tailEnd type="triangle" w="med" len="med"/>
            </a:ln>
          </p:spPr>
          <p:txBody>
            <a:bodyPr/>
            <a:lstStyle/>
            <a:p>
              <a:endParaRPr lang="nb-NO"/>
            </a:p>
          </p:txBody>
        </p:sp>
        <p:sp>
          <p:nvSpPr>
            <p:cNvPr id="23" name="Text Box 38"/>
            <p:cNvSpPr txBox="1">
              <a:spLocks noChangeArrowheads="1"/>
            </p:cNvSpPr>
            <p:nvPr/>
          </p:nvSpPr>
          <p:spPr bwMode="auto">
            <a:xfrm>
              <a:off x="4333" y="2825"/>
              <a:ext cx="284" cy="170"/>
            </a:xfrm>
            <a:prstGeom prst="rect">
              <a:avLst/>
            </a:prstGeom>
            <a:noFill/>
            <a:ln w="9525">
              <a:noFill/>
              <a:miter lim="800000"/>
              <a:headEnd/>
              <a:tailEnd/>
            </a:ln>
          </p:spPr>
          <p:txBody>
            <a:bodyPr/>
            <a:lstStyle/>
            <a:p>
              <a:pPr algn="l" eaLnBrk="0" hangingPunct="0"/>
              <a:r>
                <a:rPr lang="nb-NO" sz="1000">
                  <a:solidFill>
                    <a:srgbClr val="FF0000"/>
                  </a:solidFill>
                  <a:latin typeface="Times New Roman" charset="0"/>
                </a:rPr>
                <a:t>c</a:t>
              </a:r>
            </a:p>
          </p:txBody>
        </p:sp>
      </p:grpSp>
      <p:grpSp>
        <p:nvGrpSpPr>
          <p:cNvPr id="24" name="Group 39"/>
          <p:cNvGrpSpPr>
            <a:grpSpLocks/>
          </p:cNvGrpSpPr>
          <p:nvPr/>
        </p:nvGrpSpPr>
        <p:grpSpPr bwMode="auto">
          <a:xfrm>
            <a:off x="2468563" y="3086100"/>
            <a:ext cx="5410200" cy="720725"/>
            <a:chOff x="2061" y="2314"/>
            <a:chExt cx="3408" cy="454"/>
          </a:xfrm>
        </p:grpSpPr>
        <p:sp>
          <p:nvSpPr>
            <p:cNvPr id="25" name="Arc 40"/>
            <p:cNvSpPr>
              <a:spLocks/>
            </p:cNvSpPr>
            <p:nvPr/>
          </p:nvSpPr>
          <p:spPr bwMode="auto">
            <a:xfrm>
              <a:off x="5185" y="2314"/>
              <a:ext cx="114" cy="397"/>
            </a:xfrm>
            <a:custGeom>
              <a:avLst/>
              <a:gdLst>
                <a:gd name="G0" fmla="+- 423 0 0"/>
                <a:gd name="G1" fmla="+- 21600 0 0"/>
                <a:gd name="G2" fmla="+- 21600 0 0"/>
                <a:gd name="T0" fmla="*/ 423 w 22023"/>
                <a:gd name="T1" fmla="*/ 0 h 43200"/>
                <a:gd name="T2" fmla="*/ 0 w 22023"/>
                <a:gd name="T3" fmla="*/ 43196 h 43200"/>
                <a:gd name="T4" fmla="*/ 423 w 22023"/>
                <a:gd name="T5" fmla="*/ 21600 h 43200"/>
              </a:gdLst>
              <a:ahLst/>
              <a:cxnLst>
                <a:cxn ang="0">
                  <a:pos x="T0" y="T1"/>
                </a:cxn>
                <a:cxn ang="0">
                  <a:pos x="T2" y="T3"/>
                </a:cxn>
                <a:cxn ang="0">
                  <a:pos x="T4" y="T5"/>
                </a:cxn>
              </a:cxnLst>
              <a:rect l="0" t="0" r="r" b="b"/>
              <a:pathLst>
                <a:path w="22023" h="43200" fill="none" extrusionOk="0">
                  <a:moveTo>
                    <a:pt x="422" y="0"/>
                  </a:moveTo>
                  <a:cubicBezTo>
                    <a:pt x="12352" y="0"/>
                    <a:pt x="22023" y="9670"/>
                    <a:pt x="22023" y="21600"/>
                  </a:cubicBezTo>
                  <a:cubicBezTo>
                    <a:pt x="22023" y="33529"/>
                    <a:pt x="12352" y="43200"/>
                    <a:pt x="423" y="43200"/>
                  </a:cubicBezTo>
                  <a:cubicBezTo>
                    <a:pt x="281" y="43200"/>
                    <a:pt x="140" y="43198"/>
                    <a:pt x="0" y="43195"/>
                  </a:cubicBezTo>
                </a:path>
                <a:path w="22023" h="43200" stroke="0" extrusionOk="0">
                  <a:moveTo>
                    <a:pt x="422" y="0"/>
                  </a:moveTo>
                  <a:cubicBezTo>
                    <a:pt x="12352" y="0"/>
                    <a:pt x="22023" y="9670"/>
                    <a:pt x="22023" y="21600"/>
                  </a:cubicBezTo>
                  <a:cubicBezTo>
                    <a:pt x="22023" y="33529"/>
                    <a:pt x="12352" y="43200"/>
                    <a:pt x="423" y="43200"/>
                  </a:cubicBezTo>
                  <a:cubicBezTo>
                    <a:pt x="281" y="43200"/>
                    <a:pt x="140" y="43198"/>
                    <a:pt x="0" y="43195"/>
                  </a:cubicBezTo>
                  <a:lnTo>
                    <a:pt x="423" y="21600"/>
                  </a:lnTo>
                  <a:close/>
                </a:path>
              </a:pathLst>
            </a:custGeom>
            <a:noFill/>
            <a:ln w="9525">
              <a:solidFill>
                <a:srgbClr val="00FF00"/>
              </a:solidFill>
              <a:round/>
              <a:headEnd type="triangle" w="med" len="med"/>
              <a:tailEnd/>
            </a:ln>
          </p:spPr>
          <p:txBody>
            <a:bodyPr/>
            <a:lstStyle/>
            <a:p>
              <a:endParaRPr lang="nb-NO"/>
            </a:p>
          </p:txBody>
        </p:sp>
        <p:sp>
          <p:nvSpPr>
            <p:cNvPr id="26" name="Arc 41"/>
            <p:cNvSpPr>
              <a:spLocks/>
            </p:cNvSpPr>
            <p:nvPr/>
          </p:nvSpPr>
          <p:spPr bwMode="auto">
            <a:xfrm flipH="1">
              <a:off x="2231" y="2314"/>
              <a:ext cx="57" cy="397"/>
            </a:xfrm>
            <a:custGeom>
              <a:avLst/>
              <a:gdLst>
                <a:gd name="G0" fmla="+- 423 0 0"/>
                <a:gd name="G1" fmla="+- 21600 0 0"/>
                <a:gd name="G2" fmla="+- 21600 0 0"/>
                <a:gd name="T0" fmla="*/ 423 w 22023"/>
                <a:gd name="T1" fmla="*/ 0 h 43200"/>
                <a:gd name="T2" fmla="*/ 0 w 22023"/>
                <a:gd name="T3" fmla="*/ 43196 h 43200"/>
                <a:gd name="T4" fmla="*/ 423 w 22023"/>
                <a:gd name="T5" fmla="*/ 21600 h 43200"/>
              </a:gdLst>
              <a:ahLst/>
              <a:cxnLst>
                <a:cxn ang="0">
                  <a:pos x="T0" y="T1"/>
                </a:cxn>
                <a:cxn ang="0">
                  <a:pos x="T2" y="T3"/>
                </a:cxn>
                <a:cxn ang="0">
                  <a:pos x="T4" y="T5"/>
                </a:cxn>
              </a:cxnLst>
              <a:rect l="0" t="0" r="r" b="b"/>
              <a:pathLst>
                <a:path w="22023" h="43200" fill="none" extrusionOk="0">
                  <a:moveTo>
                    <a:pt x="422" y="0"/>
                  </a:moveTo>
                  <a:cubicBezTo>
                    <a:pt x="12352" y="0"/>
                    <a:pt x="22023" y="9670"/>
                    <a:pt x="22023" y="21600"/>
                  </a:cubicBezTo>
                  <a:cubicBezTo>
                    <a:pt x="22023" y="33529"/>
                    <a:pt x="12352" y="43200"/>
                    <a:pt x="423" y="43200"/>
                  </a:cubicBezTo>
                  <a:cubicBezTo>
                    <a:pt x="281" y="43200"/>
                    <a:pt x="140" y="43198"/>
                    <a:pt x="0" y="43195"/>
                  </a:cubicBezTo>
                </a:path>
                <a:path w="22023" h="43200" stroke="0" extrusionOk="0">
                  <a:moveTo>
                    <a:pt x="422" y="0"/>
                  </a:moveTo>
                  <a:cubicBezTo>
                    <a:pt x="12352" y="0"/>
                    <a:pt x="22023" y="9670"/>
                    <a:pt x="22023" y="21600"/>
                  </a:cubicBezTo>
                  <a:cubicBezTo>
                    <a:pt x="22023" y="33529"/>
                    <a:pt x="12352" y="43200"/>
                    <a:pt x="423" y="43200"/>
                  </a:cubicBezTo>
                  <a:cubicBezTo>
                    <a:pt x="281" y="43200"/>
                    <a:pt x="140" y="43198"/>
                    <a:pt x="0" y="43195"/>
                  </a:cubicBezTo>
                  <a:lnTo>
                    <a:pt x="423" y="21600"/>
                  </a:lnTo>
                  <a:close/>
                </a:path>
              </a:pathLst>
            </a:custGeom>
            <a:noFill/>
            <a:ln w="9525">
              <a:solidFill>
                <a:srgbClr val="3366FF"/>
              </a:solidFill>
              <a:round/>
              <a:headEnd type="triangle" w="med" len="med"/>
              <a:tailEnd type="triangle" w="med" len="med"/>
            </a:ln>
          </p:spPr>
          <p:txBody>
            <a:bodyPr/>
            <a:lstStyle/>
            <a:p>
              <a:endParaRPr lang="nb-NO"/>
            </a:p>
          </p:txBody>
        </p:sp>
        <p:sp>
          <p:nvSpPr>
            <p:cNvPr id="27" name="Text Box 42"/>
            <p:cNvSpPr txBox="1">
              <a:spLocks noChangeArrowheads="1"/>
            </p:cNvSpPr>
            <p:nvPr/>
          </p:nvSpPr>
          <p:spPr bwMode="auto">
            <a:xfrm>
              <a:off x="5128" y="2427"/>
              <a:ext cx="171" cy="284"/>
            </a:xfrm>
            <a:prstGeom prst="rect">
              <a:avLst/>
            </a:prstGeom>
            <a:noFill/>
            <a:ln w="9525">
              <a:noFill/>
              <a:miter lim="800000"/>
              <a:headEnd/>
              <a:tailEnd/>
            </a:ln>
          </p:spPr>
          <p:txBody>
            <a:bodyPr/>
            <a:lstStyle/>
            <a:p>
              <a:pPr algn="l" eaLnBrk="0" hangingPunct="0"/>
              <a:r>
                <a:rPr lang="nb-NO" sz="1000">
                  <a:solidFill>
                    <a:srgbClr val="00FF00"/>
                  </a:solidFill>
                  <a:latin typeface="Times New Roman" charset="0"/>
                </a:rPr>
                <a:t>S</a:t>
              </a:r>
            </a:p>
          </p:txBody>
        </p:sp>
        <p:sp>
          <p:nvSpPr>
            <p:cNvPr id="28" name="Text Box 43"/>
            <p:cNvSpPr txBox="1">
              <a:spLocks noChangeArrowheads="1"/>
            </p:cNvSpPr>
            <p:nvPr/>
          </p:nvSpPr>
          <p:spPr bwMode="auto">
            <a:xfrm>
              <a:off x="5299" y="2427"/>
              <a:ext cx="170" cy="341"/>
            </a:xfrm>
            <a:prstGeom prst="rect">
              <a:avLst/>
            </a:prstGeom>
            <a:noFill/>
            <a:ln w="9525">
              <a:noFill/>
              <a:miter lim="800000"/>
              <a:headEnd/>
              <a:tailEnd/>
            </a:ln>
          </p:spPr>
          <p:txBody>
            <a:bodyPr/>
            <a:lstStyle/>
            <a:p>
              <a:pPr algn="l" eaLnBrk="0" hangingPunct="0"/>
              <a:r>
                <a:rPr lang="nb-NO" sz="1000">
                  <a:solidFill>
                    <a:srgbClr val="00FF00"/>
                  </a:solidFill>
                  <a:latin typeface="Times New Roman" charset="0"/>
                </a:rPr>
                <a:t>I</a:t>
              </a:r>
            </a:p>
          </p:txBody>
        </p:sp>
        <p:sp>
          <p:nvSpPr>
            <p:cNvPr id="29" name="Text Box 44"/>
            <p:cNvSpPr txBox="1">
              <a:spLocks noChangeArrowheads="1"/>
            </p:cNvSpPr>
            <p:nvPr/>
          </p:nvSpPr>
          <p:spPr bwMode="auto">
            <a:xfrm>
              <a:off x="2061" y="2427"/>
              <a:ext cx="227" cy="284"/>
            </a:xfrm>
            <a:prstGeom prst="rect">
              <a:avLst/>
            </a:prstGeom>
            <a:noFill/>
            <a:ln w="9525">
              <a:noFill/>
              <a:miter lim="800000"/>
              <a:headEnd/>
              <a:tailEnd/>
            </a:ln>
          </p:spPr>
          <p:txBody>
            <a:bodyPr/>
            <a:lstStyle/>
            <a:p>
              <a:pPr algn="l" eaLnBrk="0" hangingPunct="0"/>
              <a:r>
                <a:rPr lang="nb-NO" sz="1000">
                  <a:solidFill>
                    <a:srgbClr val="0000FF"/>
                  </a:solidFill>
                  <a:latin typeface="Times New Roman" charset="0"/>
                </a:rPr>
                <a:t>D</a:t>
              </a:r>
            </a:p>
          </p:txBody>
        </p:sp>
      </p:grpSp>
      <p:sp>
        <p:nvSpPr>
          <p:cNvPr id="30" name="Oval 45"/>
          <p:cNvSpPr>
            <a:spLocks noChangeArrowheads="1"/>
          </p:cNvSpPr>
          <p:nvPr/>
        </p:nvSpPr>
        <p:spPr bwMode="auto">
          <a:xfrm>
            <a:off x="3460750" y="3355975"/>
            <a:ext cx="90488" cy="90488"/>
          </a:xfrm>
          <a:prstGeom prst="ellipse">
            <a:avLst/>
          </a:prstGeom>
          <a:solidFill>
            <a:srgbClr val="FFFFFF"/>
          </a:solidFill>
          <a:ln w="9525">
            <a:solidFill>
              <a:srgbClr val="FFFFFF"/>
            </a:solidFill>
            <a:round/>
            <a:headEnd/>
            <a:tailEnd/>
          </a:ln>
        </p:spPr>
        <p:txBody>
          <a:bodyPr/>
          <a:lstStyle/>
          <a:p>
            <a:endParaRPr lang="nb-NO"/>
          </a:p>
        </p:txBody>
      </p:sp>
      <p:sp>
        <p:nvSpPr>
          <p:cNvPr id="31" name="Line 46"/>
          <p:cNvSpPr>
            <a:spLocks noChangeShapeType="1"/>
          </p:cNvSpPr>
          <p:nvPr/>
        </p:nvSpPr>
        <p:spPr bwMode="auto">
          <a:xfrm flipV="1">
            <a:off x="3279775" y="3446463"/>
            <a:ext cx="180975" cy="541337"/>
          </a:xfrm>
          <a:prstGeom prst="line">
            <a:avLst/>
          </a:prstGeom>
          <a:noFill/>
          <a:ln w="9525">
            <a:solidFill>
              <a:srgbClr val="FFFFFF"/>
            </a:solidFill>
            <a:round/>
            <a:headEnd/>
            <a:tailEnd type="triangle" w="med" len="med"/>
          </a:ln>
        </p:spPr>
        <p:txBody>
          <a:bodyPr/>
          <a:lstStyle/>
          <a:p>
            <a:endParaRPr lang="nb-NO"/>
          </a:p>
        </p:txBody>
      </p:sp>
      <p:sp>
        <p:nvSpPr>
          <p:cNvPr id="32" name="Oval 47"/>
          <p:cNvSpPr>
            <a:spLocks noChangeArrowheads="1"/>
          </p:cNvSpPr>
          <p:nvPr/>
        </p:nvSpPr>
        <p:spPr bwMode="auto">
          <a:xfrm>
            <a:off x="3821113" y="2635250"/>
            <a:ext cx="90487" cy="88900"/>
          </a:xfrm>
          <a:prstGeom prst="ellipse">
            <a:avLst/>
          </a:prstGeom>
          <a:solidFill>
            <a:srgbClr val="FFFFFF"/>
          </a:solidFill>
          <a:ln w="9525">
            <a:solidFill>
              <a:srgbClr val="FFFFFF"/>
            </a:solidFill>
            <a:round/>
            <a:headEnd/>
            <a:tailEnd/>
          </a:ln>
        </p:spPr>
        <p:txBody>
          <a:bodyPr/>
          <a:lstStyle/>
          <a:p>
            <a:endParaRPr lang="nb-NO"/>
          </a:p>
        </p:txBody>
      </p:sp>
      <p:sp>
        <p:nvSpPr>
          <p:cNvPr id="33" name="Line 48"/>
          <p:cNvSpPr>
            <a:spLocks noChangeShapeType="1"/>
          </p:cNvSpPr>
          <p:nvPr/>
        </p:nvSpPr>
        <p:spPr bwMode="auto">
          <a:xfrm flipV="1">
            <a:off x="3551238" y="2724150"/>
            <a:ext cx="269875" cy="541338"/>
          </a:xfrm>
          <a:prstGeom prst="line">
            <a:avLst/>
          </a:prstGeom>
          <a:noFill/>
          <a:ln w="9525">
            <a:solidFill>
              <a:srgbClr val="FFFFFF"/>
            </a:solidFill>
            <a:round/>
            <a:headEnd/>
            <a:tailEnd type="triangle" w="med" len="med"/>
          </a:ln>
        </p:spPr>
        <p:txBody>
          <a:bodyPr/>
          <a:lstStyle/>
          <a:p>
            <a:endParaRPr lang="nb-NO"/>
          </a:p>
        </p:txBody>
      </p:sp>
      <p:sp>
        <p:nvSpPr>
          <p:cNvPr id="34" name="Line 49"/>
          <p:cNvSpPr>
            <a:spLocks noChangeShapeType="1"/>
          </p:cNvSpPr>
          <p:nvPr/>
        </p:nvSpPr>
        <p:spPr bwMode="auto">
          <a:xfrm>
            <a:off x="3551238" y="3446463"/>
            <a:ext cx="0" cy="630237"/>
          </a:xfrm>
          <a:prstGeom prst="line">
            <a:avLst/>
          </a:prstGeom>
          <a:noFill/>
          <a:ln w="9525">
            <a:solidFill>
              <a:srgbClr val="FFFFFF"/>
            </a:solidFill>
            <a:round/>
            <a:headEnd/>
            <a:tailEnd type="triangle" w="med" len="med"/>
          </a:ln>
        </p:spPr>
        <p:txBody>
          <a:bodyPr/>
          <a:lstStyle/>
          <a:p>
            <a:endParaRPr lang="nb-NO"/>
          </a:p>
        </p:txBody>
      </p:sp>
      <p:sp>
        <p:nvSpPr>
          <p:cNvPr id="35" name="Line 50"/>
          <p:cNvSpPr>
            <a:spLocks noChangeShapeType="1"/>
          </p:cNvSpPr>
          <p:nvPr/>
        </p:nvSpPr>
        <p:spPr bwMode="auto">
          <a:xfrm flipH="1">
            <a:off x="3640138" y="2724150"/>
            <a:ext cx="271462" cy="1263650"/>
          </a:xfrm>
          <a:prstGeom prst="line">
            <a:avLst/>
          </a:prstGeom>
          <a:noFill/>
          <a:ln w="9525" cap="rnd">
            <a:solidFill>
              <a:srgbClr val="FFFFFF"/>
            </a:solidFill>
            <a:prstDash val="sysDot"/>
            <a:round/>
            <a:headEnd/>
            <a:tailEnd type="triangle" w="med" len="med"/>
          </a:ln>
        </p:spPr>
        <p:txBody>
          <a:bodyPr/>
          <a:lstStyle/>
          <a:p>
            <a:endParaRPr lang="nb-NO"/>
          </a:p>
        </p:txBody>
      </p:sp>
      <p:sp>
        <p:nvSpPr>
          <p:cNvPr id="36" name="TekstSylinder 35"/>
          <p:cNvSpPr txBox="1"/>
          <p:nvPr/>
        </p:nvSpPr>
        <p:spPr>
          <a:xfrm>
            <a:off x="8613466" y="6436044"/>
            <a:ext cx="3504535" cy="369332"/>
          </a:xfrm>
          <a:prstGeom prst="rect">
            <a:avLst/>
          </a:prstGeom>
          <a:noFill/>
        </p:spPr>
        <p:txBody>
          <a:bodyPr wrap="square" rtlCol="0">
            <a:spAutoFit/>
          </a:bodyPr>
          <a:lstStyle/>
          <a:p>
            <a:r>
              <a:rPr lang="en-GB" dirty="0" smtClean="0"/>
              <a:t>Based on Kline &amp; Rosenberg (1986)</a:t>
            </a:r>
            <a:endParaRPr lang="en-GB" dirty="0"/>
          </a:p>
        </p:txBody>
      </p:sp>
      <p:pic>
        <p:nvPicPr>
          <p:cNvPr id="102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165" t="30666" r="15899" b="9847"/>
          <a:stretch/>
        </p:blipFill>
        <p:spPr bwMode="auto">
          <a:xfrm>
            <a:off x="540484" y="1572569"/>
            <a:ext cx="1871781" cy="10626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descr="C:\Users\Magnus\AppData\Local\Microsoft\Windows\INetCache\IE\DSEYYGM3\scientist_PNG26[1].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727416" y="1575228"/>
            <a:ext cx="802805" cy="7557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Magnus\AppData\Local\Microsoft\Windows\INetCache\IE\417I1P1R\dagobert83-female-user-icon[1].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64793" y="5015772"/>
            <a:ext cx="1300163" cy="1300162"/>
          </a:xfrm>
          <a:prstGeom prst="rect">
            <a:avLst/>
          </a:prstGeom>
          <a:noFill/>
          <a:extLst>
            <a:ext uri="{909E8E84-426E-40DD-AFC4-6F175D3DCCD1}">
              <a14:hiddenFill xmlns:a14="http://schemas.microsoft.com/office/drawing/2010/main">
                <a:solidFill>
                  <a:srgbClr val="FFFFFF"/>
                </a:solidFill>
              </a14:hiddenFill>
            </a:ext>
          </a:extLst>
        </p:spPr>
      </p:pic>
      <p:sp>
        <p:nvSpPr>
          <p:cNvPr id="42" name="TekstSylinder 41"/>
          <p:cNvSpPr txBox="1"/>
          <p:nvPr/>
        </p:nvSpPr>
        <p:spPr>
          <a:xfrm>
            <a:off x="6922707" y="1456567"/>
            <a:ext cx="1100900" cy="923330"/>
          </a:xfrm>
          <a:prstGeom prst="rect">
            <a:avLst/>
          </a:prstGeom>
          <a:noFill/>
        </p:spPr>
        <p:txBody>
          <a:bodyPr wrap="square" rtlCol="0">
            <a:spAutoFit/>
          </a:bodyPr>
          <a:lstStyle/>
          <a:p>
            <a:r>
              <a:rPr lang="en-GB" dirty="0" smtClean="0"/>
              <a:t>The research process</a:t>
            </a:r>
            <a:endParaRPr lang="en-GB" dirty="0"/>
          </a:p>
        </p:txBody>
      </p:sp>
      <p:sp>
        <p:nvSpPr>
          <p:cNvPr id="44" name="TekstSylinder 43"/>
          <p:cNvSpPr txBox="1"/>
          <p:nvPr/>
        </p:nvSpPr>
        <p:spPr>
          <a:xfrm>
            <a:off x="8158722" y="3708461"/>
            <a:ext cx="1100900" cy="923330"/>
          </a:xfrm>
          <a:prstGeom prst="rect">
            <a:avLst/>
          </a:prstGeom>
          <a:noFill/>
        </p:spPr>
        <p:txBody>
          <a:bodyPr wrap="square" rtlCol="0">
            <a:spAutoFit/>
          </a:bodyPr>
          <a:lstStyle/>
          <a:p>
            <a:r>
              <a:rPr lang="en-GB" dirty="0" smtClean="0"/>
              <a:t>The impact process</a:t>
            </a:r>
            <a:endParaRPr lang="en-GB" dirty="0"/>
          </a:p>
        </p:txBody>
      </p:sp>
      <p:sp>
        <p:nvSpPr>
          <p:cNvPr id="45" name="TekstSylinder 44"/>
          <p:cNvSpPr txBox="1"/>
          <p:nvPr/>
        </p:nvSpPr>
        <p:spPr>
          <a:xfrm>
            <a:off x="9534849" y="3628206"/>
            <a:ext cx="1754822" cy="923330"/>
          </a:xfrm>
          <a:prstGeom prst="rect">
            <a:avLst/>
          </a:prstGeom>
        </p:spPr>
        <p:style>
          <a:lnRef idx="2">
            <a:schemeClr val="accent6">
              <a:shade val="50000"/>
            </a:schemeClr>
          </a:lnRef>
          <a:fillRef idx="1">
            <a:schemeClr val="accent6"/>
          </a:fillRef>
          <a:effectRef idx="0">
            <a:schemeClr val="accent6"/>
          </a:effectRef>
          <a:fontRef idx="minor">
            <a:schemeClr val="lt1"/>
          </a:fontRef>
        </p:style>
        <p:txBody>
          <a:bodyPr wrap="square" rtlCol="0">
            <a:spAutoFit/>
          </a:bodyPr>
          <a:lstStyle/>
          <a:p>
            <a:r>
              <a:rPr lang="en-GB" dirty="0" smtClean="0"/>
              <a:t>Multiple contexts and stakeholders</a:t>
            </a:r>
            <a:endParaRPr lang="en-GB" dirty="0"/>
          </a:p>
        </p:txBody>
      </p:sp>
    </p:spTree>
    <p:extLst>
      <p:ext uri="{BB962C8B-B14F-4D97-AF65-F5344CB8AC3E}">
        <p14:creationId xmlns:p14="http://schemas.microsoft.com/office/powerpoint/2010/main" val="2194997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499"/>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499"/>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499"/>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499"/>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499"/>
                                          </p:stCondLst>
                                        </p:cTn>
                                        <p:tgtEl>
                                          <p:spTgt spid="10"/>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31"/>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30"/>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499"/>
                                          </p:stCondLst>
                                        </p:cTn>
                                        <p:tgtEl>
                                          <p:spTgt spid="34"/>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11"/>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499"/>
                                          </p:stCondLst>
                                        </p:cTn>
                                        <p:tgtEl>
                                          <p:spTgt spid="33"/>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499"/>
                                          </p:stCondLst>
                                        </p:cTn>
                                        <p:tgtEl>
                                          <p:spTgt spid="3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499"/>
                                          </p:stCondLst>
                                        </p:cTn>
                                        <p:tgtEl>
                                          <p:spTgt spid="3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499"/>
                                          </p:stCondLst>
                                        </p:cTn>
                                        <p:tgtEl>
                                          <p:spTgt spid="2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nodeType="clickEffect">
                                  <p:stCondLst>
                                    <p:cond delay="0"/>
                                  </p:stCondLst>
                                  <p:childTnLst>
                                    <p:set>
                                      <p:cBhvr>
                                        <p:cTn id="78" dur="1" fill="hold">
                                          <p:stCondLst>
                                            <p:cond delay="0"/>
                                          </p:stCondLst>
                                        </p:cTn>
                                        <p:tgtEl>
                                          <p:spTgt spid="1028"/>
                                        </p:tgtEl>
                                        <p:attrNameLst>
                                          <p:attrName>style.visibility</p:attrName>
                                        </p:attrNameLst>
                                      </p:cBhvr>
                                      <p:to>
                                        <p:strVal val="visible"/>
                                      </p:to>
                                    </p:set>
                                    <p:animEffect transition="in" filter="fade">
                                      <p:cBhvr>
                                        <p:cTn id="79" dur="500"/>
                                        <p:tgtEl>
                                          <p:spTgt spid="1028"/>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nodeType="clickEffect">
                                  <p:stCondLst>
                                    <p:cond delay="0"/>
                                  </p:stCondLst>
                                  <p:childTnLst>
                                    <p:set>
                                      <p:cBhvr>
                                        <p:cTn id="83" dur="1" fill="hold">
                                          <p:stCondLst>
                                            <p:cond delay="0"/>
                                          </p:stCondLst>
                                        </p:cTn>
                                        <p:tgtEl>
                                          <p:spTgt spid="1027"/>
                                        </p:tgtEl>
                                        <p:attrNameLst>
                                          <p:attrName>style.visibility</p:attrName>
                                        </p:attrNameLst>
                                      </p:cBhvr>
                                      <p:to>
                                        <p:strVal val="visible"/>
                                      </p:to>
                                    </p:set>
                                    <p:animEffect transition="in" filter="fade">
                                      <p:cBhvr>
                                        <p:cTn id="84" dur="500"/>
                                        <p:tgtEl>
                                          <p:spTgt spid="1027"/>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7"/>
                                        </p:tgtEl>
                                        <p:attrNameLst>
                                          <p:attrName>style.visibility</p:attrName>
                                        </p:attrNameLst>
                                      </p:cBhvr>
                                      <p:to>
                                        <p:strVal val="visible"/>
                                      </p:to>
                                    </p:set>
                                    <p:animEffect transition="in" filter="fade">
                                      <p:cBhvr>
                                        <p:cTn id="89" dur="500"/>
                                        <p:tgtEl>
                                          <p:spTgt spid="37"/>
                                        </p:tgtEl>
                                      </p:cBhvr>
                                    </p:animEffect>
                                  </p:childTnLst>
                                </p:cTn>
                              </p:par>
                              <p:par>
                                <p:cTn id="90" presetID="10" presetClass="entr" presetSubtype="0" fill="hold" nodeType="withEffect">
                                  <p:stCondLst>
                                    <p:cond delay="0"/>
                                  </p:stCondLst>
                                  <p:childTnLst>
                                    <p:set>
                                      <p:cBhvr>
                                        <p:cTn id="91" dur="1" fill="hold">
                                          <p:stCondLst>
                                            <p:cond delay="0"/>
                                          </p:stCondLst>
                                        </p:cTn>
                                        <p:tgtEl>
                                          <p:spTgt spid="1026"/>
                                        </p:tgtEl>
                                        <p:attrNameLst>
                                          <p:attrName>style.visibility</p:attrName>
                                        </p:attrNameLst>
                                      </p:cBhvr>
                                      <p:to>
                                        <p:strVal val="visible"/>
                                      </p:to>
                                    </p:set>
                                    <p:animEffect transition="in" filter="fade">
                                      <p:cBhvr>
                                        <p:cTn id="92" dur="500"/>
                                        <p:tgtEl>
                                          <p:spTgt spid="1026"/>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500"/>
                                        <p:tgtEl>
                                          <p:spTgt spid="3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42"/>
                                        </p:tgtEl>
                                        <p:attrNameLst>
                                          <p:attrName>style.visibility</p:attrName>
                                        </p:attrNameLst>
                                      </p:cBhvr>
                                      <p:to>
                                        <p:strVal val="visible"/>
                                      </p:to>
                                    </p:set>
                                    <p:animEffect transition="in" filter="fade">
                                      <p:cBhvr>
                                        <p:cTn id="100" dur="500"/>
                                        <p:tgtEl>
                                          <p:spTgt spid="42"/>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43"/>
                                        </p:tgtEl>
                                        <p:attrNameLst>
                                          <p:attrName>style.visibility</p:attrName>
                                        </p:attrNameLst>
                                      </p:cBhvr>
                                      <p:to>
                                        <p:strVal val="visible"/>
                                      </p:to>
                                    </p:set>
                                    <p:animEffect transition="in" filter="fade">
                                      <p:cBhvr>
                                        <p:cTn id="105" dur="500"/>
                                        <p:tgtEl>
                                          <p:spTgt spid="43"/>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500"/>
                                        <p:tgtEl>
                                          <p:spTgt spid="44"/>
                                        </p:tgtEl>
                                      </p:cBhvr>
                                    </p:animEffect>
                                  </p:childTnLst>
                                </p:cTn>
                              </p:par>
                            </p:childTnLst>
                          </p:cTn>
                        </p:par>
                      </p:childTnLst>
                    </p:cTn>
                  </p:par>
                  <p:par>
                    <p:cTn id="109" fill="hold">
                      <p:stCondLst>
                        <p:cond delay="indefinite"/>
                      </p:stCondLst>
                      <p:childTnLst>
                        <p:par>
                          <p:cTn id="110" fill="hold">
                            <p:stCondLst>
                              <p:cond delay="0"/>
                            </p:stCondLst>
                            <p:childTnLst>
                              <p:par>
                                <p:cTn id="111" presetID="10" presetClass="entr" presetSubtype="0" fill="hold" grpId="0" nodeType="clickEffect">
                                  <p:stCondLst>
                                    <p:cond delay="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38" grpId="0" animBg="1"/>
      <p:bldP spid="37" grpId="0" animBg="1"/>
      <p:bldP spid="5" grpId="0" animBg="1" autoUpdateAnimBg="0"/>
      <p:bldP spid="6" grpId="0" animBg="1" autoUpdateAnimBg="0"/>
      <p:bldP spid="7" grpId="0" animBg="1" autoUpdateAnimBg="0"/>
      <p:bldP spid="8" grpId="0" animBg="1" autoUpdateAnimBg="0"/>
      <p:bldP spid="9" grpId="0" animBg="1" autoUpdateAnimBg="0"/>
      <p:bldP spid="10" grpId="0" animBg="1" autoUpdateAnimBg="0"/>
      <p:bldP spid="11" grpId="0" animBg="1" autoUpdateAnimBg="0"/>
      <p:bldP spid="30" grpId="0" animBg="1"/>
      <p:bldP spid="31" grpId="0" animBg="1"/>
      <p:bldP spid="32" grpId="0" animBg="1"/>
      <p:bldP spid="33" grpId="0" animBg="1"/>
      <p:bldP spid="34" grpId="0" animBg="1"/>
      <p:bldP spid="35" grpId="0" animBg="1"/>
      <p:bldP spid="42" grpId="0"/>
      <p:bldP spid="44" grpId="0"/>
      <p:bldP spid="4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1514" y="365125"/>
            <a:ext cx="11012805" cy="1325563"/>
          </a:xfrm>
        </p:spPr>
        <p:txBody>
          <a:bodyPr>
            <a:normAutofit/>
          </a:bodyPr>
          <a:lstStyle/>
          <a:p>
            <a:r>
              <a:rPr lang="en-GB" dirty="0" smtClean="0"/>
              <a:t>Impact seen from the user side</a:t>
            </a:r>
            <a:endParaRPr lang="en-GB" dirty="0"/>
          </a:p>
        </p:txBody>
      </p:sp>
      <p:sp>
        <p:nvSpPr>
          <p:cNvPr id="3" name="Content Placeholder 2"/>
          <p:cNvSpPr>
            <a:spLocks noGrp="1"/>
          </p:cNvSpPr>
          <p:nvPr>
            <p:ph idx="1"/>
          </p:nvPr>
        </p:nvSpPr>
        <p:spPr>
          <a:xfrm>
            <a:off x="838200" y="1825624"/>
            <a:ext cx="10515600" cy="4655185"/>
          </a:xfrm>
        </p:spPr>
        <p:txBody>
          <a:bodyPr>
            <a:normAutofit/>
          </a:bodyPr>
          <a:lstStyle/>
          <a:p>
            <a:r>
              <a:rPr lang="en-GB" dirty="0" smtClean="0"/>
              <a:t>May not directly involve research at all or only a particular selection of </a:t>
            </a:r>
            <a:r>
              <a:rPr lang="en-GB" dirty="0"/>
              <a:t>it </a:t>
            </a:r>
            <a:r>
              <a:rPr lang="en-GB" dirty="0" smtClean="0"/>
              <a:t>– impact processes </a:t>
            </a:r>
            <a:r>
              <a:rPr lang="en-GB" dirty="0"/>
              <a:t>run independently (more or less or most of the time) of the processes of research</a:t>
            </a:r>
            <a:endParaRPr lang="en-GB" dirty="0" smtClean="0"/>
          </a:p>
          <a:p>
            <a:r>
              <a:rPr lang="en-GB" dirty="0" smtClean="0"/>
              <a:t>As such a pure user perspective may be problematic if the aim is to evaluate research</a:t>
            </a:r>
          </a:p>
          <a:p>
            <a:r>
              <a:rPr lang="en-GB" dirty="0" smtClean="0"/>
              <a:t>We need some additional perspectives to understand the relationship between impact and research  – I will sketch some ideas that I have called organisational, cognitive, cultural-political and dynamics</a:t>
            </a:r>
          </a:p>
          <a:p>
            <a:endParaRPr lang="en-GB" dirty="0" smtClean="0"/>
          </a:p>
          <a:p>
            <a:endParaRPr lang="en-GB" dirty="0" smtClean="0"/>
          </a:p>
        </p:txBody>
      </p:sp>
    </p:spTree>
    <p:extLst>
      <p:ext uri="{BB962C8B-B14F-4D97-AF65-F5344CB8AC3E}">
        <p14:creationId xmlns:p14="http://schemas.microsoft.com/office/powerpoint/2010/main" val="38489552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15" y="365125"/>
            <a:ext cx="11984355" cy="1325563"/>
          </a:xfrm>
        </p:spPr>
        <p:txBody>
          <a:bodyPr>
            <a:normAutofit fontScale="90000"/>
          </a:bodyPr>
          <a:lstStyle/>
          <a:p>
            <a:r>
              <a:rPr lang="en-GB" dirty="0" smtClean="0"/>
              <a:t>Some perspectives for analysing users 1</a:t>
            </a:r>
            <a:endParaRPr lang="en-GB" dirty="0"/>
          </a:p>
        </p:txBody>
      </p:sp>
      <p:sp>
        <p:nvSpPr>
          <p:cNvPr id="3" name="Content Placeholder 2"/>
          <p:cNvSpPr>
            <a:spLocks noGrp="1"/>
          </p:cNvSpPr>
          <p:nvPr>
            <p:ph idx="1"/>
          </p:nvPr>
        </p:nvSpPr>
        <p:spPr>
          <a:xfrm>
            <a:off x="838200" y="1640205"/>
            <a:ext cx="10515600" cy="5063490"/>
          </a:xfrm>
        </p:spPr>
        <p:txBody>
          <a:bodyPr>
            <a:normAutofit/>
          </a:bodyPr>
          <a:lstStyle/>
          <a:p>
            <a:r>
              <a:rPr lang="en-GB" dirty="0" smtClean="0"/>
              <a:t>Organisational</a:t>
            </a:r>
          </a:p>
          <a:p>
            <a:pPr lvl="1"/>
            <a:r>
              <a:rPr lang="en-GB" dirty="0" smtClean="0"/>
              <a:t>Organisations need certain capabilities in order to use research (e.g. Cohen &amp; </a:t>
            </a:r>
            <a:r>
              <a:rPr lang="en-GB" dirty="0" err="1" smtClean="0"/>
              <a:t>Levinthal</a:t>
            </a:r>
            <a:r>
              <a:rPr lang="en-GB" dirty="0" smtClean="0"/>
              <a:t> 1989, 1990) – important to look also at capabilities to influence research</a:t>
            </a:r>
          </a:p>
          <a:p>
            <a:r>
              <a:rPr lang="en-GB" dirty="0" smtClean="0"/>
              <a:t>Cognitive</a:t>
            </a:r>
          </a:p>
          <a:p>
            <a:pPr lvl="1"/>
            <a:r>
              <a:rPr lang="en-GB" dirty="0" smtClean="0"/>
              <a:t>To achieve coordination (and reduce cognitive distance), users need to align research results and perspectives with the prevailing perceptions, meanings, values etc. of their context (</a:t>
            </a:r>
            <a:r>
              <a:rPr lang="en-GB" dirty="0" err="1" smtClean="0"/>
              <a:t>Nooteboom</a:t>
            </a:r>
            <a:r>
              <a:rPr lang="en-GB" dirty="0" smtClean="0"/>
              <a:t> 2006)</a:t>
            </a:r>
          </a:p>
          <a:p>
            <a:pPr lvl="1"/>
            <a:r>
              <a:rPr lang="en-GB" dirty="0" smtClean="0"/>
              <a:t>A large psychological </a:t>
            </a:r>
            <a:r>
              <a:rPr lang="en-GB" dirty="0"/>
              <a:t>distance (Trope &amp; </a:t>
            </a:r>
            <a:r>
              <a:rPr lang="en-GB" dirty="0" err="1"/>
              <a:t>Liberman</a:t>
            </a:r>
            <a:r>
              <a:rPr lang="en-GB" dirty="0"/>
              <a:t> 2010) </a:t>
            </a:r>
            <a:r>
              <a:rPr lang="en-GB" dirty="0" smtClean="0"/>
              <a:t>may limit the </a:t>
            </a:r>
            <a:r>
              <a:rPr lang="en-GB" dirty="0"/>
              <a:t>ability to imagine that research could be </a:t>
            </a:r>
            <a:r>
              <a:rPr lang="en-GB" dirty="0" smtClean="0"/>
              <a:t>used or complicate coordination</a:t>
            </a:r>
          </a:p>
        </p:txBody>
      </p:sp>
    </p:spTree>
    <p:extLst>
      <p:ext uri="{BB962C8B-B14F-4D97-AF65-F5344CB8AC3E}">
        <p14:creationId xmlns:p14="http://schemas.microsoft.com/office/powerpoint/2010/main" val="31207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0015" y="365125"/>
            <a:ext cx="11984355" cy="1325563"/>
          </a:xfrm>
        </p:spPr>
        <p:txBody>
          <a:bodyPr>
            <a:normAutofit fontScale="90000"/>
          </a:bodyPr>
          <a:lstStyle/>
          <a:p>
            <a:r>
              <a:rPr lang="en-GB" dirty="0" smtClean="0"/>
              <a:t>Some perspectives for analysing users 2</a:t>
            </a:r>
            <a:endParaRPr lang="en-GB" dirty="0"/>
          </a:p>
        </p:txBody>
      </p:sp>
      <p:sp>
        <p:nvSpPr>
          <p:cNvPr id="3" name="Content Placeholder 2"/>
          <p:cNvSpPr>
            <a:spLocks noGrp="1"/>
          </p:cNvSpPr>
          <p:nvPr>
            <p:ph idx="1"/>
          </p:nvPr>
        </p:nvSpPr>
        <p:spPr>
          <a:xfrm>
            <a:off x="838200" y="1640205"/>
            <a:ext cx="10515600" cy="5063490"/>
          </a:xfrm>
        </p:spPr>
        <p:txBody>
          <a:bodyPr>
            <a:normAutofit/>
          </a:bodyPr>
          <a:lstStyle/>
          <a:p>
            <a:r>
              <a:rPr lang="en-GB" dirty="0" smtClean="0"/>
              <a:t>Cultural and political</a:t>
            </a:r>
          </a:p>
          <a:p>
            <a:pPr lvl="1"/>
            <a:r>
              <a:rPr lang="en-GB" dirty="0" err="1" smtClean="0"/>
              <a:t>Transilience</a:t>
            </a:r>
            <a:r>
              <a:rPr lang="en-GB" dirty="0" smtClean="0"/>
              <a:t>: the degree to which a new idea makes old competences and ways of working obsolete (cf. Abernathy &amp; Clark 1985)</a:t>
            </a:r>
            <a:endParaRPr lang="en-GB" dirty="0"/>
          </a:p>
          <a:p>
            <a:pPr lvl="1"/>
            <a:r>
              <a:rPr lang="en-GB" dirty="0" smtClean="0"/>
              <a:t>Impact resilience: how impact may be limited over time due to the resilience of the receiving organisation or problem area</a:t>
            </a:r>
          </a:p>
          <a:p>
            <a:r>
              <a:rPr lang="en-GB" dirty="0" smtClean="0"/>
              <a:t>Dynamics</a:t>
            </a:r>
          </a:p>
          <a:p>
            <a:pPr lvl="1"/>
            <a:r>
              <a:rPr lang="en-GB" dirty="0" smtClean="0"/>
              <a:t>Movement of ideas: proliferation (research meets other ideas), reinvention (old research gets rediscovered), reimplementation (new uses of research are discovered), termination (research ideas get discarded)</a:t>
            </a:r>
          </a:p>
          <a:p>
            <a:pPr lvl="1"/>
            <a:r>
              <a:rPr lang="en-GB" dirty="0" smtClean="0"/>
              <a:t>Movement of people and material movements</a:t>
            </a:r>
          </a:p>
          <a:p>
            <a:pPr lvl="1"/>
            <a:r>
              <a:rPr lang="en-GB" dirty="0" smtClean="0"/>
              <a:t>Divergence and convergence</a:t>
            </a:r>
            <a:endParaRPr lang="en-GB" dirty="0"/>
          </a:p>
        </p:txBody>
      </p:sp>
    </p:spTree>
    <p:extLst>
      <p:ext uri="{BB962C8B-B14F-4D97-AF65-F5344CB8AC3E}">
        <p14:creationId xmlns:p14="http://schemas.microsoft.com/office/powerpoint/2010/main" val="4010194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Example: biodiversity</a:t>
            </a:r>
            <a:endParaRPr lang="en-GB" dirty="0"/>
          </a:p>
        </p:txBody>
      </p:sp>
      <p:sp>
        <p:nvSpPr>
          <p:cNvPr id="3" name="Content Placeholder 2"/>
          <p:cNvSpPr>
            <a:spLocks noGrp="1"/>
          </p:cNvSpPr>
          <p:nvPr>
            <p:ph idx="1"/>
          </p:nvPr>
        </p:nvSpPr>
        <p:spPr>
          <a:xfrm>
            <a:off x="838200" y="1825625"/>
            <a:ext cx="10515600" cy="4649470"/>
          </a:xfrm>
        </p:spPr>
        <p:txBody>
          <a:bodyPr>
            <a:normAutofit/>
          </a:bodyPr>
          <a:lstStyle/>
          <a:p>
            <a:r>
              <a:rPr lang="en-GB" i="1" dirty="0"/>
              <a:t>How should </a:t>
            </a:r>
            <a:r>
              <a:rPr lang="en-GB" i="1" dirty="0" smtClean="0"/>
              <a:t>biodiversity in Norwegian nature be protected? </a:t>
            </a:r>
            <a:r>
              <a:rPr lang="en-GB" i="1" dirty="0"/>
              <a:t>Use of </a:t>
            </a:r>
            <a:r>
              <a:rPr lang="en-GB" i="1" dirty="0" smtClean="0"/>
              <a:t>biological/ecological research</a:t>
            </a:r>
            <a:endParaRPr lang="en-GB" i="1" dirty="0"/>
          </a:p>
          <a:p>
            <a:r>
              <a:rPr lang="en-GB" dirty="0"/>
              <a:t>Organisational: absorptive capacity </a:t>
            </a:r>
            <a:r>
              <a:rPr lang="en-GB" dirty="0" smtClean="0"/>
              <a:t>varies from extremely high to very low; users essential for gathering and distributing data to research</a:t>
            </a:r>
            <a:endParaRPr lang="en-GB" dirty="0"/>
          </a:p>
          <a:p>
            <a:r>
              <a:rPr lang="en-GB" dirty="0"/>
              <a:t>Cognitive: </a:t>
            </a:r>
            <a:r>
              <a:rPr lang="en-GB" dirty="0" smtClean="0"/>
              <a:t>researchers want to be useful but struggle with many of the user contexts</a:t>
            </a:r>
            <a:endParaRPr lang="en-GB" dirty="0"/>
          </a:p>
          <a:p>
            <a:r>
              <a:rPr lang="en-GB" dirty="0"/>
              <a:t>Cultural-political: high degree of </a:t>
            </a:r>
            <a:r>
              <a:rPr lang="en-GB" dirty="0" smtClean="0"/>
              <a:t>resilience which may be good for the impact process (possibly also for research)</a:t>
            </a:r>
            <a:endParaRPr lang="en-GB" dirty="0"/>
          </a:p>
          <a:p>
            <a:r>
              <a:rPr lang="en-GB" dirty="0"/>
              <a:t>Dynamics: </a:t>
            </a:r>
            <a:r>
              <a:rPr lang="en-GB" dirty="0" smtClean="0"/>
              <a:t>high movement of people between users and research, infrastructure for data sharing</a:t>
            </a:r>
            <a:endParaRPr lang="en-GB" dirty="0"/>
          </a:p>
        </p:txBody>
      </p:sp>
    </p:spTree>
    <p:extLst>
      <p:ext uri="{BB962C8B-B14F-4D97-AF65-F5344CB8AC3E}">
        <p14:creationId xmlns:p14="http://schemas.microsoft.com/office/powerpoint/2010/main" val="2206220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Example from the Norwegian Work and Welfare Directorate </a:t>
            </a:r>
            <a:endParaRPr lang="en-GB" dirty="0"/>
          </a:p>
        </p:txBody>
      </p:sp>
      <p:sp>
        <p:nvSpPr>
          <p:cNvPr id="3" name="Content Placeholder 2"/>
          <p:cNvSpPr>
            <a:spLocks noGrp="1"/>
          </p:cNvSpPr>
          <p:nvPr>
            <p:ph idx="1"/>
          </p:nvPr>
        </p:nvSpPr>
        <p:spPr>
          <a:xfrm>
            <a:off x="838200" y="2143124"/>
            <a:ext cx="10515600" cy="4600575"/>
          </a:xfrm>
        </p:spPr>
        <p:txBody>
          <a:bodyPr>
            <a:normAutofit/>
          </a:bodyPr>
          <a:lstStyle/>
          <a:p>
            <a:r>
              <a:rPr lang="en-GB" i="1" dirty="0" smtClean="0"/>
              <a:t>How should people who have been ill be reintroduced to work? Use of “individual placement theory” from research</a:t>
            </a:r>
          </a:p>
          <a:p>
            <a:r>
              <a:rPr lang="en-GB" dirty="0" smtClean="0"/>
              <a:t>Organisational: absorptive capacity is centralised, attempts at creating intermediary organisational units</a:t>
            </a:r>
          </a:p>
          <a:p>
            <a:r>
              <a:rPr lang="en-GB" dirty="0" smtClean="0"/>
              <a:t>Cognitive: huge distance between some research units and the users, some research from different national contexts</a:t>
            </a:r>
          </a:p>
          <a:p>
            <a:r>
              <a:rPr lang="en-GB" dirty="0" smtClean="0"/>
              <a:t>Cultural-political: high degree of </a:t>
            </a:r>
            <a:r>
              <a:rPr lang="en-GB" dirty="0" err="1" smtClean="0"/>
              <a:t>transilience</a:t>
            </a:r>
            <a:endParaRPr lang="en-GB" dirty="0" smtClean="0"/>
          </a:p>
          <a:p>
            <a:r>
              <a:rPr lang="en-GB" dirty="0" smtClean="0"/>
              <a:t>Dynamics: limited involvement of researchers (reinvention), emphasis on internal personnel movement and on material translation of research</a:t>
            </a:r>
          </a:p>
        </p:txBody>
      </p:sp>
    </p:spTree>
    <p:extLst>
      <p:ext uri="{BB962C8B-B14F-4D97-AF65-F5344CB8AC3E}">
        <p14:creationId xmlns:p14="http://schemas.microsoft.com/office/powerpoint/2010/main" val="28954532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635</TotalTime>
  <Words>1527</Words>
  <Application>Microsoft Office PowerPoint</Application>
  <PresentationFormat>Widescreen</PresentationFormat>
  <Paragraphs>128</Paragraphs>
  <Slides>18</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Arial MT Black</vt:lpstr>
      <vt:lpstr>Calibri</vt:lpstr>
      <vt:lpstr>Calibri Light</vt:lpstr>
      <vt:lpstr>Times New Roman</vt:lpstr>
      <vt:lpstr>Office-tema</vt:lpstr>
      <vt:lpstr>Case: marine biodiversity</vt:lpstr>
      <vt:lpstr>Problem area</vt:lpstr>
      <vt:lpstr>Problem with problem area</vt:lpstr>
      <vt:lpstr>Main scientific knowledge base</vt:lpstr>
      <vt:lpstr>Pathway</vt:lpstr>
      <vt:lpstr>Maturity of the pathway</vt:lpstr>
      <vt:lpstr>Users</vt:lpstr>
      <vt:lpstr>Users cont.</vt:lpstr>
      <vt:lpstr>Research organisations</vt:lpstr>
      <vt:lpstr>Other dimensions</vt:lpstr>
      <vt:lpstr>Access/risk</vt:lpstr>
      <vt:lpstr>The linear model of impact</vt:lpstr>
      <vt:lpstr>The chain-linked model of impact</vt:lpstr>
      <vt:lpstr>Impact seen from the user side</vt:lpstr>
      <vt:lpstr>Some perspectives for analysing users 1</vt:lpstr>
      <vt:lpstr>Some perspectives for analysing users 2</vt:lpstr>
      <vt:lpstr>Example: biodiversity</vt:lpstr>
      <vt:lpstr>Example from the Norwegian Work and Welfare Directorate </vt:lpstr>
    </vt:vector>
  </TitlesOfParts>
  <Company>Universitetet i Oslo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Case: marine biodiversity</dc:title>
  <dc:creator>Magnus Gulbrandsen</dc:creator>
  <cp:lastModifiedBy>Magnus Gulbrandsen</cp:lastModifiedBy>
  <cp:revision>77</cp:revision>
  <dcterms:created xsi:type="dcterms:W3CDTF">2017-10-30T17:31:08Z</dcterms:created>
  <dcterms:modified xsi:type="dcterms:W3CDTF">2018-10-09T17:15:39Z</dcterms:modified>
</cp:coreProperties>
</file>