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67" r:id="rId4"/>
    <p:sldId id="268" r:id="rId5"/>
    <p:sldId id="257" r:id="rId6"/>
    <p:sldId id="284" r:id="rId7"/>
    <p:sldId id="276" r:id="rId8"/>
    <p:sldId id="285" r:id="rId9"/>
    <p:sldId id="281" r:id="rId10"/>
    <p:sldId id="286" r:id="rId11"/>
    <p:sldId id="271" r:id="rId12"/>
    <p:sldId id="287" r:id="rId13"/>
    <p:sldId id="288" r:id="rId14"/>
    <p:sldId id="289" r:id="rId15"/>
    <p:sldId id="270" r:id="rId16"/>
    <p:sldId id="277" r:id="rId17"/>
    <p:sldId id="274" r:id="rId18"/>
    <p:sldId id="273" r:id="rId19"/>
    <p:sldId id="280" r:id="rId20"/>
    <p:sldId id="265" r:id="rId21"/>
    <p:sldId id="266" r:id="rId2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634" autoAdjust="0"/>
  </p:normalViewPr>
  <p:slideViewPr>
    <p:cSldViewPr>
      <p:cViewPr varScale="1">
        <p:scale>
          <a:sx n="78" d="100"/>
          <a:sy n="78" d="100"/>
        </p:scale>
        <p:origin x="5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F2C2-BEA4-4EB0-892B-0043246B08FA}" type="datetimeFigureOut">
              <a:rPr lang="nb-NO" smtClean="0"/>
              <a:t>08.10.2018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6BCC-9FB0-428C-A7B5-BC160B2149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51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F2C2-BEA4-4EB0-892B-0043246B08FA}" type="datetimeFigureOut">
              <a:rPr lang="nb-NO" smtClean="0"/>
              <a:t>08.10.2018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6BCC-9FB0-428C-A7B5-BC160B2149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357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F2C2-BEA4-4EB0-892B-0043246B08FA}" type="datetimeFigureOut">
              <a:rPr lang="nb-NO" smtClean="0"/>
              <a:t>08.10.2018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6BCC-9FB0-428C-A7B5-BC160B2149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277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F2C2-BEA4-4EB0-892B-0043246B08FA}" type="datetimeFigureOut">
              <a:rPr lang="nb-NO" smtClean="0"/>
              <a:t>08.10.2018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6BCC-9FB0-428C-A7B5-BC160B2149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12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F2C2-BEA4-4EB0-892B-0043246B08FA}" type="datetimeFigureOut">
              <a:rPr lang="nb-NO" smtClean="0"/>
              <a:t>08.10.2018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6BCC-9FB0-428C-A7B5-BC160B2149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231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F2C2-BEA4-4EB0-892B-0043246B08FA}" type="datetimeFigureOut">
              <a:rPr lang="nb-NO" smtClean="0"/>
              <a:t>08.10.2018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6BCC-9FB0-428C-A7B5-BC160B2149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835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F2C2-BEA4-4EB0-892B-0043246B08FA}" type="datetimeFigureOut">
              <a:rPr lang="nb-NO" smtClean="0"/>
              <a:t>08.10.2018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6BCC-9FB0-428C-A7B5-BC160B2149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73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F2C2-BEA4-4EB0-892B-0043246B08FA}" type="datetimeFigureOut">
              <a:rPr lang="nb-NO" smtClean="0"/>
              <a:t>08.10.2018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6BCC-9FB0-428C-A7B5-BC160B2149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849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F2C2-BEA4-4EB0-892B-0043246B08FA}" type="datetimeFigureOut">
              <a:rPr lang="nb-NO" smtClean="0"/>
              <a:t>08.10.2018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6BCC-9FB0-428C-A7B5-BC160B2149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26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F2C2-BEA4-4EB0-892B-0043246B08FA}" type="datetimeFigureOut">
              <a:rPr lang="nb-NO" smtClean="0"/>
              <a:t>08.10.2018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6BCC-9FB0-428C-A7B5-BC160B2149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5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F2C2-BEA4-4EB0-892B-0043246B08FA}" type="datetimeFigureOut">
              <a:rPr lang="nb-NO" smtClean="0"/>
              <a:t>08.10.2018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6BCC-9FB0-428C-A7B5-BC160B2149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692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7F2C2-BEA4-4EB0-892B-0043246B08FA}" type="datetimeFigureOut">
              <a:rPr lang="nb-NO" smtClean="0"/>
              <a:t>08.10.2018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B6BCC-9FB0-428C-A7B5-BC160B2149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444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Me and myself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sz="2000" noProof="0" dirty="0" smtClean="0"/>
              <a:t>Lars Wenaas, master in Philosophy back in the days.</a:t>
            </a:r>
          </a:p>
          <a:p>
            <a:pPr fontAlgn="base"/>
            <a:r>
              <a:rPr lang="en-GB" sz="2000" noProof="0" dirty="0" smtClean="0"/>
              <a:t>One year (of four) into my PhD-project about Open Access</a:t>
            </a:r>
          </a:p>
          <a:p>
            <a:pPr fontAlgn="base"/>
            <a:r>
              <a:rPr lang="en-GB" sz="2000" noProof="0" dirty="0" smtClean="0"/>
              <a:t>A part of Research Council of Norway’s public PhD scheme</a:t>
            </a:r>
          </a:p>
          <a:p>
            <a:pPr lvl="1" fontAlgn="base"/>
            <a:r>
              <a:rPr lang="en-GB" sz="1600" noProof="0" dirty="0" smtClean="0"/>
              <a:t>Employed at Unit/</a:t>
            </a:r>
            <a:r>
              <a:rPr lang="en-GB" sz="1600" noProof="0" dirty="0" err="1" smtClean="0"/>
              <a:t>Cristin</a:t>
            </a:r>
            <a:r>
              <a:rPr lang="en-GB" sz="1600" noProof="0" dirty="0" smtClean="0"/>
              <a:t> as a national coordinator for Open Access-affairs in Norway</a:t>
            </a:r>
            <a:br>
              <a:rPr lang="en-GB" sz="1600" noProof="0" dirty="0" smtClean="0"/>
            </a:br>
            <a:r>
              <a:rPr lang="en-GB" sz="1600" noProof="0" dirty="0" smtClean="0"/>
              <a:t>since 2011</a:t>
            </a:r>
          </a:p>
          <a:p>
            <a:pPr lvl="1" fontAlgn="base"/>
            <a:r>
              <a:rPr lang="en-GB" sz="1600" noProof="0" dirty="0" smtClean="0"/>
              <a:t>RCN and Unit has obvious interests in my subject of Open Access</a:t>
            </a:r>
          </a:p>
          <a:p>
            <a:pPr marL="0" indent="0"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0825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78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esultat for michael Nielsen open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80050"/>
            <a:ext cx="3816424" cy="50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6869" y="1196752"/>
            <a:ext cx="35510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Open Science also represents a more positive side</a:t>
            </a:r>
          </a:p>
          <a:p>
            <a:endParaRPr lang="en-GB" dirty="0"/>
          </a:p>
          <a:p>
            <a:r>
              <a:rPr lang="en-GB" dirty="0"/>
              <a:t>Internet and the networked (researcher)-society</a:t>
            </a:r>
          </a:p>
          <a:p>
            <a:r>
              <a:rPr lang="en-GB" dirty="0"/>
              <a:t>creates new possibilities and a new potential. </a:t>
            </a:r>
          </a:p>
        </p:txBody>
      </p:sp>
    </p:spTree>
    <p:extLst>
      <p:ext uri="{BB962C8B-B14F-4D97-AF65-F5344CB8AC3E}">
        <p14:creationId xmlns:p14="http://schemas.microsoft.com/office/powerpoint/2010/main" val="3498494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lderesultat for stÃ¸psel  kontak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984776" cy="468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740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67944" y="4725144"/>
            <a:ext cx="4608512" cy="1728191"/>
            <a:chOff x="1702391" y="169193"/>
            <a:chExt cx="6198946" cy="2482619"/>
          </a:xfrm>
        </p:grpSpPr>
        <p:grpSp>
          <p:nvGrpSpPr>
            <p:cNvPr id="4" name="Group 3"/>
            <p:cNvGrpSpPr/>
            <p:nvPr/>
          </p:nvGrpSpPr>
          <p:grpSpPr>
            <a:xfrm>
              <a:off x="1835696" y="169193"/>
              <a:ext cx="6065641" cy="2341870"/>
              <a:chOff x="1835696" y="169193"/>
              <a:chExt cx="6065641" cy="2341870"/>
            </a:xfrm>
          </p:grpSpPr>
          <p:pic>
            <p:nvPicPr>
              <p:cNvPr id="6" name="Picture 8" descr="Bilderesultat for children holding hands   upload your photo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8963" y="309942"/>
                <a:ext cx="5622374" cy="22011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8224" y="188640"/>
                <a:ext cx="1080120" cy="1263971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1874" y="169193"/>
                <a:ext cx="928652" cy="1283418"/>
              </a:xfrm>
              <a:prstGeom prst="rect">
                <a:avLst/>
              </a:prstGeom>
            </p:spPr>
          </p:pic>
          <p:sp>
            <p:nvSpPr>
              <p:cNvPr id="9" name="Rounded Rectangle 8"/>
              <p:cNvSpPr/>
              <p:nvPr/>
            </p:nvSpPr>
            <p:spPr>
              <a:xfrm>
                <a:off x="6156176" y="493793"/>
                <a:ext cx="432048" cy="10801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835696" y="169193"/>
                <a:ext cx="3396178" cy="153161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5" name="Rounded Rectangle 4"/>
            <p:cNvSpPr/>
            <p:nvPr/>
          </p:nvSpPr>
          <p:spPr>
            <a:xfrm>
              <a:off x="1702391" y="1120197"/>
              <a:ext cx="3396178" cy="153161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8" t="10261" r="19699" b="18083"/>
          <a:stretch/>
        </p:blipFill>
        <p:spPr bwMode="auto">
          <a:xfrm>
            <a:off x="176868" y="188640"/>
            <a:ext cx="5763284" cy="534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429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134" y="476672"/>
            <a:ext cx="4572000" cy="219290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b-NO" sz="10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Hyperauthorship</a:t>
            </a:r>
            <a:endParaRPr lang="nb-NO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Replicability</a:t>
            </a:r>
            <a:r>
              <a:rPr lang="nb-NO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b-NO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crisis</a:t>
            </a:r>
            <a:r>
              <a:rPr lang="nb-NO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Increase</a:t>
            </a:r>
            <a:r>
              <a:rPr lang="nb-NO" dirty="0" smtClean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nb-NO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retractions</a:t>
            </a:r>
            <a:endParaRPr lang="nb-NO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0000"/>
                </a:solidFill>
                <a:latin typeface="Arial" panose="020B0604020202020204" pitchFamily="34" charset="0"/>
              </a:rPr>
              <a:t>P-hacking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0000"/>
                </a:solidFill>
                <a:latin typeface="Arial" panose="020B0604020202020204" pitchFamily="34" charset="0"/>
              </a:rPr>
              <a:t>Journal </a:t>
            </a:r>
            <a:r>
              <a:rPr lang="nb-NO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Impact</a:t>
            </a:r>
            <a:r>
              <a:rPr lang="nb-NO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b-NO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Factor</a:t>
            </a:r>
            <a:endParaRPr lang="nb-NO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0000"/>
                </a:solidFill>
                <a:latin typeface="Arial" panose="020B0604020202020204" pitchFamily="34" charset="0"/>
              </a:rPr>
              <a:t>Peer </a:t>
            </a:r>
            <a:r>
              <a:rPr lang="nb-NO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review</a:t>
            </a:r>
            <a:r>
              <a:rPr lang="nb-NO" dirty="0" smtClean="0">
                <a:solidFill>
                  <a:srgbClr val="000000"/>
                </a:solidFill>
                <a:latin typeface="Arial" panose="020B0604020202020204" pitchFamily="34" charset="0"/>
              </a:rPr>
              <a:t> not </a:t>
            </a:r>
            <a:r>
              <a:rPr lang="nb-NO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scaling</a:t>
            </a:r>
            <a:endParaRPr lang="nb-NO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nb-NO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72" y="2669580"/>
            <a:ext cx="4074842" cy="2008246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12037" r="3284"/>
          <a:stretch/>
        </p:blipFill>
        <p:spPr bwMode="auto">
          <a:xfrm>
            <a:off x="4418945" y="1124744"/>
            <a:ext cx="470396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855" t="17195" r="36893"/>
          <a:stretch/>
        </p:blipFill>
        <p:spPr>
          <a:xfrm>
            <a:off x="796741" y="3861048"/>
            <a:ext cx="3622204" cy="316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78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54868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3. Open Science: </a:t>
            </a:r>
            <a:r>
              <a:rPr lang="nb-NO" sz="3200" b="1" dirty="0" err="1"/>
              <a:t>restoring</a:t>
            </a:r>
            <a:r>
              <a:rPr lang="nb-NO" sz="3200" b="1" dirty="0"/>
              <a:t> </a:t>
            </a:r>
            <a:r>
              <a:rPr lang="nb-NO" sz="3200" b="1" dirty="0" err="1"/>
              <a:t>the</a:t>
            </a:r>
            <a:r>
              <a:rPr lang="nb-NO" sz="3200" b="1" dirty="0"/>
              <a:t> </a:t>
            </a:r>
            <a:r>
              <a:rPr lang="nb-NO" sz="3200" b="1" dirty="0" err="1"/>
              <a:t>cultural</a:t>
            </a:r>
            <a:r>
              <a:rPr lang="nb-NO" sz="3200" b="1" dirty="0"/>
              <a:t> </a:t>
            </a:r>
            <a:r>
              <a:rPr lang="nb-NO" sz="3200" b="1" dirty="0" err="1"/>
              <a:t>authority</a:t>
            </a:r>
            <a:r>
              <a:rPr lang="nb-NO" sz="3200" b="1" dirty="0"/>
              <a:t> </a:t>
            </a:r>
            <a:r>
              <a:rPr lang="nb-NO" sz="3200" b="1" dirty="0" err="1"/>
              <a:t>of</a:t>
            </a:r>
            <a:r>
              <a:rPr lang="nb-NO" sz="3200" b="1" dirty="0"/>
              <a:t> science (</a:t>
            </a:r>
            <a:r>
              <a:rPr lang="nb-NO" sz="3200" b="1" dirty="0" err="1"/>
              <a:t>Mission</a:t>
            </a:r>
            <a:r>
              <a:rPr lang="nb-NO" sz="3200" b="1" dirty="0"/>
              <a:t> 1)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669" t="20845" r="22158" b="2996"/>
          <a:stretch/>
        </p:blipFill>
        <p:spPr>
          <a:xfrm>
            <a:off x="2915816" y="1556792"/>
            <a:ext cx="6119742" cy="44721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2204863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 </a:t>
            </a:r>
            <a:r>
              <a:rPr lang="en-GB" dirty="0"/>
              <a:t>“What is at stake is the overall status of knowledge – including its continuous contestation – in society.”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210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159" t="12500" r="7435" b="8333"/>
          <a:stretch/>
        </p:blipFill>
        <p:spPr>
          <a:xfrm>
            <a:off x="395536" y="3068960"/>
            <a:ext cx="3965494" cy="3096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449" t="10815" r="24079" b="17147"/>
          <a:stretch/>
        </p:blipFill>
        <p:spPr>
          <a:xfrm>
            <a:off x="5292080" y="2924944"/>
            <a:ext cx="3340064" cy="37993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520" y="141277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Stephan Lewandowsky commenting on U.S. data access act 1998 (and 2000)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Initiated by the tobacco-industry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privately funded research is exempt from disclosure</a:t>
            </a:r>
          </a:p>
        </p:txBody>
      </p:sp>
      <p:pic>
        <p:nvPicPr>
          <p:cNvPr id="1026" name="Picture 2" descr="Bilderesultat for stephan lewandowsky open sci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620689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76672"/>
            <a:ext cx="4075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The </a:t>
            </a:r>
            <a:r>
              <a:rPr lang="nb-NO" sz="2400" b="1" dirty="0" err="1"/>
              <a:t>dark</a:t>
            </a:r>
            <a:r>
              <a:rPr lang="nb-NO" sz="2400" b="1" dirty="0"/>
              <a:t> side </a:t>
            </a:r>
            <a:r>
              <a:rPr lang="nb-NO" sz="2400" b="1" dirty="0" err="1"/>
              <a:t>of</a:t>
            </a:r>
            <a:r>
              <a:rPr lang="nb-NO" sz="2400" b="1" dirty="0"/>
              <a:t> Open Science </a:t>
            </a:r>
            <a:br>
              <a:rPr lang="nb-NO" sz="2400" b="1" dirty="0"/>
            </a:br>
            <a:r>
              <a:rPr lang="nb-NO" sz="2400" dirty="0"/>
              <a:t>(at </a:t>
            </a:r>
            <a:r>
              <a:rPr lang="nb-NO" sz="2400" dirty="0" err="1"/>
              <a:t>least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Open Data)</a:t>
            </a:r>
          </a:p>
        </p:txBody>
      </p:sp>
    </p:spTree>
    <p:extLst>
      <p:ext uri="{BB962C8B-B14F-4D97-AF65-F5344CB8AC3E}">
        <p14:creationId xmlns:p14="http://schemas.microsoft.com/office/powerpoint/2010/main" val="3035391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19672" y="3645024"/>
            <a:ext cx="532859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/>
              <a:t>Open Science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19672" y="2708920"/>
            <a:ext cx="1728192" cy="79208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err="1"/>
              <a:t>Innovation</a:t>
            </a:r>
            <a:endParaRPr lang="nb-NO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419872" y="2722307"/>
            <a:ext cx="1728192" cy="79208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err="1"/>
              <a:t>Remedy</a:t>
            </a:r>
            <a:endParaRPr lang="nb-NO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220072" y="2722307"/>
            <a:ext cx="1728192" cy="79208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err="1"/>
              <a:t>Rebuild</a:t>
            </a:r>
            <a:r>
              <a:rPr lang="nb-NO" b="1" dirty="0"/>
              <a:t> trust</a:t>
            </a:r>
          </a:p>
        </p:txBody>
      </p:sp>
    </p:spTree>
    <p:extLst>
      <p:ext uri="{BB962C8B-B14F-4D97-AF65-F5344CB8AC3E}">
        <p14:creationId xmlns:p14="http://schemas.microsoft.com/office/powerpoint/2010/main" val="2533381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117" t="14769" r="30698"/>
          <a:stretch/>
        </p:blipFill>
        <p:spPr>
          <a:xfrm>
            <a:off x="2699792" y="476672"/>
            <a:ext cx="5916924" cy="8808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692696"/>
            <a:ext cx="28283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Peer </a:t>
            </a:r>
            <a:r>
              <a:rPr lang="nb-NO" dirty="0" err="1"/>
              <a:t>reviewing</a:t>
            </a:r>
            <a:r>
              <a:rPr lang="nb-NO" dirty="0"/>
              <a:t> for </a:t>
            </a:r>
            <a:r>
              <a:rPr lang="nb-NO" dirty="0" err="1"/>
              <a:t>free</a:t>
            </a:r>
            <a:r>
              <a:rPr lang="nb-NO" dirty="0"/>
              <a:t>, </a:t>
            </a:r>
          </a:p>
          <a:p>
            <a:r>
              <a:rPr lang="nb-NO" dirty="0" err="1"/>
              <a:t>estimated</a:t>
            </a:r>
            <a:r>
              <a:rPr lang="nb-NO" dirty="0"/>
              <a:t> </a:t>
            </a:r>
            <a:r>
              <a:rPr lang="nb-NO" dirty="0" err="1"/>
              <a:t>worth</a:t>
            </a:r>
            <a:r>
              <a:rPr lang="nb-NO" dirty="0"/>
              <a:t> 200 </a:t>
            </a:r>
            <a:r>
              <a:rPr lang="nb-NO" dirty="0" err="1"/>
              <a:t>mill</a:t>
            </a:r>
            <a:r>
              <a:rPr lang="nb-NO" dirty="0"/>
              <a:t> kr </a:t>
            </a:r>
          </a:p>
          <a:p>
            <a:r>
              <a:rPr lang="nb-NO" dirty="0"/>
              <a:t>in Norway </a:t>
            </a:r>
            <a:r>
              <a:rPr lang="nb-NO" dirty="0" err="1"/>
              <a:t>alone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4574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6" t="18824" r="36756" b="68331"/>
          <a:stretch/>
        </p:blipFill>
        <p:spPr>
          <a:xfrm>
            <a:off x="4391980" y="5445224"/>
            <a:ext cx="4536504" cy="1080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7" t="16800" r="23614" b="25801"/>
          <a:stretch/>
        </p:blipFill>
        <p:spPr>
          <a:xfrm>
            <a:off x="4792023" y="980728"/>
            <a:ext cx="4320480" cy="2952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855" t="17195" r="36893"/>
          <a:stretch/>
        </p:blipFill>
        <p:spPr>
          <a:xfrm>
            <a:off x="0" y="380787"/>
            <a:ext cx="5004048" cy="437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0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08" y="3356992"/>
            <a:ext cx="1965310" cy="3070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Topic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sz="2000" noProof="0" dirty="0" smtClean="0"/>
              <a:t>Title: “Open Access: a change in academic publishing with limited reach?”</a:t>
            </a:r>
          </a:p>
          <a:p>
            <a:pPr fontAlgn="base"/>
            <a:r>
              <a:rPr lang="en-GB" sz="2000" noProof="0" dirty="0" smtClean="0"/>
              <a:t>Hot political topic</a:t>
            </a:r>
          </a:p>
          <a:p>
            <a:pPr lvl="1" fontAlgn="base"/>
            <a:r>
              <a:rPr lang="en-GB" sz="1600" noProof="0" dirty="0" smtClean="0"/>
              <a:t>National guidelines for Open Access</a:t>
            </a:r>
          </a:p>
          <a:p>
            <a:pPr lvl="1" fontAlgn="base"/>
            <a:r>
              <a:rPr lang="en-GB" sz="1600" noProof="0" dirty="0" smtClean="0"/>
              <a:t>Plan S</a:t>
            </a:r>
          </a:p>
          <a:p>
            <a:pPr lvl="1" fontAlgn="base"/>
            <a:r>
              <a:rPr lang="en-GB" sz="1600" noProof="0" dirty="0" smtClean="0"/>
              <a:t>EU being the main driving force</a:t>
            </a:r>
            <a:endParaRPr lang="en-GB" sz="2000" noProof="0" dirty="0" smtClean="0"/>
          </a:p>
          <a:p>
            <a:pPr fontAlgn="base"/>
            <a:r>
              <a:rPr lang="en-GB" sz="2000" noProof="0" dirty="0" smtClean="0"/>
              <a:t>The project has naturally drifted a bit towards Open Science </a:t>
            </a:r>
          </a:p>
          <a:p>
            <a:pPr fontAlgn="base"/>
            <a:r>
              <a:rPr lang="en-GB" sz="2000" noProof="0" dirty="0" smtClean="0"/>
              <a:t>Open Science can be interpreted in (at least) two different </a:t>
            </a:r>
            <a:br>
              <a:rPr lang="en-GB" sz="2000" noProof="0" dirty="0" smtClean="0"/>
            </a:br>
            <a:r>
              <a:rPr lang="en-GB" sz="2000" noProof="0" dirty="0" smtClean="0"/>
              <a:t>contexts: one “external” and one “internal”.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5548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843" t="12830" r="13762"/>
          <a:stretch/>
        </p:blipFill>
        <p:spPr>
          <a:xfrm>
            <a:off x="107504" y="116632"/>
            <a:ext cx="5760640" cy="4403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549" t="20000" r="48514" b="21428"/>
          <a:stretch/>
        </p:blipFill>
        <p:spPr>
          <a:xfrm>
            <a:off x="323528" y="2843104"/>
            <a:ext cx="2736305" cy="2962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2203" t="52672" r="16101" b="17041"/>
          <a:stretch/>
        </p:blipFill>
        <p:spPr>
          <a:xfrm>
            <a:off x="3198171" y="5039060"/>
            <a:ext cx="4392488" cy="1656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4127" t="50254" r="19048" b="21223"/>
          <a:stretch/>
        </p:blipFill>
        <p:spPr>
          <a:xfrm>
            <a:off x="3067880" y="4593491"/>
            <a:ext cx="4356484" cy="1550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5791" t="45569" r="21797" b="3798"/>
          <a:stretch/>
        </p:blipFill>
        <p:spPr>
          <a:xfrm>
            <a:off x="3058075" y="4366064"/>
            <a:ext cx="453650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35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480" t="18095" r="20911" b="14286"/>
          <a:stretch/>
        </p:blipFill>
        <p:spPr>
          <a:xfrm>
            <a:off x="971600" y="1196752"/>
            <a:ext cx="7294105" cy="446449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211960" y="2636912"/>
            <a:ext cx="1080120" cy="10801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Oval 3"/>
          <p:cNvSpPr/>
          <p:nvPr/>
        </p:nvSpPr>
        <p:spPr>
          <a:xfrm>
            <a:off x="4211960" y="4797152"/>
            <a:ext cx="1080120" cy="10801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335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827" t="11640" r="2848" b="6825"/>
          <a:stretch/>
        </p:blipFill>
        <p:spPr>
          <a:xfrm>
            <a:off x="4355976" y="1290762"/>
            <a:ext cx="3672409" cy="52535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1844824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“Most of the political priorities set for my mandate as</a:t>
            </a:r>
          </a:p>
          <a:p>
            <a:r>
              <a:rPr lang="en-US" dirty="0"/>
              <a:t>President of the European Commission depend to a</a:t>
            </a:r>
          </a:p>
          <a:p>
            <a:r>
              <a:rPr lang="en-US" dirty="0"/>
              <a:t>greater or lesser extent on research and innovation”</a:t>
            </a:r>
          </a:p>
          <a:p>
            <a:endParaRPr lang="en-US" dirty="0"/>
          </a:p>
          <a:p>
            <a:r>
              <a:rPr lang="en-US" dirty="0"/>
              <a:t>President Junker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281810" y="404664"/>
            <a:ext cx="7298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/>
              <a:t>1. Open Science as an </a:t>
            </a:r>
            <a:r>
              <a:rPr lang="nb-NO" sz="3200" b="1" dirty="0" err="1"/>
              <a:t>innovation-enabler</a:t>
            </a:r>
            <a:endParaRPr lang="nb-NO" sz="3200" b="1" dirty="0"/>
          </a:p>
        </p:txBody>
      </p:sp>
    </p:spTree>
    <p:extLst>
      <p:ext uri="{BB962C8B-B14F-4D97-AF65-F5344CB8AC3E}">
        <p14:creationId xmlns:p14="http://schemas.microsoft.com/office/powerpoint/2010/main" val="164930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19" t="12794" r="2389" b="1712"/>
          <a:stretch/>
        </p:blipFill>
        <p:spPr>
          <a:xfrm>
            <a:off x="899592" y="918862"/>
            <a:ext cx="7987459" cy="5949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5030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/>
              <a:t>2. Open Science as a </a:t>
            </a:r>
            <a:r>
              <a:rPr lang="nb-NO" sz="3200" b="1" dirty="0" err="1"/>
              <a:t>remedy</a:t>
            </a:r>
            <a:endParaRPr lang="nb-NO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6444208" y="6027003"/>
            <a:ext cx="472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b-NO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Dr Danny </a:t>
            </a:r>
            <a:r>
              <a:rPr lang="nb-NO" sz="1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Kingsley</a:t>
            </a:r>
            <a:endParaRPr lang="nb-NO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b-NO" sz="1200" dirty="0">
                <a:solidFill>
                  <a:srgbClr val="000000"/>
                </a:solidFill>
                <a:latin typeface="Calibri" panose="020F0502020204030204" pitchFamily="34" charset="0"/>
              </a:rPr>
              <a:t>Head </a:t>
            </a:r>
            <a:r>
              <a:rPr lang="nb-NO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nb-NO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Scholarly</a:t>
            </a:r>
            <a:r>
              <a:rPr lang="nb-NO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Communication</a:t>
            </a:r>
            <a:endParaRPr lang="nb-NO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b-NO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University</a:t>
            </a:r>
            <a:r>
              <a:rPr lang="nb-NO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nb-NO" sz="1200" dirty="0">
                <a:solidFill>
                  <a:srgbClr val="000000"/>
                </a:solidFill>
                <a:latin typeface="Calibri" panose="020F0502020204030204" pitchFamily="34" charset="0"/>
              </a:rPr>
              <a:t> Cambridge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44402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 t="28097" r="11567" b="3769"/>
          <a:stretch/>
        </p:blipFill>
        <p:spPr bwMode="auto">
          <a:xfrm>
            <a:off x="179512" y="188640"/>
            <a:ext cx="7050922" cy="510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1" t="18022" r="28811" b="25989"/>
          <a:stretch/>
        </p:blipFill>
        <p:spPr bwMode="auto">
          <a:xfrm>
            <a:off x="4139952" y="2132856"/>
            <a:ext cx="4800205" cy="4124626"/>
          </a:xfrm>
          <a:prstGeom prst="rect">
            <a:avLst/>
          </a:prstGeom>
          <a:noFill/>
          <a:ln w="222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56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 heavy burden	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sz="2000" noProof="0" dirty="0" smtClean="0"/>
              <a:t>On open science to fix </a:t>
            </a:r>
          </a:p>
          <a:p>
            <a:pPr fontAlgn="base"/>
            <a:r>
              <a:rPr lang="en-GB" sz="2000" noProof="0" dirty="0" smtClean="0"/>
              <a:t>A system not conforming to the high standards of science</a:t>
            </a:r>
          </a:p>
          <a:p>
            <a:pPr fontAlgn="base"/>
            <a:r>
              <a:rPr lang="en-GB" sz="2000" noProof="0" dirty="0" smtClean="0"/>
              <a:t>We must revert to the </a:t>
            </a:r>
            <a:r>
              <a:rPr lang="en-GB" sz="2000" noProof="0" dirty="0" err="1" smtClean="0"/>
              <a:t>Mertonian</a:t>
            </a:r>
            <a:r>
              <a:rPr lang="en-GB" sz="2000" noProof="0" dirty="0" smtClean="0"/>
              <a:t> norms</a:t>
            </a:r>
          </a:p>
          <a:p>
            <a:pPr fontAlgn="base"/>
            <a:r>
              <a:rPr lang="en-GB" sz="2000" noProof="0" dirty="0" smtClean="0"/>
              <a:t>Enhance innovation  </a:t>
            </a:r>
          </a:p>
          <a:p>
            <a:pPr marL="0" indent="0" fontAlgn="base">
              <a:buNone/>
            </a:pPr>
            <a:endParaRPr lang="en-GB" sz="2000" noProof="0" dirty="0" smtClean="0"/>
          </a:p>
          <a:p>
            <a:pPr marL="0" indent="0" fontAlgn="base">
              <a:buNone/>
            </a:pPr>
            <a:r>
              <a:rPr lang="en-GB" sz="2000" noProof="0" dirty="0" smtClean="0"/>
              <a:t>..and save Europe</a:t>
            </a:r>
          </a:p>
          <a:p>
            <a:pPr marL="0" indent="0">
              <a:buNone/>
            </a:pPr>
            <a:endParaRPr lang="en-GB" noProof="0" dirty="0" smtClean="0"/>
          </a:p>
          <a:p>
            <a:pPr marL="0" indent="0">
              <a:buNone/>
            </a:pPr>
            <a:r>
              <a:rPr lang="en-GB" sz="1600" noProof="0" dirty="0" smtClean="0"/>
              <a:t>(There are other threads to follow</a:t>
            </a:r>
          </a:p>
          <a:p>
            <a:pPr lvl="1"/>
            <a:r>
              <a:rPr lang="en-GB" sz="1600" noProof="0" dirty="0" smtClean="0"/>
              <a:t>We need to restore the cultural authority of science, since trust in science is decreasing</a:t>
            </a:r>
          </a:p>
          <a:p>
            <a:pPr lvl="1"/>
            <a:r>
              <a:rPr lang="en-GB" sz="1600" noProof="0" dirty="0" smtClean="0"/>
              <a:t>Open Science as a consequence of the new digital age and networked science)</a:t>
            </a:r>
            <a:endParaRPr lang="en-GB" sz="1600" noProof="0" dirty="0"/>
          </a:p>
        </p:txBody>
      </p:sp>
    </p:spTree>
    <p:extLst>
      <p:ext uri="{BB962C8B-B14F-4D97-AF65-F5344CB8AC3E}">
        <p14:creationId xmlns:p14="http://schemas.microsoft.com/office/powerpoint/2010/main" val="1184749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4"/>
            <a:ext cx="896354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Outline of research questions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If Open Access and Open Science is the cure, what is the disease in the research-system? </a:t>
            </a:r>
            <a:br>
              <a:rPr lang="en-GB" dirty="0"/>
            </a:br>
            <a:r>
              <a:rPr lang="en-GB" dirty="0"/>
              <a:t>What does Open Access aim to fix and enhance? Are there side-effects that comes with </a:t>
            </a:r>
            <a:br>
              <a:rPr lang="en-GB" dirty="0"/>
            </a:br>
            <a:r>
              <a:rPr lang="en-GB" dirty="0"/>
              <a:t>the cure?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Is the patient taking the medicine? If not, why? What is the general status of </a:t>
            </a:r>
            <a:br>
              <a:rPr lang="en-GB" dirty="0"/>
            </a:br>
            <a:r>
              <a:rPr lang="en-GB" dirty="0"/>
              <a:t>Open Access-publishing in Norway? (And does hybrid-articles have a citation-advantage?)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Does Open Access increase usage outside academia?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 case-study of flipped journals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To what extent is Open Access and Third mission-activities seen as complementary </a:t>
            </a:r>
            <a:br>
              <a:rPr lang="en-GB" dirty="0" smtClean="0"/>
            </a:br>
            <a:r>
              <a:rPr lang="en-GB" dirty="0" smtClean="0"/>
              <a:t>on the policy-level at Norwegian universities?  </a:t>
            </a:r>
            <a:endParaRPr lang="en-GB" dirty="0"/>
          </a:p>
        </p:txBody>
      </p:sp>
      <p:pic>
        <p:nvPicPr>
          <p:cNvPr id="4098" name="Picture 2" descr="Bilderesultat for 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3235977"/>
            <a:ext cx="5904656" cy="334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432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Data	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sz="2000" noProof="0" dirty="0"/>
              <a:t>A national CRIS, all publications in Norway 2011-2017 </a:t>
            </a:r>
            <a:r>
              <a:rPr lang="en-GB" sz="2000" noProof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(RQ no.1 and 2)</a:t>
            </a:r>
          </a:p>
          <a:p>
            <a:pPr lvl="1" fontAlgn="base"/>
            <a:r>
              <a:rPr lang="en-GB" sz="1600" noProof="0" dirty="0"/>
              <a:t>Enhanced by many sources, </a:t>
            </a:r>
            <a:r>
              <a:rPr lang="en-GB" sz="1600" noProof="0" dirty="0" smtClean="0"/>
              <a:t>primarily </a:t>
            </a:r>
            <a:r>
              <a:rPr lang="en-GB" sz="1600" noProof="0" dirty="0"/>
              <a:t>Open Access-info</a:t>
            </a:r>
          </a:p>
          <a:p>
            <a:pPr lvl="1" fontAlgn="base"/>
            <a:r>
              <a:rPr lang="en-GB" sz="1600" noProof="0" dirty="0"/>
              <a:t>But also WOS/SCOPUS/</a:t>
            </a:r>
            <a:r>
              <a:rPr lang="en-GB" sz="1600" noProof="0" dirty="0" err="1"/>
              <a:t>Crossref</a:t>
            </a:r>
            <a:r>
              <a:rPr lang="en-GB" sz="1600" noProof="0" dirty="0"/>
              <a:t>-citations</a:t>
            </a:r>
          </a:p>
          <a:p>
            <a:pPr lvl="1" fontAlgn="base"/>
            <a:r>
              <a:rPr lang="en-GB" sz="1600" noProof="0" dirty="0"/>
              <a:t>And journal-metrics (SCIMAGO) just in case</a:t>
            </a:r>
          </a:p>
          <a:p>
            <a:r>
              <a:rPr lang="en-GB" sz="2000" noProof="0" dirty="0"/>
              <a:t>Further enhance the data-set with visiting and download-logs from one important Norwegian publisher (</a:t>
            </a:r>
            <a:r>
              <a:rPr lang="en-GB" sz="2000" noProof="0" dirty="0" err="1"/>
              <a:t>Universitetsforlaget</a:t>
            </a:r>
            <a:r>
              <a:rPr lang="en-GB" sz="2000" noProof="0" dirty="0"/>
              <a:t>). Parts of their portfolio was flipped from subscription to Open Access. </a:t>
            </a:r>
            <a:r>
              <a:rPr lang="en-GB" sz="2000" noProof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(RQ no. 3)</a:t>
            </a:r>
          </a:p>
          <a:p>
            <a:r>
              <a:rPr lang="en-GB" sz="2000" noProof="0" dirty="0"/>
              <a:t>Official strategy/policy-documents from a selection of Norwegian Universities, for revealing bridges between 3M and OA </a:t>
            </a:r>
            <a:r>
              <a:rPr lang="en-GB" sz="2000" noProof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(RQ no. 4)</a:t>
            </a:r>
          </a:p>
          <a:p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1492079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Connecting to OSIRIS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sz="2000" noProof="0" dirty="0" smtClean="0"/>
              <a:t>The four research questions in OSIRIS:</a:t>
            </a:r>
          </a:p>
          <a:p>
            <a:pPr fontAlgn="base"/>
            <a:r>
              <a:rPr lang="en-GB" sz="2000" noProof="0" dirty="0" smtClean="0"/>
              <a:t>How can we </a:t>
            </a:r>
            <a:r>
              <a:rPr lang="en-GB" sz="2000" noProof="0" dirty="0" smtClean="0">
                <a:solidFill>
                  <a:schemeClr val="accent2"/>
                </a:solidFill>
              </a:rPr>
              <a:t>identify research impacts, their magnitude </a:t>
            </a:r>
            <a:r>
              <a:rPr lang="en-GB" sz="2000" noProof="0" dirty="0" smtClean="0"/>
              <a:t>and the processes that lead to them? </a:t>
            </a:r>
            <a:r>
              <a:rPr lang="en-GB" sz="2000" noProof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(Perhaps RQ no.1 and no.2?) </a:t>
            </a:r>
            <a:endParaRPr lang="en-GB" sz="2000" noProof="0" dirty="0" smtClean="0"/>
          </a:p>
          <a:p>
            <a:pPr fontAlgn="base"/>
            <a:r>
              <a:rPr lang="en-GB" sz="2000" noProof="0" dirty="0" smtClean="0"/>
              <a:t>How can we characterize the absorptive capacity and processes of cogeneration, </a:t>
            </a:r>
            <a:r>
              <a:rPr lang="en-GB" sz="2000" noProof="0" dirty="0" smtClean="0">
                <a:solidFill>
                  <a:schemeClr val="accent2"/>
                </a:solidFill>
              </a:rPr>
              <a:t>transfer</a:t>
            </a:r>
            <a:r>
              <a:rPr lang="en-GB" sz="2000" noProof="0" dirty="0" smtClean="0"/>
              <a:t>, engagement, </a:t>
            </a:r>
            <a:r>
              <a:rPr lang="en-GB" sz="2000" noProof="0" dirty="0" smtClean="0">
                <a:solidFill>
                  <a:schemeClr val="accent2"/>
                </a:solidFill>
              </a:rPr>
              <a:t>uptake and utilization of knowledge </a:t>
            </a:r>
            <a:r>
              <a:rPr lang="en-GB" sz="2000" noProof="0" dirty="0" smtClean="0"/>
              <a:t>through which investment in research lead to social and economic impacts over time? </a:t>
            </a:r>
            <a:r>
              <a:rPr lang="en-GB" sz="2000" noProof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(RQ no.3) </a:t>
            </a:r>
            <a:endParaRPr lang="en-GB" sz="2000" noProof="0" dirty="0" smtClean="0"/>
          </a:p>
          <a:p>
            <a:pPr fontAlgn="base"/>
            <a:r>
              <a:rPr lang="en-GB" sz="2000" noProof="0" dirty="0" smtClean="0"/>
              <a:t>How do impacts differ by field and sector of science and by area of application? </a:t>
            </a:r>
            <a:r>
              <a:rPr lang="en-GB" sz="2000" noProof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(Maybe RQ no.2) </a:t>
            </a:r>
            <a:endParaRPr lang="en-GB" sz="2000" noProof="0" dirty="0" smtClean="0"/>
          </a:p>
          <a:p>
            <a:pPr fontAlgn="base"/>
            <a:r>
              <a:rPr lang="en-GB" sz="2000" noProof="0" dirty="0" smtClean="0"/>
              <a:t>What is </a:t>
            </a:r>
            <a:r>
              <a:rPr lang="en-GB" sz="2000" noProof="0" dirty="0" smtClean="0">
                <a:solidFill>
                  <a:schemeClr val="accent2"/>
                </a:solidFill>
              </a:rPr>
              <a:t>the role of policies and framework conditions for research impact </a:t>
            </a:r>
            <a:r>
              <a:rPr lang="en-GB" sz="2000" noProof="0" dirty="0" smtClean="0"/>
              <a:t>and how can policy and framework conditions </a:t>
            </a:r>
            <a:r>
              <a:rPr lang="en-GB" sz="2000" noProof="0" dirty="0" smtClean="0">
                <a:solidFill>
                  <a:schemeClr val="accent2"/>
                </a:solidFill>
              </a:rPr>
              <a:t>be designed to stimulate impact</a:t>
            </a:r>
            <a:r>
              <a:rPr lang="en-GB" sz="2000" noProof="0" dirty="0" smtClean="0"/>
              <a:t>? </a:t>
            </a:r>
            <a:r>
              <a:rPr lang="en-GB" sz="2000" noProof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(RQ no.1, no3. and no.4) </a:t>
            </a:r>
            <a:endParaRPr lang="en-GB" sz="2000" noProof="0" dirty="0" smtClean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88804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589</Words>
  <Application>Microsoft Office PowerPoint</Application>
  <PresentationFormat>On-screen Show (4:3)</PresentationFormat>
  <Paragraphs>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Me and myself</vt:lpstr>
      <vt:lpstr>Topic</vt:lpstr>
      <vt:lpstr>PowerPoint Presentation</vt:lpstr>
      <vt:lpstr>PowerPoint Presentation</vt:lpstr>
      <vt:lpstr>PowerPoint Presentation</vt:lpstr>
      <vt:lpstr>A heavy burden </vt:lpstr>
      <vt:lpstr>PowerPoint Presentation</vt:lpstr>
      <vt:lpstr>Data </vt:lpstr>
      <vt:lpstr>Connecting to OSIRIS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 Wenaas</dc:creator>
  <cp:lastModifiedBy>Lars Wenaas</cp:lastModifiedBy>
  <cp:revision>91</cp:revision>
  <dcterms:created xsi:type="dcterms:W3CDTF">2018-03-22T09:34:31Z</dcterms:created>
  <dcterms:modified xsi:type="dcterms:W3CDTF">2018-10-08T20:17:21Z</dcterms:modified>
</cp:coreProperties>
</file>