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60" r:id="rId5"/>
    <p:sldId id="257" r:id="rId6"/>
    <p:sldId id="258" r:id="rId7"/>
    <p:sldId id="263" r:id="rId8"/>
    <p:sldId id="259" r:id="rId9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71" d="100"/>
          <a:sy n="71" d="100"/>
        </p:scale>
        <p:origin x="487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C4A0-57E6-490B-8F90-D354DF9E2530}" type="datetimeFigureOut">
              <a:rPr lang="en-GB" smtClean="0"/>
              <a:t>01/11/2018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0CD54-8229-4A52-9147-DD767A288E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0587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7200"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C4A0-57E6-490B-8F90-D354DF9E2530}" type="datetimeFigureOut">
              <a:rPr lang="en-GB" smtClean="0"/>
              <a:t>01/11/2018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0CD54-8229-4A52-9147-DD767A288E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0003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C4A0-57E6-490B-8F90-D354DF9E2530}" type="datetimeFigureOut">
              <a:rPr lang="en-GB" smtClean="0"/>
              <a:t>01/11/2018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0CD54-8229-4A52-9147-DD767A288E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175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C4A0-57E6-490B-8F90-D354DF9E2530}" type="datetimeFigureOut">
              <a:rPr lang="en-GB" smtClean="0"/>
              <a:t>01/11/2018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0CD54-8229-4A52-9147-DD767A288E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9972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C4A0-57E6-490B-8F90-D354DF9E2530}" type="datetimeFigureOut">
              <a:rPr lang="en-GB" smtClean="0"/>
              <a:t>01/11/2018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0CD54-8229-4A52-9147-DD767A288E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8239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C4A0-57E6-490B-8F90-D354DF9E2530}" type="datetimeFigureOut">
              <a:rPr lang="en-GB" smtClean="0"/>
              <a:t>01/11/2018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0CD54-8229-4A52-9147-DD767A288E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0201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C4A0-57E6-490B-8F90-D354DF9E2530}" type="datetimeFigureOut">
              <a:rPr lang="en-GB" smtClean="0"/>
              <a:t>01/11/2018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0CD54-8229-4A52-9147-DD767A288E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411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C4A0-57E6-490B-8F90-D354DF9E2530}" type="datetimeFigureOut">
              <a:rPr lang="en-GB" smtClean="0"/>
              <a:t>01/11/2018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0CD54-8229-4A52-9147-DD767A288E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3703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C4A0-57E6-490B-8F90-D354DF9E2530}" type="datetimeFigureOut">
              <a:rPr lang="en-GB" smtClean="0"/>
              <a:t>01/11/2018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0CD54-8229-4A52-9147-DD767A288E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6749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C4A0-57E6-490B-8F90-D354DF9E2530}" type="datetimeFigureOut">
              <a:rPr lang="en-GB" smtClean="0"/>
              <a:t>01/11/2018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0CD54-8229-4A52-9147-DD767A288E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9093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C4A0-57E6-490B-8F90-D354DF9E2530}" type="datetimeFigureOut">
              <a:rPr lang="en-GB" smtClean="0"/>
              <a:t>01/11/2018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0CD54-8229-4A52-9147-DD767A288E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0096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09C4A0-57E6-490B-8F90-D354DF9E2530}" type="datetimeFigureOut">
              <a:rPr lang="en-GB" smtClean="0"/>
              <a:t>01/11/2018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D0CD54-8229-4A52-9147-DD767A288E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079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GB" sz="10000" b="1" dirty="0" smtClean="0"/>
              <a:t>OSIRIS so far</a:t>
            </a:r>
            <a:endParaRPr lang="en-GB" sz="10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860221"/>
            <a:ext cx="9144000" cy="1655762"/>
          </a:xfrm>
        </p:spPr>
        <p:txBody>
          <a:bodyPr/>
          <a:lstStyle/>
          <a:p>
            <a:r>
              <a:rPr lang="en-GB" dirty="0" smtClean="0"/>
              <a:t>Magnus Gulbrandsen</a:t>
            </a:r>
          </a:p>
          <a:p>
            <a:r>
              <a:rPr lang="en-GB" dirty="0" smtClean="0"/>
              <a:t>Consortium meeting, Valencia, 10-11 October 2018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4853" y="5184919"/>
            <a:ext cx="5047488" cy="1490472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V="1">
            <a:off x="-247426" y="3619948"/>
            <a:ext cx="12667130" cy="16136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7276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Our overall goal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smtClean="0"/>
              <a:t>To understand how </a:t>
            </a:r>
            <a:r>
              <a:rPr lang="en-GB" sz="3600" dirty="0" smtClean="0"/>
              <a:t>and under which condition impact takes place – in a way that generates new knowledge, contributes to excellent research and helps users and policymakers to improve their strategies and policies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40102247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Research questions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58055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GB" sz="3600" dirty="0" smtClean="0"/>
              <a:t>How can we identify impact and the processes that lead to it?</a:t>
            </a:r>
          </a:p>
          <a:p>
            <a:pPr marL="742950" indent="-742950">
              <a:buFont typeface="+mj-lt"/>
              <a:buAutoNum type="arabicPeriod"/>
            </a:pPr>
            <a:r>
              <a:rPr lang="en-GB" sz="3600" dirty="0" smtClean="0"/>
              <a:t>Under which conditions does research lead to economic and social effects over time?</a:t>
            </a:r>
          </a:p>
          <a:p>
            <a:pPr marL="742950" indent="-742950">
              <a:buFont typeface="+mj-lt"/>
              <a:buAutoNum type="arabicPeriod"/>
            </a:pPr>
            <a:r>
              <a:rPr lang="en-GB" sz="3600" dirty="0" smtClean="0"/>
              <a:t>How does impact vary between research fields and societal sectors?</a:t>
            </a:r>
          </a:p>
          <a:p>
            <a:pPr marL="742950" indent="-742950">
              <a:buFont typeface="+mj-lt"/>
              <a:buAutoNum type="arabicPeriod"/>
            </a:pPr>
            <a:r>
              <a:rPr lang="en-GB" sz="3600" dirty="0" smtClean="0"/>
              <a:t>How can we shape science policy and framework conditions so that it stimulates impact?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867355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Main ideas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628963"/>
          </a:xfrm>
        </p:spPr>
        <p:txBody>
          <a:bodyPr>
            <a:normAutofit/>
          </a:bodyPr>
          <a:lstStyle/>
          <a:p>
            <a:r>
              <a:rPr lang="en-GB" dirty="0" smtClean="0"/>
              <a:t>Our overarching goals are to better understand the antecedents for and ways in which science makes an impact</a:t>
            </a:r>
          </a:p>
          <a:p>
            <a:r>
              <a:rPr lang="en-GB" dirty="0" smtClean="0"/>
              <a:t>We see impact as a process rather than a specific outcome</a:t>
            </a:r>
          </a:p>
          <a:p>
            <a:r>
              <a:rPr lang="en-GB" dirty="0" smtClean="0"/>
              <a:t>Our empirical work primarily looks at this process from the user side</a:t>
            </a:r>
          </a:p>
          <a:p>
            <a:r>
              <a:rPr lang="en-GB" dirty="0" smtClean="0"/>
              <a:t>We study three stylised pathways: impacts in policymaking, healthcare and industry</a:t>
            </a:r>
          </a:p>
          <a:p>
            <a:r>
              <a:rPr lang="en-GB" dirty="0" smtClean="0"/>
              <a:t>OSIRIS work critical of the mainstream way in which impact is operationalised and measured</a:t>
            </a:r>
          </a:p>
          <a:p>
            <a:r>
              <a:rPr lang="en-GB" dirty="0" smtClean="0"/>
              <a:t>My experience so far: the field is more fragmented and less sophisticated that I thought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52780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Status so far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812332" cy="4822601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Nice and interesting work, scaling up from autumn 2018</a:t>
            </a:r>
          </a:p>
          <a:p>
            <a:r>
              <a:rPr lang="en-GB" dirty="0" smtClean="0"/>
              <a:t>Organisational-practical challenges in all partner </a:t>
            </a:r>
            <a:r>
              <a:rPr lang="en-GB" dirty="0" smtClean="0"/>
              <a:t>organisations beyond our control</a:t>
            </a:r>
            <a:endParaRPr lang="en-GB" dirty="0" smtClean="0"/>
          </a:p>
          <a:p>
            <a:r>
              <a:rPr lang="en-GB" dirty="0" smtClean="0"/>
              <a:t>Seven scientific </a:t>
            </a:r>
            <a:r>
              <a:rPr lang="en-GB" dirty="0" smtClean="0"/>
              <a:t>articles, two special issues, 30+ presentations at conferences and workshops, 30+ presentations at courses and meetings with practitioners</a:t>
            </a:r>
          </a:p>
          <a:p>
            <a:r>
              <a:rPr lang="en-GB" dirty="0" smtClean="0"/>
              <a:t>We are doing well in terms of deliverables – </a:t>
            </a:r>
            <a:r>
              <a:rPr lang="en-GB" dirty="0" smtClean="0"/>
              <a:t>we should probably emphasise policy-oriented activities even more next year</a:t>
            </a:r>
            <a:endParaRPr lang="en-GB" dirty="0" smtClean="0"/>
          </a:p>
          <a:p>
            <a:r>
              <a:rPr lang="en-GB" dirty="0" smtClean="0"/>
              <a:t>Lots of external interest in what we do and the approach that we take</a:t>
            </a:r>
          </a:p>
          <a:p>
            <a:r>
              <a:rPr lang="en-GB" dirty="0" smtClean="0"/>
              <a:t>We should continue putting </a:t>
            </a:r>
            <a:r>
              <a:rPr lang="en-GB" dirty="0" smtClean="0"/>
              <a:t>the OSIRIS mark on </a:t>
            </a:r>
            <a:r>
              <a:rPr lang="en-GB" dirty="0" smtClean="0"/>
              <a:t>our work </a:t>
            </a:r>
            <a:r>
              <a:rPr lang="en-GB" dirty="0" smtClean="0"/>
              <a:t>so that </a:t>
            </a:r>
            <a:r>
              <a:rPr lang="en-GB" dirty="0" smtClean="0"/>
              <a:t>our unique approach is visible in as many activities as possible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1646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Recent developments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68813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We are now defined as a “researcher project” rather than a “user-oriented” project – this is mainly formal and influences our reporting</a:t>
            </a:r>
          </a:p>
          <a:p>
            <a:r>
              <a:rPr lang="en-GB" dirty="0" smtClean="0"/>
              <a:t>We have organised two successful younger researcher events (PhD course, EU-SPRI summer school)</a:t>
            </a:r>
          </a:p>
          <a:p>
            <a:r>
              <a:rPr lang="en-GB" dirty="0" smtClean="0"/>
              <a:t>We have a much larger team in Oslo now and will start to have regular OSIRIS meetings (discussing literature, work in progress etc.) every second week – everyone is welcome here</a:t>
            </a:r>
          </a:p>
          <a:p>
            <a:r>
              <a:rPr lang="en-GB" dirty="0" smtClean="0"/>
              <a:t>Blog/web pages updated with new look, blog is going fairly well and seems to be accepted as our “policy briefs”, bad routines for news items and presentations</a:t>
            </a:r>
          </a:p>
          <a:p>
            <a:r>
              <a:rPr lang="en-GB" dirty="0" smtClean="0"/>
              <a:t>We have some ideas for 10</a:t>
            </a:r>
            <a:r>
              <a:rPr lang="en-GB" dirty="0" smtClean="0"/>
              <a:t>% collaborative work </a:t>
            </a:r>
            <a:r>
              <a:rPr lang="en-GB" dirty="0" smtClean="0"/>
              <a:t>for 2019 (survey and course proceeding), new suggestions </a:t>
            </a:r>
            <a:r>
              <a:rPr lang="en-GB" dirty="0" smtClean="0"/>
              <a:t>are welcome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62883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Important discussion points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Strengthening and promoting the OSIRIS profile and unique approach</a:t>
            </a:r>
          </a:p>
          <a:p>
            <a:r>
              <a:rPr lang="en-GB" dirty="0" smtClean="0"/>
              <a:t>Improving integration between partners</a:t>
            </a:r>
          </a:p>
          <a:p>
            <a:r>
              <a:rPr lang="en-GB" dirty="0" smtClean="0"/>
              <a:t>Strengthening the user side of OSIRIS</a:t>
            </a:r>
          </a:p>
          <a:p>
            <a:r>
              <a:rPr lang="en-GB" dirty="0" smtClean="0"/>
              <a:t>Making a clearer plan for publications and other outputs</a:t>
            </a:r>
          </a:p>
          <a:p>
            <a:r>
              <a:rPr lang="en-GB" dirty="0" smtClean="0"/>
              <a:t>Improving routines and practical issues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88517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Conceptual work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The conceptual working paper has been scrapped in favour of 3-4 blog posts about its key ideas/topics</a:t>
            </a:r>
          </a:p>
          <a:p>
            <a:r>
              <a:rPr lang="en-GB" dirty="0" smtClean="0"/>
              <a:t>Two conceptual academic papers are work in progress and have toured the conference circuit – they will be discussed tomorrow</a:t>
            </a:r>
          </a:p>
          <a:p>
            <a:r>
              <a:rPr lang="en-GB" dirty="0" smtClean="0"/>
              <a:t>Workshop on survey work in Manchester early 2018 led to pilot survey to Norwegian public organisations</a:t>
            </a:r>
          </a:p>
          <a:p>
            <a:r>
              <a:rPr lang="en-GB" smtClean="0"/>
              <a:t>We </a:t>
            </a:r>
            <a:r>
              <a:rPr lang="en-GB" smtClean="0"/>
              <a:t>will need </a:t>
            </a:r>
            <a:r>
              <a:rPr lang="en-GB" dirty="0" smtClean="0"/>
              <a:t>a similar workshop for the cases (for later discussion)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6679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561</TotalTime>
  <Words>528</Words>
  <Application>Microsoft Office PowerPoint</Application>
  <PresentationFormat>Widescreen</PresentationFormat>
  <Paragraphs>41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OSIRIS so far</vt:lpstr>
      <vt:lpstr>Our overall goal</vt:lpstr>
      <vt:lpstr>Research questions</vt:lpstr>
      <vt:lpstr>Main ideas</vt:lpstr>
      <vt:lpstr>Status so far</vt:lpstr>
      <vt:lpstr>Recent developments</vt:lpstr>
      <vt:lpstr>Important discussion points</vt:lpstr>
      <vt:lpstr>Conceptual work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Activities 2017 OSIRIS</dc:title>
  <dc:creator>Magnus Gulbrandsen</dc:creator>
  <cp:lastModifiedBy>Magnus Gulbrandsen</cp:lastModifiedBy>
  <cp:revision>55</cp:revision>
  <dcterms:created xsi:type="dcterms:W3CDTF">2017-11-16T09:11:45Z</dcterms:created>
  <dcterms:modified xsi:type="dcterms:W3CDTF">2018-11-01T22:21:31Z</dcterms:modified>
</cp:coreProperties>
</file>