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0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74" r:id="rId1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177552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2540478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2903403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85" d="100"/>
          <a:sy n="185" d="100"/>
        </p:scale>
        <p:origin x="1104" y="150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u%20knowledge%20networks\off-shore%20wind%20CORDIS\Offshore%20wind%20stat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eu%20knowledge%20networks\off-shore%20wind%20CORDIS\Offshore%20wind%20stat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No</a:t>
            </a:r>
            <a:r>
              <a:rPr lang="en-US" baseline="0" dirty="0" smtClean="0"/>
              <a:t> of Actors over time</a:t>
            </a:r>
            <a:endParaRPr lang="nb-N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Sheet1!$A$35</c:f>
              <c:strCache>
                <c:ptCount val="1"/>
                <c:pt idx="0">
                  <c:v>Photovoltaics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Sheet1!$B$34:$T$34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Sheet1!$B$35:$T$35</c:f>
              <c:numCache>
                <c:formatCode>General</c:formatCode>
                <c:ptCount val="19"/>
                <c:pt idx="0">
                  <c:v>13</c:v>
                </c:pt>
                <c:pt idx="1">
                  <c:v>185</c:v>
                </c:pt>
                <c:pt idx="2">
                  <c:v>157</c:v>
                </c:pt>
                <c:pt idx="3">
                  <c:v>158</c:v>
                </c:pt>
                <c:pt idx="4">
                  <c:v>153</c:v>
                </c:pt>
                <c:pt idx="5">
                  <c:v>234</c:v>
                </c:pt>
                <c:pt idx="6">
                  <c:v>98</c:v>
                </c:pt>
                <c:pt idx="7">
                  <c:v>228</c:v>
                </c:pt>
                <c:pt idx="8">
                  <c:v>116</c:v>
                </c:pt>
                <c:pt idx="9">
                  <c:v>219</c:v>
                </c:pt>
                <c:pt idx="10">
                  <c:v>234</c:v>
                </c:pt>
                <c:pt idx="11">
                  <c:v>295</c:v>
                </c:pt>
                <c:pt idx="12">
                  <c:v>459</c:v>
                </c:pt>
                <c:pt idx="13">
                  <c:v>448</c:v>
                </c:pt>
                <c:pt idx="14">
                  <c:v>437</c:v>
                </c:pt>
                <c:pt idx="15">
                  <c:v>155</c:v>
                </c:pt>
                <c:pt idx="16">
                  <c:v>282</c:v>
                </c:pt>
                <c:pt idx="17">
                  <c:v>238</c:v>
                </c:pt>
                <c:pt idx="18">
                  <c:v>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99-44ED-AEAA-2315FDE5A80B}"/>
            </c:ext>
          </c:extLst>
        </c:ser>
        <c:ser>
          <c:idx val="1"/>
          <c:order val="1"/>
          <c:tx>
            <c:strRef>
              <c:f>Sheet1!$A$36</c:f>
              <c:strCache>
                <c:ptCount val="1"/>
                <c:pt idx="0">
                  <c:v>Offshore 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Sheet1!$B$34:$T$34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Sheet1!$B$36:$T$36</c:f>
              <c:numCache>
                <c:formatCode>General</c:formatCode>
                <c:ptCount val="19"/>
                <c:pt idx="0">
                  <c:v>0</c:v>
                </c:pt>
                <c:pt idx="1">
                  <c:v>49</c:v>
                </c:pt>
                <c:pt idx="2">
                  <c:v>24</c:v>
                </c:pt>
                <c:pt idx="3">
                  <c:v>32</c:v>
                </c:pt>
                <c:pt idx="4">
                  <c:v>3</c:v>
                </c:pt>
                <c:pt idx="5">
                  <c:v>33</c:v>
                </c:pt>
                <c:pt idx="6">
                  <c:v>47</c:v>
                </c:pt>
                <c:pt idx="7">
                  <c:v>59</c:v>
                </c:pt>
                <c:pt idx="8">
                  <c:v>4</c:v>
                </c:pt>
                <c:pt idx="9">
                  <c:v>37</c:v>
                </c:pt>
                <c:pt idx="10">
                  <c:v>35</c:v>
                </c:pt>
                <c:pt idx="11">
                  <c:v>87</c:v>
                </c:pt>
                <c:pt idx="12">
                  <c:v>60</c:v>
                </c:pt>
                <c:pt idx="13">
                  <c:v>191</c:v>
                </c:pt>
                <c:pt idx="14">
                  <c:v>122</c:v>
                </c:pt>
                <c:pt idx="15">
                  <c:v>31</c:v>
                </c:pt>
                <c:pt idx="16">
                  <c:v>72</c:v>
                </c:pt>
                <c:pt idx="17">
                  <c:v>95</c:v>
                </c:pt>
                <c:pt idx="18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99-44ED-AEAA-2315FDE5A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669168"/>
        <c:axId val="346659328"/>
      </c:lineChart>
      <c:catAx>
        <c:axId val="3466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659328"/>
        <c:crosses val="autoZero"/>
        <c:auto val="1"/>
        <c:lblAlgn val="ctr"/>
        <c:lblOffset val="100"/>
        <c:noMultiLvlLbl val="0"/>
      </c:catAx>
      <c:valAx>
        <c:axId val="34665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66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 smtClean="0"/>
              <a:t>No </a:t>
            </a:r>
            <a:r>
              <a:rPr lang="nb-NO" dirty="0" err="1" smtClean="0"/>
              <a:t>of</a:t>
            </a:r>
            <a:r>
              <a:rPr lang="nb-NO" dirty="0" smtClean="0"/>
              <a:t> ties over</a:t>
            </a:r>
            <a:r>
              <a:rPr lang="nb-NO" baseline="0" dirty="0" smtClean="0"/>
              <a:t> time</a:t>
            </a:r>
            <a:endParaRPr lang="nb-NO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Sheet1!$A$41</c:f>
              <c:strCache>
                <c:ptCount val="1"/>
                <c:pt idx="0">
                  <c:v>Photovoltaics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Sheet1!$B$40:$T$40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Sheet1!$B$41:$T$41</c:f>
              <c:numCache>
                <c:formatCode>General</c:formatCode>
                <c:ptCount val="19"/>
                <c:pt idx="0">
                  <c:v>48</c:v>
                </c:pt>
                <c:pt idx="1">
                  <c:v>556</c:v>
                </c:pt>
                <c:pt idx="2">
                  <c:v>941</c:v>
                </c:pt>
                <c:pt idx="3">
                  <c:v>735</c:v>
                </c:pt>
                <c:pt idx="4">
                  <c:v>841</c:v>
                </c:pt>
                <c:pt idx="5">
                  <c:v>1518</c:v>
                </c:pt>
                <c:pt idx="6">
                  <c:v>693</c:v>
                </c:pt>
                <c:pt idx="7">
                  <c:v>1993</c:v>
                </c:pt>
                <c:pt idx="8">
                  <c:v>693</c:v>
                </c:pt>
                <c:pt idx="9">
                  <c:v>1593</c:v>
                </c:pt>
                <c:pt idx="10">
                  <c:v>2051</c:v>
                </c:pt>
                <c:pt idx="11">
                  <c:v>1650</c:v>
                </c:pt>
                <c:pt idx="12">
                  <c:v>4244</c:v>
                </c:pt>
                <c:pt idx="13">
                  <c:v>3189</c:v>
                </c:pt>
                <c:pt idx="14">
                  <c:v>3596</c:v>
                </c:pt>
                <c:pt idx="15">
                  <c:v>1136</c:v>
                </c:pt>
                <c:pt idx="16">
                  <c:v>2391</c:v>
                </c:pt>
                <c:pt idx="17">
                  <c:v>1275</c:v>
                </c:pt>
                <c:pt idx="18">
                  <c:v>1149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4D-43DE-91C7-9BD50E5C764E}"/>
            </c:ext>
          </c:extLst>
        </c:ser>
        <c:ser>
          <c:idx val="1"/>
          <c:order val="1"/>
          <c:tx>
            <c:strRef>
              <c:f>Sheet1!$A$42</c:f>
              <c:strCache>
                <c:ptCount val="1"/>
                <c:pt idx="0">
                  <c:v>Offshore Wind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Sheet1!$B$40:$T$40</c:f>
              <c:numCache>
                <c:formatCode>General</c:formatCode>
                <c:ptCount val="19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</c:numCache>
            </c:numRef>
          </c:cat>
          <c:val>
            <c:numRef>
              <c:f>Sheet1!$B$42:$T$42</c:f>
              <c:numCache>
                <c:formatCode>General</c:formatCode>
                <c:ptCount val="19"/>
                <c:pt idx="0">
                  <c:v>0</c:v>
                </c:pt>
                <c:pt idx="1">
                  <c:v>274</c:v>
                </c:pt>
                <c:pt idx="2">
                  <c:v>60</c:v>
                </c:pt>
                <c:pt idx="3">
                  <c:v>188</c:v>
                </c:pt>
                <c:pt idx="4">
                  <c:v>3</c:v>
                </c:pt>
                <c:pt idx="5">
                  <c:v>213</c:v>
                </c:pt>
                <c:pt idx="6">
                  <c:v>157</c:v>
                </c:pt>
                <c:pt idx="7">
                  <c:v>1113</c:v>
                </c:pt>
                <c:pt idx="8">
                  <c:v>6</c:v>
                </c:pt>
                <c:pt idx="9">
                  <c:v>280</c:v>
                </c:pt>
                <c:pt idx="10">
                  <c:v>157</c:v>
                </c:pt>
                <c:pt idx="11">
                  <c:v>1234</c:v>
                </c:pt>
                <c:pt idx="12">
                  <c:v>555</c:v>
                </c:pt>
                <c:pt idx="13">
                  <c:v>2524</c:v>
                </c:pt>
                <c:pt idx="14">
                  <c:v>966</c:v>
                </c:pt>
                <c:pt idx="15">
                  <c:v>130</c:v>
                </c:pt>
                <c:pt idx="16">
                  <c:v>351</c:v>
                </c:pt>
                <c:pt idx="17">
                  <c:v>894</c:v>
                </c:pt>
                <c:pt idx="18">
                  <c:v>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4D-43DE-91C7-9BD50E5C7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660640"/>
        <c:axId val="346672448"/>
      </c:lineChart>
      <c:catAx>
        <c:axId val="3466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672448"/>
        <c:crosses val="autoZero"/>
        <c:auto val="1"/>
        <c:lblAlgn val="ctr"/>
        <c:lblOffset val="100"/>
        <c:noMultiLvlLbl val="0"/>
      </c:catAx>
      <c:valAx>
        <c:axId val="34667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666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1B260-49C3-4148-B410-9A057B9B36E7}" type="doc">
      <dgm:prSet loTypeId="urn:microsoft.com/office/officeart/2005/8/layout/hProcess9" loCatId="process" qsTypeId="urn:microsoft.com/office/officeart/2005/8/quickstyle/simple5" qsCatId="simple" csTypeId="urn:microsoft.com/office/officeart/2005/8/colors/accent0_2" csCatId="mainScheme" phldr="1"/>
      <dgm:spPr/>
    </dgm:pt>
    <dgm:pt modelId="{445B9C4E-4E6C-443B-9DEA-3B6F8477C9B3}">
      <dgm:prSet phldrT="[Text]"/>
      <dgm:spPr/>
      <dgm:t>
        <a:bodyPr/>
        <a:lstStyle/>
        <a:p>
          <a:r>
            <a:rPr lang="en-US" dirty="0" smtClean="0"/>
            <a:t>FP1 (1984-1987)</a:t>
          </a:r>
          <a:endParaRPr lang="en-US" dirty="0"/>
        </a:p>
      </dgm:t>
    </dgm:pt>
    <dgm:pt modelId="{C28071C5-7CC7-48D3-B785-C03B99BC8D09}" type="parTrans" cxnId="{6A512F61-4F45-4AD8-AE21-73C77B486356}">
      <dgm:prSet/>
      <dgm:spPr/>
      <dgm:t>
        <a:bodyPr/>
        <a:lstStyle/>
        <a:p>
          <a:endParaRPr lang="en-US"/>
        </a:p>
      </dgm:t>
    </dgm:pt>
    <dgm:pt modelId="{720F7333-8B3A-4EF5-B96D-343ABB638CA5}" type="sibTrans" cxnId="{6A512F61-4F45-4AD8-AE21-73C77B486356}">
      <dgm:prSet/>
      <dgm:spPr/>
      <dgm:t>
        <a:bodyPr/>
        <a:lstStyle/>
        <a:p>
          <a:endParaRPr lang="en-US"/>
        </a:p>
      </dgm:t>
    </dgm:pt>
    <dgm:pt modelId="{33585E11-AC97-45F5-8DF8-74D6C51F31C3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FP7 (2007-2013)</a:t>
          </a:r>
          <a:endParaRPr lang="en-US" dirty="0"/>
        </a:p>
      </dgm:t>
    </dgm:pt>
    <dgm:pt modelId="{B557E7C0-45E1-45D5-9DC3-66ECEA1A6080}" type="parTrans" cxnId="{1C26A8BD-514D-4CF6-8A11-7F32D1449F9B}">
      <dgm:prSet/>
      <dgm:spPr/>
      <dgm:t>
        <a:bodyPr/>
        <a:lstStyle/>
        <a:p>
          <a:endParaRPr lang="en-US"/>
        </a:p>
      </dgm:t>
    </dgm:pt>
    <dgm:pt modelId="{CCD7F2B8-7406-46EE-A977-ABB6D1F2B252}" type="sibTrans" cxnId="{1C26A8BD-514D-4CF6-8A11-7F32D1449F9B}">
      <dgm:prSet/>
      <dgm:spPr/>
      <dgm:t>
        <a:bodyPr/>
        <a:lstStyle/>
        <a:p>
          <a:endParaRPr lang="en-US"/>
        </a:p>
      </dgm:t>
    </dgm:pt>
    <dgm:pt modelId="{ED96FE85-3A5E-4BBE-A090-B34DD5403923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Horizon 2020 (2014-2020)</a:t>
          </a:r>
          <a:endParaRPr lang="en-US" dirty="0"/>
        </a:p>
      </dgm:t>
    </dgm:pt>
    <dgm:pt modelId="{093939D1-2FCD-4D42-A077-BBA36FD0FD7A}" type="parTrans" cxnId="{DF73CAF2-928A-4F4E-B896-9363DADAACF1}">
      <dgm:prSet/>
      <dgm:spPr/>
      <dgm:t>
        <a:bodyPr/>
        <a:lstStyle/>
        <a:p>
          <a:endParaRPr lang="en-US"/>
        </a:p>
      </dgm:t>
    </dgm:pt>
    <dgm:pt modelId="{41F0633E-8CDE-4ABC-9563-D315F8CF1A41}" type="sibTrans" cxnId="{DF73CAF2-928A-4F4E-B896-9363DADAACF1}">
      <dgm:prSet/>
      <dgm:spPr/>
      <dgm:t>
        <a:bodyPr/>
        <a:lstStyle/>
        <a:p>
          <a:endParaRPr lang="en-US"/>
        </a:p>
      </dgm:t>
    </dgm:pt>
    <dgm:pt modelId="{61759DAC-FF2C-4FFF-BD05-1FF373B42723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FP6 (2002-2006)</a:t>
          </a:r>
          <a:endParaRPr lang="en-US" dirty="0"/>
        </a:p>
      </dgm:t>
    </dgm:pt>
    <dgm:pt modelId="{161F04C4-658F-4F06-B2AC-717001AEB147}" type="parTrans" cxnId="{03C2638A-3C6F-47BE-9B59-711AC89A5A3E}">
      <dgm:prSet/>
      <dgm:spPr/>
      <dgm:t>
        <a:bodyPr/>
        <a:lstStyle/>
        <a:p>
          <a:endParaRPr lang="en-US"/>
        </a:p>
      </dgm:t>
    </dgm:pt>
    <dgm:pt modelId="{3EC231BC-975D-4DE6-BE02-9B600DEC3E0B}" type="sibTrans" cxnId="{03C2638A-3C6F-47BE-9B59-711AC89A5A3E}">
      <dgm:prSet/>
      <dgm:spPr/>
      <dgm:t>
        <a:bodyPr/>
        <a:lstStyle/>
        <a:p>
          <a:endParaRPr lang="en-US"/>
        </a:p>
      </dgm:t>
    </dgm:pt>
    <dgm:pt modelId="{1B487EDA-E73C-41D2-A854-711624480CEB}">
      <dgm:prSet phldrT="[Text]"/>
      <dgm:spPr/>
      <dgm:t>
        <a:bodyPr/>
        <a:lstStyle/>
        <a:p>
          <a:r>
            <a:rPr lang="en-US" dirty="0" smtClean="0"/>
            <a:t>FP2 (1987-1991)</a:t>
          </a:r>
          <a:endParaRPr lang="en-US" dirty="0"/>
        </a:p>
      </dgm:t>
    </dgm:pt>
    <dgm:pt modelId="{B2742616-1F3E-44CF-9B0A-43FBA5E55B06}" type="parTrans" cxnId="{3F066CF5-7721-43EB-B76E-D7B9AC0E4503}">
      <dgm:prSet/>
      <dgm:spPr/>
      <dgm:t>
        <a:bodyPr/>
        <a:lstStyle/>
        <a:p>
          <a:endParaRPr lang="en-US"/>
        </a:p>
      </dgm:t>
    </dgm:pt>
    <dgm:pt modelId="{4257B008-1D9C-4B6B-86FB-3C8231F86FE1}" type="sibTrans" cxnId="{3F066CF5-7721-43EB-B76E-D7B9AC0E4503}">
      <dgm:prSet/>
      <dgm:spPr/>
      <dgm:t>
        <a:bodyPr/>
        <a:lstStyle/>
        <a:p>
          <a:endParaRPr lang="en-US"/>
        </a:p>
      </dgm:t>
    </dgm:pt>
    <dgm:pt modelId="{DAAF85BA-A48F-48B4-A973-2574AB4721C4}">
      <dgm:prSet phldrT="[Text]"/>
      <dgm:spPr/>
      <dgm:t>
        <a:bodyPr/>
        <a:lstStyle/>
        <a:p>
          <a:r>
            <a:rPr lang="en-US" dirty="0" smtClean="0"/>
            <a:t>FP3 (1990-1994)</a:t>
          </a:r>
          <a:endParaRPr lang="en-US" dirty="0"/>
        </a:p>
      </dgm:t>
    </dgm:pt>
    <dgm:pt modelId="{95EA6A2F-61B9-4ECB-B8C6-76032E5ED8E1}" type="parTrans" cxnId="{62574169-EEBC-4894-9E25-E621831D2125}">
      <dgm:prSet/>
      <dgm:spPr/>
      <dgm:t>
        <a:bodyPr/>
        <a:lstStyle/>
        <a:p>
          <a:endParaRPr lang="en-US"/>
        </a:p>
      </dgm:t>
    </dgm:pt>
    <dgm:pt modelId="{AFBF5CD6-4D67-4F67-B798-EC9631A10208}" type="sibTrans" cxnId="{62574169-EEBC-4894-9E25-E621831D2125}">
      <dgm:prSet/>
      <dgm:spPr/>
      <dgm:t>
        <a:bodyPr/>
        <a:lstStyle/>
        <a:p>
          <a:endParaRPr lang="en-US"/>
        </a:p>
      </dgm:t>
    </dgm:pt>
    <dgm:pt modelId="{04E6CA7A-69CC-4DE1-853E-E6DF728D47D8}">
      <dgm:prSet phldrT="[Text]"/>
      <dgm:spPr/>
      <dgm:t>
        <a:bodyPr/>
        <a:lstStyle/>
        <a:p>
          <a:r>
            <a:rPr lang="en-US" dirty="0" smtClean="0"/>
            <a:t>FP4 (1994-1998)</a:t>
          </a:r>
          <a:endParaRPr lang="en-US" dirty="0"/>
        </a:p>
      </dgm:t>
    </dgm:pt>
    <dgm:pt modelId="{2A36AF1F-3914-4578-8FD9-2A4919EA00A8}" type="parTrans" cxnId="{E332AFB2-D5DE-4CAA-A393-63F3E065BBDA}">
      <dgm:prSet/>
      <dgm:spPr/>
      <dgm:t>
        <a:bodyPr/>
        <a:lstStyle/>
        <a:p>
          <a:endParaRPr lang="en-US"/>
        </a:p>
      </dgm:t>
    </dgm:pt>
    <dgm:pt modelId="{52CE0ACC-F6DC-44EA-B855-32C5AD0193AD}" type="sibTrans" cxnId="{E332AFB2-D5DE-4CAA-A393-63F3E065BBDA}">
      <dgm:prSet/>
      <dgm:spPr/>
      <dgm:t>
        <a:bodyPr/>
        <a:lstStyle/>
        <a:p>
          <a:endParaRPr lang="en-US"/>
        </a:p>
      </dgm:t>
    </dgm:pt>
    <dgm:pt modelId="{1FBA12E0-E104-4B7F-A813-3650A33A09B1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FP5 (1998-2002)</a:t>
          </a:r>
          <a:endParaRPr lang="en-US" dirty="0"/>
        </a:p>
      </dgm:t>
    </dgm:pt>
    <dgm:pt modelId="{69D0D0DC-5168-4F0A-AFE4-F09014FC0E10}" type="parTrans" cxnId="{9CD4D45D-54ED-435B-996C-5767AF1DFB52}">
      <dgm:prSet/>
      <dgm:spPr/>
      <dgm:t>
        <a:bodyPr/>
        <a:lstStyle/>
        <a:p>
          <a:endParaRPr lang="en-US"/>
        </a:p>
      </dgm:t>
    </dgm:pt>
    <dgm:pt modelId="{DE39736C-D9C4-4B7E-BCCC-0C340F8F4C36}" type="sibTrans" cxnId="{9CD4D45D-54ED-435B-996C-5767AF1DFB52}">
      <dgm:prSet/>
      <dgm:spPr/>
      <dgm:t>
        <a:bodyPr/>
        <a:lstStyle/>
        <a:p>
          <a:endParaRPr lang="en-US"/>
        </a:p>
      </dgm:t>
    </dgm:pt>
    <dgm:pt modelId="{37E5C3BA-36AE-47ED-B090-928E8576DC44}" type="pres">
      <dgm:prSet presAssocID="{F011B260-49C3-4148-B410-9A057B9B36E7}" presName="CompostProcess" presStyleCnt="0">
        <dgm:presLayoutVars>
          <dgm:dir/>
          <dgm:resizeHandles val="exact"/>
        </dgm:presLayoutVars>
      </dgm:prSet>
      <dgm:spPr/>
    </dgm:pt>
    <dgm:pt modelId="{8B6D41CC-952C-47ED-99EE-3E00EA739EAA}" type="pres">
      <dgm:prSet presAssocID="{F011B260-49C3-4148-B410-9A057B9B36E7}" presName="arrow" presStyleLbl="bgShp" presStyleIdx="0" presStyleCnt="1"/>
      <dgm:spPr/>
    </dgm:pt>
    <dgm:pt modelId="{94F415A1-9BFE-4328-B5CA-DA6DFDAAA853}" type="pres">
      <dgm:prSet presAssocID="{F011B260-49C3-4148-B410-9A057B9B36E7}" presName="linearProcess" presStyleCnt="0"/>
      <dgm:spPr/>
    </dgm:pt>
    <dgm:pt modelId="{F17A8610-150B-4140-ABB0-74301B84E4E3}" type="pres">
      <dgm:prSet presAssocID="{445B9C4E-4E6C-443B-9DEA-3B6F8477C9B3}" presName="tex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2306D-94A2-4068-A443-55D7E47AAD9D}" type="pres">
      <dgm:prSet presAssocID="{720F7333-8B3A-4EF5-B96D-343ABB638CA5}" presName="sibTrans" presStyleCnt="0"/>
      <dgm:spPr/>
    </dgm:pt>
    <dgm:pt modelId="{F111C317-91CC-4BB3-9E92-9D56062F597E}" type="pres">
      <dgm:prSet presAssocID="{1B487EDA-E73C-41D2-A854-711624480CEB}" presName="text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CDDBF2-74FE-4731-AD20-979997331AB3}" type="pres">
      <dgm:prSet presAssocID="{4257B008-1D9C-4B6B-86FB-3C8231F86FE1}" presName="sibTrans" presStyleCnt="0"/>
      <dgm:spPr/>
    </dgm:pt>
    <dgm:pt modelId="{C1671713-CF16-4E7F-89DC-865CBEE6C3BD}" type="pres">
      <dgm:prSet presAssocID="{DAAF85BA-A48F-48B4-A973-2574AB4721C4}" presName="text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CC8C9-DF06-4730-900A-09EEAA3B381E}" type="pres">
      <dgm:prSet presAssocID="{AFBF5CD6-4D67-4F67-B798-EC9631A10208}" presName="sibTrans" presStyleCnt="0"/>
      <dgm:spPr/>
    </dgm:pt>
    <dgm:pt modelId="{5833D05F-7BA2-4357-AC16-CD4BFF2E2382}" type="pres">
      <dgm:prSet presAssocID="{04E6CA7A-69CC-4DE1-853E-E6DF728D47D8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F68C1F-967B-41C7-88EA-B572EAE47EA4}" type="pres">
      <dgm:prSet presAssocID="{52CE0ACC-F6DC-44EA-B855-32C5AD0193AD}" presName="sibTrans" presStyleCnt="0"/>
      <dgm:spPr/>
    </dgm:pt>
    <dgm:pt modelId="{F30DC98F-150E-4234-8B1A-7F2DE9717E6A}" type="pres">
      <dgm:prSet presAssocID="{1FBA12E0-E104-4B7F-A813-3650A33A09B1}" presName="text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01B49-BED0-41CA-A416-331C947F5EAC}" type="pres">
      <dgm:prSet presAssocID="{DE39736C-D9C4-4B7E-BCCC-0C340F8F4C36}" presName="sibTrans" presStyleCnt="0"/>
      <dgm:spPr/>
    </dgm:pt>
    <dgm:pt modelId="{FDFEC73C-1679-463A-BD40-E67136BBB42B}" type="pres">
      <dgm:prSet presAssocID="{61759DAC-FF2C-4FFF-BD05-1FF373B42723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99142-C40E-4AB1-BA5F-1994CDAC6010}" type="pres">
      <dgm:prSet presAssocID="{3EC231BC-975D-4DE6-BE02-9B600DEC3E0B}" presName="sibTrans" presStyleCnt="0"/>
      <dgm:spPr/>
    </dgm:pt>
    <dgm:pt modelId="{B33EFCFF-5ECE-44F8-838D-35BE5CC0388C}" type="pres">
      <dgm:prSet presAssocID="{33585E11-AC97-45F5-8DF8-74D6C51F31C3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4AF4C1-2BCD-4FF1-B47F-F1C225F2329C}" type="pres">
      <dgm:prSet presAssocID="{CCD7F2B8-7406-46EE-A977-ABB6D1F2B252}" presName="sibTrans" presStyleCnt="0"/>
      <dgm:spPr/>
    </dgm:pt>
    <dgm:pt modelId="{F8FC655E-9009-44F8-AE82-07C0C3DE9474}" type="pres">
      <dgm:prSet presAssocID="{ED96FE85-3A5E-4BBE-A090-B34DD5403923}" presName="tex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C2638A-3C6F-47BE-9B59-711AC89A5A3E}" srcId="{F011B260-49C3-4148-B410-9A057B9B36E7}" destId="{61759DAC-FF2C-4FFF-BD05-1FF373B42723}" srcOrd="5" destOrd="0" parTransId="{161F04C4-658F-4F06-B2AC-717001AEB147}" sibTransId="{3EC231BC-975D-4DE6-BE02-9B600DEC3E0B}"/>
    <dgm:cxn modelId="{B8D96F6F-F6F3-4F5D-B60E-D07B50F594DD}" type="presOf" srcId="{DAAF85BA-A48F-48B4-A973-2574AB4721C4}" destId="{C1671713-CF16-4E7F-89DC-865CBEE6C3BD}" srcOrd="0" destOrd="0" presId="urn:microsoft.com/office/officeart/2005/8/layout/hProcess9"/>
    <dgm:cxn modelId="{732512B0-398B-4310-9AFF-D21D3F703C55}" type="presOf" srcId="{33585E11-AC97-45F5-8DF8-74D6C51F31C3}" destId="{B33EFCFF-5ECE-44F8-838D-35BE5CC0388C}" srcOrd="0" destOrd="0" presId="urn:microsoft.com/office/officeart/2005/8/layout/hProcess9"/>
    <dgm:cxn modelId="{9CD4D45D-54ED-435B-996C-5767AF1DFB52}" srcId="{F011B260-49C3-4148-B410-9A057B9B36E7}" destId="{1FBA12E0-E104-4B7F-A813-3650A33A09B1}" srcOrd="4" destOrd="0" parTransId="{69D0D0DC-5168-4F0A-AFE4-F09014FC0E10}" sibTransId="{DE39736C-D9C4-4B7E-BCCC-0C340F8F4C36}"/>
    <dgm:cxn modelId="{465F9D7D-7575-4BD3-917F-3CABDDF2DC40}" type="presOf" srcId="{445B9C4E-4E6C-443B-9DEA-3B6F8477C9B3}" destId="{F17A8610-150B-4140-ABB0-74301B84E4E3}" srcOrd="0" destOrd="0" presId="urn:microsoft.com/office/officeart/2005/8/layout/hProcess9"/>
    <dgm:cxn modelId="{8A1152E4-7A91-4B2E-A433-F216FD3C2EEB}" type="presOf" srcId="{61759DAC-FF2C-4FFF-BD05-1FF373B42723}" destId="{FDFEC73C-1679-463A-BD40-E67136BBB42B}" srcOrd="0" destOrd="0" presId="urn:microsoft.com/office/officeart/2005/8/layout/hProcess9"/>
    <dgm:cxn modelId="{D0C206FC-FE03-45F7-ADF6-6655BA0FC721}" type="presOf" srcId="{ED96FE85-3A5E-4BBE-A090-B34DD5403923}" destId="{F8FC655E-9009-44F8-AE82-07C0C3DE9474}" srcOrd="0" destOrd="0" presId="urn:microsoft.com/office/officeart/2005/8/layout/hProcess9"/>
    <dgm:cxn modelId="{2D293346-3DCC-4525-804B-925CD5F877B4}" type="presOf" srcId="{1FBA12E0-E104-4B7F-A813-3650A33A09B1}" destId="{F30DC98F-150E-4234-8B1A-7F2DE9717E6A}" srcOrd="0" destOrd="0" presId="urn:microsoft.com/office/officeart/2005/8/layout/hProcess9"/>
    <dgm:cxn modelId="{8A68507E-01EF-482B-9AF7-5AC3E1E3C34E}" type="presOf" srcId="{04E6CA7A-69CC-4DE1-853E-E6DF728D47D8}" destId="{5833D05F-7BA2-4357-AC16-CD4BFF2E2382}" srcOrd="0" destOrd="0" presId="urn:microsoft.com/office/officeart/2005/8/layout/hProcess9"/>
    <dgm:cxn modelId="{28D41514-B63A-4680-9D9C-9038D79F9861}" type="presOf" srcId="{F011B260-49C3-4148-B410-9A057B9B36E7}" destId="{37E5C3BA-36AE-47ED-B090-928E8576DC44}" srcOrd="0" destOrd="0" presId="urn:microsoft.com/office/officeart/2005/8/layout/hProcess9"/>
    <dgm:cxn modelId="{6A512F61-4F45-4AD8-AE21-73C77B486356}" srcId="{F011B260-49C3-4148-B410-9A057B9B36E7}" destId="{445B9C4E-4E6C-443B-9DEA-3B6F8477C9B3}" srcOrd="0" destOrd="0" parTransId="{C28071C5-7CC7-48D3-B785-C03B99BC8D09}" sibTransId="{720F7333-8B3A-4EF5-B96D-343ABB638CA5}"/>
    <dgm:cxn modelId="{DF73CAF2-928A-4F4E-B896-9363DADAACF1}" srcId="{F011B260-49C3-4148-B410-9A057B9B36E7}" destId="{ED96FE85-3A5E-4BBE-A090-B34DD5403923}" srcOrd="7" destOrd="0" parTransId="{093939D1-2FCD-4D42-A077-BBA36FD0FD7A}" sibTransId="{41F0633E-8CDE-4ABC-9563-D315F8CF1A41}"/>
    <dgm:cxn modelId="{E332AFB2-D5DE-4CAA-A393-63F3E065BBDA}" srcId="{F011B260-49C3-4148-B410-9A057B9B36E7}" destId="{04E6CA7A-69CC-4DE1-853E-E6DF728D47D8}" srcOrd="3" destOrd="0" parTransId="{2A36AF1F-3914-4578-8FD9-2A4919EA00A8}" sibTransId="{52CE0ACC-F6DC-44EA-B855-32C5AD0193AD}"/>
    <dgm:cxn modelId="{62E783D7-8BFC-4B93-B972-527CFAEF3FA6}" type="presOf" srcId="{1B487EDA-E73C-41D2-A854-711624480CEB}" destId="{F111C317-91CC-4BB3-9E92-9D56062F597E}" srcOrd="0" destOrd="0" presId="urn:microsoft.com/office/officeart/2005/8/layout/hProcess9"/>
    <dgm:cxn modelId="{3F066CF5-7721-43EB-B76E-D7B9AC0E4503}" srcId="{F011B260-49C3-4148-B410-9A057B9B36E7}" destId="{1B487EDA-E73C-41D2-A854-711624480CEB}" srcOrd="1" destOrd="0" parTransId="{B2742616-1F3E-44CF-9B0A-43FBA5E55B06}" sibTransId="{4257B008-1D9C-4B6B-86FB-3C8231F86FE1}"/>
    <dgm:cxn modelId="{62574169-EEBC-4894-9E25-E621831D2125}" srcId="{F011B260-49C3-4148-B410-9A057B9B36E7}" destId="{DAAF85BA-A48F-48B4-A973-2574AB4721C4}" srcOrd="2" destOrd="0" parTransId="{95EA6A2F-61B9-4ECB-B8C6-76032E5ED8E1}" sibTransId="{AFBF5CD6-4D67-4F67-B798-EC9631A10208}"/>
    <dgm:cxn modelId="{1C26A8BD-514D-4CF6-8A11-7F32D1449F9B}" srcId="{F011B260-49C3-4148-B410-9A057B9B36E7}" destId="{33585E11-AC97-45F5-8DF8-74D6C51F31C3}" srcOrd="6" destOrd="0" parTransId="{B557E7C0-45E1-45D5-9DC3-66ECEA1A6080}" sibTransId="{CCD7F2B8-7406-46EE-A977-ABB6D1F2B252}"/>
    <dgm:cxn modelId="{85613221-A6B4-4CB5-88D6-21DF97E9E286}" type="presParOf" srcId="{37E5C3BA-36AE-47ED-B090-928E8576DC44}" destId="{8B6D41CC-952C-47ED-99EE-3E00EA739EAA}" srcOrd="0" destOrd="0" presId="urn:microsoft.com/office/officeart/2005/8/layout/hProcess9"/>
    <dgm:cxn modelId="{031F0F5A-525C-4A64-AA7D-11D124C18B93}" type="presParOf" srcId="{37E5C3BA-36AE-47ED-B090-928E8576DC44}" destId="{94F415A1-9BFE-4328-B5CA-DA6DFDAAA853}" srcOrd="1" destOrd="0" presId="urn:microsoft.com/office/officeart/2005/8/layout/hProcess9"/>
    <dgm:cxn modelId="{CC724A8F-AB6A-48AD-B1D8-C4FABD2EEFEF}" type="presParOf" srcId="{94F415A1-9BFE-4328-B5CA-DA6DFDAAA853}" destId="{F17A8610-150B-4140-ABB0-74301B84E4E3}" srcOrd="0" destOrd="0" presId="urn:microsoft.com/office/officeart/2005/8/layout/hProcess9"/>
    <dgm:cxn modelId="{AC9D0CD7-832F-446D-86C0-8FC3405156A8}" type="presParOf" srcId="{94F415A1-9BFE-4328-B5CA-DA6DFDAAA853}" destId="{4D12306D-94A2-4068-A443-55D7E47AAD9D}" srcOrd="1" destOrd="0" presId="urn:microsoft.com/office/officeart/2005/8/layout/hProcess9"/>
    <dgm:cxn modelId="{4C55B1F9-945A-472F-A02C-A603DAEAFFFA}" type="presParOf" srcId="{94F415A1-9BFE-4328-B5CA-DA6DFDAAA853}" destId="{F111C317-91CC-4BB3-9E92-9D56062F597E}" srcOrd="2" destOrd="0" presId="urn:microsoft.com/office/officeart/2005/8/layout/hProcess9"/>
    <dgm:cxn modelId="{6A10DC74-92FB-483A-A499-09FF3E84FFEB}" type="presParOf" srcId="{94F415A1-9BFE-4328-B5CA-DA6DFDAAA853}" destId="{96CDDBF2-74FE-4731-AD20-979997331AB3}" srcOrd="3" destOrd="0" presId="urn:microsoft.com/office/officeart/2005/8/layout/hProcess9"/>
    <dgm:cxn modelId="{C278E904-6458-42BE-AEFA-FD447F77C8D1}" type="presParOf" srcId="{94F415A1-9BFE-4328-B5CA-DA6DFDAAA853}" destId="{C1671713-CF16-4E7F-89DC-865CBEE6C3BD}" srcOrd="4" destOrd="0" presId="urn:microsoft.com/office/officeart/2005/8/layout/hProcess9"/>
    <dgm:cxn modelId="{A65F1864-7A7A-4931-9EBE-906E778BC640}" type="presParOf" srcId="{94F415A1-9BFE-4328-B5CA-DA6DFDAAA853}" destId="{717CC8C9-DF06-4730-900A-09EEAA3B381E}" srcOrd="5" destOrd="0" presId="urn:microsoft.com/office/officeart/2005/8/layout/hProcess9"/>
    <dgm:cxn modelId="{97E912BA-B4A3-4E42-A0C4-7C6F0E048600}" type="presParOf" srcId="{94F415A1-9BFE-4328-B5CA-DA6DFDAAA853}" destId="{5833D05F-7BA2-4357-AC16-CD4BFF2E2382}" srcOrd="6" destOrd="0" presId="urn:microsoft.com/office/officeart/2005/8/layout/hProcess9"/>
    <dgm:cxn modelId="{88819B82-6885-4C0C-ADEA-14228B23A634}" type="presParOf" srcId="{94F415A1-9BFE-4328-B5CA-DA6DFDAAA853}" destId="{80F68C1F-967B-41C7-88EA-B572EAE47EA4}" srcOrd="7" destOrd="0" presId="urn:microsoft.com/office/officeart/2005/8/layout/hProcess9"/>
    <dgm:cxn modelId="{1B3BCF41-21F9-43B7-AAF7-0D209EA3133B}" type="presParOf" srcId="{94F415A1-9BFE-4328-B5CA-DA6DFDAAA853}" destId="{F30DC98F-150E-4234-8B1A-7F2DE9717E6A}" srcOrd="8" destOrd="0" presId="urn:microsoft.com/office/officeart/2005/8/layout/hProcess9"/>
    <dgm:cxn modelId="{074DE335-D8FE-4DE5-960A-7F2F2EDC1492}" type="presParOf" srcId="{94F415A1-9BFE-4328-B5CA-DA6DFDAAA853}" destId="{E2001B49-BED0-41CA-A416-331C947F5EAC}" srcOrd="9" destOrd="0" presId="urn:microsoft.com/office/officeart/2005/8/layout/hProcess9"/>
    <dgm:cxn modelId="{B20159F0-5615-4AD2-BD8E-40D092CF3EDD}" type="presParOf" srcId="{94F415A1-9BFE-4328-B5CA-DA6DFDAAA853}" destId="{FDFEC73C-1679-463A-BD40-E67136BBB42B}" srcOrd="10" destOrd="0" presId="urn:microsoft.com/office/officeart/2005/8/layout/hProcess9"/>
    <dgm:cxn modelId="{6D8FD475-B333-4162-A7F3-78E97595CAA6}" type="presParOf" srcId="{94F415A1-9BFE-4328-B5CA-DA6DFDAAA853}" destId="{2B399142-C40E-4AB1-BA5F-1994CDAC6010}" srcOrd="11" destOrd="0" presId="urn:microsoft.com/office/officeart/2005/8/layout/hProcess9"/>
    <dgm:cxn modelId="{EDFFA603-72A6-45B7-ADD2-3A8341E69CFD}" type="presParOf" srcId="{94F415A1-9BFE-4328-B5CA-DA6DFDAAA853}" destId="{B33EFCFF-5ECE-44F8-838D-35BE5CC0388C}" srcOrd="12" destOrd="0" presId="urn:microsoft.com/office/officeart/2005/8/layout/hProcess9"/>
    <dgm:cxn modelId="{D085B420-360C-4DF0-88C4-306F84B1168F}" type="presParOf" srcId="{94F415A1-9BFE-4328-B5CA-DA6DFDAAA853}" destId="{994AF4C1-2BCD-4FF1-B47F-F1C225F2329C}" srcOrd="13" destOrd="0" presId="urn:microsoft.com/office/officeart/2005/8/layout/hProcess9"/>
    <dgm:cxn modelId="{7B3218D4-5789-4275-86D2-5EFFC9D82B73}" type="presParOf" srcId="{94F415A1-9BFE-4328-B5CA-DA6DFDAAA853}" destId="{F8FC655E-9009-44F8-AE82-07C0C3DE9474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D41CC-952C-47ED-99EE-3E00EA739EAA}">
      <dsp:nvSpPr>
        <dsp:cNvPr id="0" name=""/>
        <dsp:cNvSpPr/>
      </dsp:nvSpPr>
      <dsp:spPr>
        <a:xfrm>
          <a:off x="594161" y="0"/>
          <a:ext cx="6733831" cy="342785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7A8610-150B-4140-ABB0-74301B84E4E3}">
      <dsp:nvSpPr>
        <dsp:cNvPr id="0" name=""/>
        <dsp:cNvSpPr/>
      </dsp:nvSpPr>
      <dsp:spPr>
        <a:xfrm>
          <a:off x="314" y="1028356"/>
          <a:ext cx="948685" cy="13711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FP1 (1984-1987)</a:t>
          </a:r>
          <a:endParaRPr lang="en-US" sz="1600" kern="1200" dirty="0"/>
        </a:p>
      </dsp:txBody>
      <dsp:txXfrm>
        <a:off x="46625" y="1074667"/>
        <a:ext cx="856063" cy="1278520"/>
      </dsp:txXfrm>
    </dsp:sp>
    <dsp:sp modelId="{F111C317-91CC-4BB3-9E92-9D56062F597E}">
      <dsp:nvSpPr>
        <dsp:cNvPr id="0" name=""/>
        <dsp:cNvSpPr/>
      </dsp:nvSpPr>
      <dsp:spPr>
        <a:xfrm>
          <a:off x="996434" y="1028356"/>
          <a:ext cx="948685" cy="13711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FP2 (1987-1991)</a:t>
          </a:r>
          <a:endParaRPr lang="en-US" sz="1600" kern="1200" dirty="0"/>
        </a:p>
      </dsp:txBody>
      <dsp:txXfrm>
        <a:off x="1042745" y="1074667"/>
        <a:ext cx="856063" cy="1278520"/>
      </dsp:txXfrm>
    </dsp:sp>
    <dsp:sp modelId="{C1671713-CF16-4E7F-89DC-865CBEE6C3BD}">
      <dsp:nvSpPr>
        <dsp:cNvPr id="0" name=""/>
        <dsp:cNvSpPr/>
      </dsp:nvSpPr>
      <dsp:spPr>
        <a:xfrm>
          <a:off x="1992554" y="1028356"/>
          <a:ext cx="948685" cy="13711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FP3 (1990-1994)</a:t>
          </a:r>
          <a:endParaRPr lang="en-US" sz="1600" kern="1200" dirty="0"/>
        </a:p>
      </dsp:txBody>
      <dsp:txXfrm>
        <a:off x="2038865" y="1074667"/>
        <a:ext cx="856063" cy="1278520"/>
      </dsp:txXfrm>
    </dsp:sp>
    <dsp:sp modelId="{5833D05F-7BA2-4357-AC16-CD4BFF2E2382}">
      <dsp:nvSpPr>
        <dsp:cNvPr id="0" name=""/>
        <dsp:cNvSpPr/>
      </dsp:nvSpPr>
      <dsp:spPr>
        <a:xfrm>
          <a:off x="2988674" y="1028356"/>
          <a:ext cx="948685" cy="137114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FP4 (1994-1998)</a:t>
          </a:r>
          <a:endParaRPr lang="en-US" sz="1600" kern="1200" dirty="0"/>
        </a:p>
      </dsp:txBody>
      <dsp:txXfrm>
        <a:off x="3034985" y="1074667"/>
        <a:ext cx="856063" cy="1278520"/>
      </dsp:txXfrm>
    </dsp:sp>
    <dsp:sp modelId="{F30DC98F-150E-4234-8B1A-7F2DE9717E6A}">
      <dsp:nvSpPr>
        <dsp:cNvPr id="0" name=""/>
        <dsp:cNvSpPr/>
      </dsp:nvSpPr>
      <dsp:spPr>
        <a:xfrm>
          <a:off x="3984794" y="1028356"/>
          <a:ext cx="948685" cy="1371142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FP5 (1998-2002)</a:t>
          </a:r>
          <a:endParaRPr lang="en-US" sz="1600" kern="1200" dirty="0"/>
        </a:p>
      </dsp:txBody>
      <dsp:txXfrm>
        <a:off x="4031105" y="1074667"/>
        <a:ext cx="856063" cy="1278520"/>
      </dsp:txXfrm>
    </dsp:sp>
    <dsp:sp modelId="{FDFEC73C-1679-463A-BD40-E67136BBB42B}">
      <dsp:nvSpPr>
        <dsp:cNvPr id="0" name=""/>
        <dsp:cNvSpPr/>
      </dsp:nvSpPr>
      <dsp:spPr>
        <a:xfrm>
          <a:off x="4980914" y="1028356"/>
          <a:ext cx="948685" cy="1371142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FP6 (2002-2006)</a:t>
          </a:r>
          <a:endParaRPr lang="en-US" sz="1600" kern="1200" dirty="0"/>
        </a:p>
      </dsp:txBody>
      <dsp:txXfrm>
        <a:off x="5027225" y="1074667"/>
        <a:ext cx="856063" cy="1278520"/>
      </dsp:txXfrm>
    </dsp:sp>
    <dsp:sp modelId="{B33EFCFF-5ECE-44F8-838D-35BE5CC0388C}">
      <dsp:nvSpPr>
        <dsp:cNvPr id="0" name=""/>
        <dsp:cNvSpPr/>
      </dsp:nvSpPr>
      <dsp:spPr>
        <a:xfrm>
          <a:off x="5977034" y="1028356"/>
          <a:ext cx="948685" cy="1371142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FP7 (2007-2013)</a:t>
          </a:r>
          <a:endParaRPr lang="en-US" sz="1600" kern="1200" dirty="0"/>
        </a:p>
      </dsp:txBody>
      <dsp:txXfrm>
        <a:off x="6023345" y="1074667"/>
        <a:ext cx="856063" cy="1278520"/>
      </dsp:txXfrm>
    </dsp:sp>
    <dsp:sp modelId="{F8FC655E-9009-44F8-AE82-07C0C3DE9474}">
      <dsp:nvSpPr>
        <dsp:cNvPr id="0" name=""/>
        <dsp:cNvSpPr/>
      </dsp:nvSpPr>
      <dsp:spPr>
        <a:xfrm>
          <a:off x="6973154" y="1028356"/>
          <a:ext cx="948685" cy="1371142"/>
        </a:xfrm>
        <a:prstGeom prst="roundRect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Horizon 2020 (2014-2020)</a:t>
          </a:r>
          <a:endParaRPr lang="en-US" sz="1600" kern="1200" dirty="0"/>
        </a:p>
      </dsp:txBody>
      <dsp:txXfrm>
        <a:off x="7019465" y="1074667"/>
        <a:ext cx="856063" cy="12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5D7F718-98BC-5045-A821-52C448D53BEB}" type="datetime1">
              <a:rPr lang="nb-NO"/>
              <a:pPr>
                <a:defRPr/>
              </a:pPr>
              <a:t>24.11.2018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B039BC9-F172-9346-BCD9-B103670D753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651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61CEB0D-248D-A94B-8C34-DF0A71FD3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65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E862B-79CF-F94D-B10C-D9E36ADC4C08}" type="datetime1">
              <a:rPr lang="nb-NO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D7203-3013-D749-ADA2-C23176B40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9966B-9BF2-6642-BA3E-7F6C4B6B5B48}" type="datetime1">
              <a:rPr lang="nb-NO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BAE5-1A3D-6C4B-A19B-A21CA952B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6BBB-3F6B-FE47-9B20-0E604178B90B}" type="datetime1">
              <a:rPr lang="nb-NO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65EC-C774-EF4B-9967-F30DBC9C3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70CB-25CB-BE44-8267-D24E2D49FE8A}" type="datetime1">
              <a:rPr lang="nb-NO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FD7A5-C8F5-1448-9D00-39B245CDA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A17C-8D7E-DE49-B1B2-99C5899E63E4}" type="datetime1">
              <a:rPr lang="nb-NO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2A21F-DA23-814C-9F57-78C93D6638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2FEF2-E4BD-6348-BAE6-B5F400DE8733}" type="datetime1">
              <a:rPr lang="nb-NO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4A88-5B81-1D4F-823C-6256520B3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3178-3325-B448-BCA2-C606C2543C23}" type="datetime1">
              <a:rPr lang="nb-NO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258ED-E363-D542-BB05-DA75DAA1F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1D0FA-0760-EC4E-B2CF-78F622ECA4CF}" type="datetime1">
              <a:rPr lang="nb-NO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C82D-BBE7-BE49-AC35-8BE46C8CE6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211" y="708544"/>
            <a:ext cx="7921944" cy="9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211" y="1651588"/>
            <a:ext cx="7924464" cy="342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210" y="5334252"/>
            <a:ext cx="1904895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C7B76A9-D67D-FE47-B774-753115DD3D77}" type="datetime1">
              <a:rPr lang="nb-NO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953" y="5334252"/>
            <a:ext cx="685359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FF88920-A570-764F-B75C-B0232A0E4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SV_TIK_A_ENG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04800" y="190500"/>
            <a:ext cx="4755147" cy="324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2194" indent="-27219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9754" indent="-226828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7313" indent="-1814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239" indent="-1814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3164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3156" y="1917608"/>
            <a:ext cx="7543989" cy="1227924"/>
          </a:xfrm>
        </p:spPr>
        <p:txBody>
          <a:bodyPr/>
          <a:lstStyle/>
          <a:p>
            <a:r>
              <a:rPr lang="en-US" sz="1800" dirty="0" smtClean="0"/>
              <a:t>R&amp;D in Europe – The CORDIS dataset</a:t>
            </a:r>
            <a:endParaRPr lang="nb-NO" sz="18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3156" y="3289549"/>
            <a:ext cx="7543989" cy="1368152"/>
          </a:xfrm>
        </p:spPr>
        <p:txBody>
          <a:bodyPr/>
          <a:lstStyle/>
          <a:p>
            <a:r>
              <a:rPr lang="en-US" sz="1600" dirty="0" smtClean="0">
                <a:solidFill>
                  <a:schemeClr val="bg2"/>
                </a:solidFill>
              </a:rPr>
              <a:t>R&amp;D Networks Seminar</a:t>
            </a:r>
            <a:endParaRPr lang="nb-NO" sz="1600" dirty="0" smtClean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Oslo, 29</a:t>
            </a:r>
            <a:r>
              <a:rPr lang="en-US" sz="1600" baseline="30000" dirty="0" smtClean="0">
                <a:solidFill>
                  <a:schemeClr val="bg2"/>
                </a:solidFill>
              </a:rPr>
              <a:t>th</a:t>
            </a:r>
            <a:r>
              <a:rPr lang="en-US" sz="1600" dirty="0" smtClean="0">
                <a:solidFill>
                  <a:schemeClr val="bg2"/>
                </a:solidFill>
              </a:rPr>
              <a:t> November 2018</a:t>
            </a:r>
            <a:endParaRPr lang="nb-NO" sz="1600" dirty="0" smtClean="0">
              <a:solidFill>
                <a:schemeClr val="bg2"/>
              </a:solidFill>
            </a:endParaRPr>
          </a:p>
          <a:p>
            <a:endParaRPr lang="nb-NO" sz="1600" dirty="0">
              <a:solidFill>
                <a:schemeClr val="bg2"/>
              </a:solidFill>
            </a:endParaRPr>
          </a:p>
          <a:p>
            <a:r>
              <a:rPr lang="nb-NO" sz="1600" dirty="0" smtClean="0">
                <a:solidFill>
                  <a:schemeClr val="bg2"/>
                </a:solidFill>
              </a:rPr>
              <a:t>Maria </a:t>
            </a:r>
            <a:r>
              <a:rPr lang="nb-NO" sz="1600" dirty="0" smtClean="0">
                <a:solidFill>
                  <a:schemeClr val="bg2"/>
                </a:solidFill>
              </a:rPr>
              <a:t>Tsouri</a:t>
            </a:r>
            <a:endParaRPr lang="nb-NO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over time: Can we trace patterns?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651000"/>
          <a:ext cx="7924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4187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6848"/>
            <a:ext cx="8229600" cy="952500"/>
          </a:xfrm>
        </p:spPr>
        <p:txBody>
          <a:bodyPr/>
          <a:lstStyle/>
          <a:p>
            <a:r>
              <a:rPr lang="nb-NO" dirty="0" smtClean="0"/>
              <a:t>Norwegian PV and OW</a:t>
            </a:r>
            <a:endParaRPr lang="nb-NO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600" b="0" dirty="0"/>
              <a:t>All </a:t>
            </a:r>
            <a:r>
              <a:rPr lang="nb-NO" sz="1600" b="0" dirty="0" err="1" smtClean="0"/>
              <a:t>frameworks</a:t>
            </a:r>
            <a:r>
              <a:rPr lang="nb-NO" sz="1600" b="0" dirty="0"/>
              <a:t>: 333 </a:t>
            </a:r>
            <a:r>
              <a:rPr lang="nb-NO" sz="1600" b="0" dirty="0" smtClean="0"/>
              <a:t>nodes, </a:t>
            </a:r>
            <a:r>
              <a:rPr lang="nb-NO" sz="1600" b="0" dirty="0"/>
              <a:t>4420 </a:t>
            </a:r>
            <a:r>
              <a:rPr lang="nb-NO" sz="1600" b="0" dirty="0" smtClean="0"/>
              <a:t>ties</a:t>
            </a:r>
            <a:endParaRPr lang="nb-NO" sz="16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sz="1600" b="0" dirty="0" smtClean="0"/>
              <a:t>All </a:t>
            </a:r>
            <a:r>
              <a:rPr lang="nb-NO" sz="1600" b="0" dirty="0" err="1" smtClean="0"/>
              <a:t>frameworks</a:t>
            </a:r>
            <a:r>
              <a:rPr lang="en-US" sz="1600" b="0" dirty="0" smtClean="0"/>
              <a:t>: 354 nodes, 6267 ties</a:t>
            </a:r>
            <a:endParaRPr lang="nb-NO" sz="1600" b="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5" y="1812925"/>
            <a:ext cx="3292475" cy="32924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6" y="1812925"/>
            <a:ext cx="3292475" cy="3292475"/>
          </a:xfrm>
        </p:spPr>
      </p:pic>
    </p:spTree>
    <p:extLst>
      <p:ext uri="{BB962C8B-B14F-4D97-AF65-F5344CB8AC3E}">
        <p14:creationId xmlns:p14="http://schemas.microsoft.com/office/powerpoint/2010/main" val="2746392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Norwegian PV and OW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2697025"/>
              </p:ext>
            </p:extLst>
          </p:nvPr>
        </p:nvGraphicFramePr>
        <p:xfrm>
          <a:off x="759565" y="1651000"/>
          <a:ext cx="4028460" cy="342900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076131">
                  <a:extLst>
                    <a:ext uri="{9D8B030D-6E8A-4147-A177-3AD203B41FA5}">
                      <a16:colId xmlns:a16="http://schemas.microsoft.com/office/drawing/2014/main" val="177189415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53943078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737712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38484118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76792047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13511168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561894134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3688870113"/>
                    </a:ext>
                  </a:extLst>
                </a:gridCol>
              </a:tblGrid>
              <a:tr h="254340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Organization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Activity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Country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City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err="1">
                          <a:effectLst/>
                        </a:rPr>
                        <a:t>Degree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 smtClean="0">
                          <a:effectLst/>
                        </a:rPr>
                        <a:t>Closeness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err="1" smtClean="0">
                          <a:effectLst/>
                        </a:rPr>
                        <a:t>Betweeness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err="1" smtClean="0">
                          <a:effectLst/>
                        </a:rPr>
                        <a:t>Eigenvector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5732409"/>
                  </a:ext>
                </a:extLst>
              </a:tr>
              <a:tr h="128088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STIFTELSEN SINTEF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REC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NO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TRONDHEIM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182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0.674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10804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1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358538"/>
                  </a:ext>
                </a:extLst>
              </a:tr>
              <a:tr h="633096"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 dirty="0">
                          <a:effectLst/>
                        </a:rPr>
                        <a:t>FRAUNHOFER GESELLSCHAFT ZUR FOERDERUNG DER ANGEWANDTEN FORSCHUNG E.V.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REC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DE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MUNCHEN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149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0.618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5883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0.859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64300"/>
                  </a:ext>
                </a:extLst>
              </a:tr>
              <a:tr h="380592">
                <a:tc>
                  <a:txBody>
                    <a:bodyPr/>
                    <a:lstStyle/>
                    <a:p>
                      <a:pPr algn="ctr" fontAlgn="b"/>
                      <a:r>
                        <a:rPr lang="fr-FR" sz="600" u="none" strike="noStrike" dirty="0">
                          <a:effectLst/>
                        </a:rPr>
                        <a:t>COMMISSARIAT A L ENERGIE ATOMIQUE ET AUX ENERGIES ALTERNATIVES</a:t>
                      </a:r>
                      <a:endParaRPr lang="fr-FR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REC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FR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PARIS 15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136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0.597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3870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0.799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extLst>
                  <a:ext uri="{0D108BD9-81ED-4DB2-BD59-A6C34878D82A}">
                    <a16:rowId xmlns:a16="http://schemas.microsoft.com/office/drawing/2014/main" val="867521121"/>
                  </a:ext>
                </a:extLst>
              </a:tr>
              <a:tr h="254340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INTERUNIVERSITAIR MICRO-ELECTRONICA CENTRUM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REC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BE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LEUVEN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118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0.575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3387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0.663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extLst>
                  <a:ext uri="{0D108BD9-81ED-4DB2-BD59-A6C34878D82A}">
                    <a16:rowId xmlns:a16="http://schemas.microsoft.com/office/drawing/2014/main" val="505892860"/>
                  </a:ext>
                </a:extLst>
              </a:tr>
              <a:tr h="380592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STICHTING ENERGIEONDERZOEK CENTRUM NEDERLAND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REC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NL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PETTEN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103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0.575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3096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0.583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extLst>
                  <a:ext uri="{0D108BD9-81ED-4DB2-BD59-A6C34878D82A}">
                    <a16:rowId xmlns:a16="http://schemas.microsoft.com/office/drawing/2014/main" val="572239116"/>
                  </a:ext>
                </a:extLst>
              </a:tr>
              <a:tr h="254340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CONSIGLIO NAZIONALE DELLE RICERCHE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REC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IT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ROMA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84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0.530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1352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0.566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extLst>
                  <a:ext uri="{0D108BD9-81ED-4DB2-BD59-A6C34878D82A}">
                    <a16:rowId xmlns:a16="http://schemas.microsoft.com/office/drawing/2014/main" val="984892180"/>
                  </a:ext>
                </a:extLst>
              </a:tr>
              <a:tr h="380592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FUNDACION TECNALIA RESEARCH &amp; INNOVATION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REC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DONOSTIA SAN SEBASTIAN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80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0.535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570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0.695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extLst>
                  <a:ext uri="{0D108BD9-81ED-4DB2-BD59-A6C34878D82A}">
                    <a16:rowId xmlns:a16="http://schemas.microsoft.com/office/drawing/2014/main" val="1113051797"/>
                  </a:ext>
                </a:extLst>
              </a:tr>
              <a:tr h="254340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TEKNOLOGIAN TUTKIMUSKESKUS VTT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OTH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FI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ESPOO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80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0.535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545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0.693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extLst>
                  <a:ext uri="{0D108BD9-81ED-4DB2-BD59-A6C34878D82A}">
                    <a16:rowId xmlns:a16="http://schemas.microsoft.com/office/drawing/2014/main" val="1356886697"/>
                  </a:ext>
                </a:extLst>
              </a:tr>
              <a:tr h="254340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UNIVERSIDAD POLITECNICA DE MADRID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HES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MADRID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79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0.537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1856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0.492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extLst>
                  <a:ext uri="{0D108BD9-81ED-4DB2-BD59-A6C34878D82A}">
                    <a16:rowId xmlns:a16="http://schemas.microsoft.com/office/drawing/2014/main" val="50340426"/>
                  </a:ext>
                </a:extLst>
              </a:tr>
              <a:tr h="254340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err="1">
                          <a:effectLst/>
                        </a:rPr>
                        <a:t>Teknologian</a:t>
                      </a:r>
                      <a:r>
                        <a:rPr lang="nb-NO" sz="600" u="none" strike="noStrike" dirty="0">
                          <a:effectLst/>
                        </a:rPr>
                        <a:t> </a:t>
                      </a:r>
                      <a:r>
                        <a:rPr lang="nb-NO" sz="600" u="none" strike="noStrike" dirty="0" err="1">
                          <a:effectLst/>
                        </a:rPr>
                        <a:t>tutkimuskeskus</a:t>
                      </a:r>
                      <a:r>
                        <a:rPr lang="nb-NO" sz="600" u="none" strike="noStrike" dirty="0">
                          <a:effectLst/>
                        </a:rPr>
                        <a:t> VTT Oy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PUB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FI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Espoo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77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0.533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555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0.686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62" marR="1662" marT="1662" marB="0" anchor="ctr"/>
                </a:tc>
                <a:extLst>
                  <a:ext uri="{0D108BD9-81ED-4DB2-BD59-A6C34878D82A}">
                    <a16:rowId xmlns:a16="http://schemas.microsoft.com/office/drawing/2014/main" val="3889255789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5306687"/>
              </p:ext>
            </p:extLst>
          </p:nvPr>
        </p:nvGraphicFramePr>
        <p:xfrm>
          <a:off x="4932026" y="1651000"/>
          <a:ext cx="3752128" cy="3428999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864110">
                  <a:extLst>
                    <a:ext uri="{9D8B030D-6E8A-4147-A177-3AD203B41FA5}">
                      <a16:colId xmlns:a16="http://schemas.microsoft.com/office/drawing/2014/main" val="316977866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12684185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4348773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760162175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93151100"/>
                    </a:ext>
                  </a:extLst>
                </a:gridCol>
                <a:gridCol w="437818">
                  <a:extLst>
                    <a:ext uri="{9D8B030D-6E8A-4147-A177-3AD203B41FA5}">
                      <a16:colId xmlns:a16="http://schemas.microsoft.com/office/drawing/2014/main" val="1429997492"/>
                    </a:ext>
                  </a:extLst>
                </a:gridCol>
                <a:gridCol w="469016">
                  <a:extLst>
                    <a:ext uri="{9D8B030D-6E8A-4147-A177-3AD203B41FA5}">
                      <a16:colId xmlns:a16="http://schemas.microsoft.com/office/drawing/2014/main" val="909849922"/>
                    </a:ext>
                  </a:extLst>
                </a:gridCol>
                <a:gridCol w="469016">
                  <a:extLst>
                    <a:ext uri="{9D8B030D-6E8A-4147-A177-3AD203B41FA5}">
                      <a16:colId xmlns:a16="http://schemas.microsoft.com/office/drawing/2014/main" val="217600498"/>
                    </a:ext>
                  </a:extLst>
                </a:gridCol>
              </a:tblGrid>
              <a:tr h="191887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Organization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Activity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Country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City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err="1" smtClean="0">
                          <a:effectLst/>
                        </a:rPr>
                        <a:t>Degree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err="1" smtClean="0">
                          <a:effectLst/>
                        </a:rPr>
                        <a:t>Closeness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err="1" smtClean="0">
                          <a:effectLst/>
                        </a:rPr>
                        <a:t>Betweeness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err="1" smtClean="0">
                          <a:effectLst/>
                        </a:rPr>
                        <a:t>Eigenvector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val="3159294818"/>
                  </a:ext>
                </a:extLst>
              </a:tr>
              <a:tr h="317434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DANMARKS TEKNISKE UNIVERSITET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HES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DK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KGS LYNGBY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403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0.767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20283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1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val="2775555836"/>
                  </a:ext>
                </a:extLst>
              </a:tr>
              <a:tr h="631301"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u="none" strike="noStrike">
                          <a:effectLst/>
                        </a:rPr>
                        <a:t>FRAUNHOFER GESELLSCHAFT ZUR FOERDERUNG DER ANGEWANDTEN FORSCHUNG E.V.</a:t>
                      </a:r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REC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DE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MUNCHEN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340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0.695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13177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0.930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val="2750993593"/>
                  </a:ext>
                </a:extLst>
              </a:tr>
              <a:tr h="254660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UNIVERSITY OF STRATHCLYDE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HES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UK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GLASGOW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201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0.607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2062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0.593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303766"/>
                  </a:ext>
                </a:extLst>
              </a:tr>
              <a:tr h="191887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SINTEF ENERGI AS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REC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NO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TRONDHEIM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190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0.597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1666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0.585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075746"/>
                  </a:ext>
                </a:extLst>
              </a:tr>
              <a:tr h="505754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STICHTING ENERGIEONDERZOEK CENTRUM NEDERLAND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REC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NL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PETTEN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>
                          <a:effectLst/>
                        </a:rPr>
                        <a:t>184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0.597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1969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0.575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07591751"/>
                  </a:ext>
                </a:extLst>
              </a:tr>
              <a:tr h="317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DONG ENERGY WIND POWER AS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PRC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DK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FREDERICIA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172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0.604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3759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0.441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val="4272838570"/>
                  </a:ext>
                </a:extLst>
              </a:tr>
              <a:tr h="317434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THE UNIVERSITY OF EDINBURGH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HES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UK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EDINBURGH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148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0.564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784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0.482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val="980448223"/>
                  </a:ext>
                </a:extLst>
              </a:tr>
              <a:tr h="380207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IBERDROLA RENOVABLES ENERGIA SA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PRC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VALENCIA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147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0.556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1229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0.381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val="517472882"/>
                  </a:ext>
                </a:extLst>
              </a:tr>
              <a:tr h="1291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WIND EUROPE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OTH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BE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BRUXELLES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136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0.564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660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0.408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val="4283991207"/>
                  </a:ext>
                </a:extLst>
              </a:tr>
              <a:tr h="191887"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AALBORG UNIVERSITET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HES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DK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AALBORG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>
                          <a:effectLst/>
                        </a:rPr>
                        <a:t>134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0.544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515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600" u="none" strike="noStrike" dirty="0" smtClean="0">
                          <a:effectLst/>
                        </a:rPr>
                        <a:t>0.455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" marR="3567" marT="3567" marB="0" anchor="ctr"/>
                </a:tc>
                <a:extLst>
                  <a:ext uri="{0D108BD9-81ED-4DB2-BD59-A6C34878D82A}">
                    <a16:rowId xmlns:a16="http://schemas.microsoft.com/office/drawing/2014/main" val="2479826736"/>
                  </a:ext>
                </a:extLst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3D70CB-25CB-BE44-8267-D24E2D49FE8A}" type="datetime1">
              <a:rPr lang="nb-NO" smtClean="0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FFD7A5-C8F5-1448-9D00-39B245CDADD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3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211" y="3920594"/>
            <a:ext cx="7921944" cy="953130"/>
          </a:xfrm>
        </p:spPr>
        <p:txBody>
          <a:bodyPr/>
          <a:lstStyle/>
          <a:p>
            <a:r>
              <a:rPr lang="en-US" dirty="0" smtClean="0"/>
              <a:t>Thank you very much for your attention!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R&amp;D </a:t>
            </a:r>
            <a:r>
              <a:rPr lang="en-US" dirty="0"/>
              <a:t>Projects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211" y="1651588"/>
            <a:ext cx="7924464" cy="845872"/>
          </a:xfrm>
        </p:spPr>
        <p:txBody>
          <a:bodyPr/>
          <a:lstStyle/>
          <a:p>
            <a:r>
              <a:rPr lang="en-US" sz="1800" dirty="0"/>
              <a:t>A complete dataset of collaborative projects is difficult to retrieve but when it is retrieved it can give a complete idea of knowledge transfer in the level of organizations</a:t>
            </a:r>
            <a:r>
              <a:rPr lang="en-US" sz="1800" dirty="0" smtClean="0"/>
              <a:t>.</a:t>
            </a:r>
            <a:endParaRPr lang="nb-NO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02602"/>
              </p:ext>
            </p:extLst>
          </p:nvPr>
        </p:nvGraphicFramePr>
        <p:xfrm>
          <a:off x="762211" y="2713484"/>
          <a:ext cx="7921944" cy="1472184"/>
        </p:xfrm>
        <a:graphic>
          <a:graphicData uri="http://schemas.openxmlformats.org/drawingml/2006/table">
            <a:tbl>
              <a:tblPr firstRow="1" firstCol="1" bandRow="1"/>
              <a:tblGrid>
                <a:gridCol w="1145493">
                  <a:extLst>
                    <a:ext uri="{9D8B030D-6E8A-4147-A177-3AD203B41FA5}">
                      <a16:colId xmlns:a16="http://schemas.microsoft.com/office/drawing/2014/main" val="99677804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4025297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5464815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022847477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416495007"/>
                    </a:ext>
                  </a:extLst>
                </a:gridCol>
                <a:gridCol w="1807899">
                  <a:extLst>
                    <a:ext uri="{9D8B030D-6E8A-4147-A177-3AD203B41FA5}">
                      <a16:colId xmlns:a16="http://schemas.microsoft.com/office/drawing/2014/main" val="1839249014"/>
                    </a:ext>
                  </a:extLst>
                </a:gridCol>
              </a:tblGrid>
              <a:tr h="389623">
                <a:tc>
                  <a:txBody>
                    <a:bodyPr/>
                    <a:lstStyle>
                      <a:lvl1pPr marL="0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Project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Duration of the Project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Funding Scheme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Coordinator of the Project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List of Participants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>
                      <a:lvl1pPr marL="0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Attributes of Participants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369959"/>
                  </a:ext>
                </a:extLst>
              </a:tr>
              <a:tr h="350179">
                <a:tc rowSpan="3">
                  <a:txBody>
                    <a:bodyPr/>
                    <a:lstStyle>
                      <a:lvl1pPr marL="0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Name of the project (usually includes a full name and an acronym)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tc rowSpan="3">
                  <a:txBody>
                    <a:bodyPr/>
                    <a:lstStyle>
                      <a:lvl1pPr marL="0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Start and End date of the project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Funding entity or entities (includes attributes like location)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Coordinating actor (includes attributes like location)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Name of Participant 01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Attribute of Participant 01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567532"/>
                  </a:ext>
                </a:extLst>
              </a:tr>
              <a:tr h="3501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Name of Participant 02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Attribute of Participant 02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82320"/>
                  </a:ext>
                </a:extLst>
              </a:tr>
              <a:tr h="35017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Name of Participant 03</a:t>
                      </a:r>
                      <a:endParaRPr lang="nb-N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62925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72585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88776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451701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814627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177552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540478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903403" algn="l" defTabSz="36292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Attribute of Participant 03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71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63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CORDIS dataset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734015"/>
              </p:ext>
            </p:extLst>
          </p:nvPr>
        </p:nvGraphicFramePr>
        <p:xfrm>
          <a:off x="762000" y="1651000"/>
          <a:ext cx="7922155" cy="3427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6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Labels in Projects</a:t>
            </a:r>
            <a:endParaRPr lang="nb-NO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1518013" y="1651007"/>
          <a:ext cx="2717074" cy="3428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2916869050"/>
                    </a:ext>
                  </a:extLst>
                </a:gridCol>
                <a:gridCol w="2325188">
                  <a:extLst>
                    <a:ext uri="{9D8B030D-6E8A-4147-A177-3AD203B41FA5}">
                      <a16:colId xmlns:a16="http://schemas.microsoft.com/office/drawing/2014/main" val="685682042"/>
                    </a:ext>
                  </a:extLst>
                </a:gridCol>
              </a:tblGrid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MBI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Medical biotechnology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384402449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FIS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Nuclear Fission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590840553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EAR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Earth Sciences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444487350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ENV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Environmental Protection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907804567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SPA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Space and satellite research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74403554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AER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Aerospace Technology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40924123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FOR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Forecasting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641360394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MAT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Materials Technology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06990953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ROB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Robotics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19591738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RWA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Radioactive Waste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06730283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FOO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Food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415308776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MST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Mathematics and Statistics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4181144109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IND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Industrial Manufacture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990094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ETH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Research ethics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39468699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SEC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Security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87681321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RSE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Renewable Sources of Energy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403325789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EDU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Education and Training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53069346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WAS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Waste Management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86856164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CLC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Clean coal technologies 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553095786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WAT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Water resources and management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923769453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SAF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Safety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235871770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COO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Coordination and Cooperation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93608590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RAD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Radiation Protection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421613977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CON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Construction Technology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346745185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STA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Standards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634969861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POL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Policies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20334363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NNT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Nanotechnology and Nanosciences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13163787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SDT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Sustainable development 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476638653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ESV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Energy Saving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78228060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SEA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Resources of the Sea and Fisheries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160865653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AUT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Automation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06125139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VAS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Veterinary and animal sciences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222948727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EST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Energy Storage and Energy Transport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708360663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FUS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Nuclear Fusion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797545047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ECO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 dirty="0" err="1">
                          <a:effectLst/>
                        </a:rPr>
                        <a:t>Economic</a:t>
                      </a:r>
                      <a:r>
                        <a:rPr lang="nb-NO" sz="600" u="none" strike="noStrike" dirty="0">
                          <a:effectLst/>
                        </a:rPr>
                        <a:t> </a:t>
                      </a:r>
                      <a:r>
                        <a:rPr lang="nb-NO" sz="600" u="none" strike="noStrike" dirty="0" err="1">
                          <a:effectLst/>
                        </a:rPr>
                        <a:t>Aspects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492174418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5442313" y="1651007"/>
          <a:ext cx="2717074" cy="34289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886">
                  <a:extLst>
                    <a:ext uri="{9D8B030D-6E8A-4147-A177-3AD203B41FA5}">
                      <a16:colId xmlns:a16="http://schemas.microsoft.com/office/drawing/2014/main" val="3434876206"/>
                    </a:ext>
                  </a:extLst>
                </a:gridCol>
                <a:gridCol w="2325188">
                  <a:extLst>
                    <a:ext uri="{9D8B030D-6E8A-4147-A177-3AD203B41FA5}">
                      <a16:colId xmlns:a16="http://schemas.microsoft.com/office/drawing/2014/main" val="1948016679"/>
                    </a:ext>
                  </a:extLst>
                </a:gridCol>
              </a:tblGrid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BIF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Biofuels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405777160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TRA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Transport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619000339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ELM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Electronics and Microelectronics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912552945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OTH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Other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4212301277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HFC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Hydrogen and fuel cells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51524801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CCC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Climate change and Carbon cycle research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53481207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LIF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Life Sciences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699728323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IBI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Industrial biotech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43442774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BUS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Business aspects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730262035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AGR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Agriculture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93694769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PMM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Project management methodologies 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90170184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TEL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Telecommunications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403217290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REG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Regional Development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66083193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INF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Information and Media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11216527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OET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Other Energy Topics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657927467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REF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Reference Materials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50894718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TEC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Other Technology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92647144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EVA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Evaluation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983782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FFU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Fossil Fuels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644423250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NET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Network technologies 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918013980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IPR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Intellectual property rights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780925474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IPS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Information Processing and Information Systems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397773582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SOC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Social Aspects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4139243803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MET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Meteorology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735769647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ITT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Innovation and Technology Transfer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84459040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LEG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Legislation and Regulations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208809803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EMP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Employment issues 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317906521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SCI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Scientific Research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646809027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HCS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Healthcare delivery/services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2675556228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MEA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Measurement Methods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886391519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FPR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Funding Programmes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085656487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BIO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Biotechnology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155054235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MED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Medicine and Health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1342997810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ICT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Information and communication technology applications 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031898751"/>
                  </a:ext>
                </a:extLst>
              </a:tr>
              <a:tr h="97971"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>
                          <a:effectLst/>
                        </a:rPr>
                        <a:t>ABI</a:t>
                      </a:r>
                      <a:endParaRPr lang="nb-NO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600" u="none" strike="noStrike" dirty="0">
                          <a:effectLst/>
                        </a:rPr>
                        <a:t>Agricultural </a:t>
                      </a:r>
                      <a:r>
                        <a:rPr lang="nb-NO" sz="600" u="none" strike="noStrike" dirty="0" err="1">
                          <a:effectLst/>
                        </a:rPr>
                        <a:t>biotechnology</a:t>
                      </a:r>
                      <a:r>
                        <a:rPr lang="nb-NO" sz="600" u="none" strike="noStrike" dirty="0">
                          <a:effectLst/>
                        </a:rPr>
                        <a:t> </a:t>
                      </a:r>
                      <a:endParaRPr lang="nb-NO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99" marR="4899" marT="4899" marB="0" anchor="b"/>
                </a:tc>
                <a:extLst>
                  <a:ext uri="{0D108BD9-81ED-4DB2-BD59-A6C34878D82A}">
                    <a16:rowId xmlns:a16="http://schemas.microsoft.com/office/drawing/2014/main" val="35539025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0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the data</a:t>
            </a:r>
            <a:endParaRPr lang="nb-NO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project and actor attributes</a:t>
            </a:r>
            <a:endParaRPr lang="nb-NO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 dirty="0" smtClean="0"/>
              <a:t>Project attributes: funding program, topics (broad), funding</a:t>
            </a:r>
          </a:p>
          <a:p>
            <a:r>
              <a:rPr lang="en-US" sz="1600" dirty="0" smtClean="0"/>
              <a:t>Actor attributes: </a:t>
            </a:r>
          </a:p>
          <a:p>
            <a:pPr lvl="1"/>
            <a:r>
              <a:rPr lang="en-US" sz="1400" dirty="0" smtClean="0"/>
              <a:t>Location</a:t>
            </a:r>
          </a:p>
          <a:p>
            <a:pPr lvl="1"/>
            <a:r>
              <a:rPr lang="en-US" sz="1400" dirty="0" smtClean="0"/>
              <a:t>Activity</a:t>
            </a:r>
          </a:p>
          <a:p>
            <a:pPr lvl="2"/>
            <a:r>
              <a:rPr lang="en-US" sz="1100" dirty="0"/>
              <a:t>HES - Higher or Secondary Education </a:t>
            </a:r>
            <a:r>
              <a:rPr lang="en-US" sz="1100" dirty="0" smtClean="0"/>
              <a:t>Establishments</a:t>
            </a:r>
          </a:p>
          <a:p>
            <a:pPr lvl="2"/>
            <a:r>
              <a:rPr lang="en-US" sz="1100" dirty="0"/>
              <a:t>REC - Research </a:t>
            </a:r>
            <a:r>
              <a:rPr lang="en-US" sz="1100" dirty="0" smtClean="0"/>
              <a:t>Organizations</a:t>
            </a:r>
          </a:p>
          <a:p>
            <a:pPr lvl="2"/>
            <a:r>
              <a:rPr lang="en-US" sz="1100" dirty="0"/>
              <a:t>PRC - Private for-profit entities (excluding Higher or Secondary Education Establishments</a:t>
            </a:r>
            <a:r>
              <a:rPr lang="en-US" sz="1100" dirty="0" smtClean="0"/>
              <a:t>)</a:t>
            </a:r>
          </a:p>
          <a:p>
            <a:pPr lvl="2"/>
            <a:r>
              <a:rPr lang="en-US" sz="1100" dirty="0" smtClean="0"/>
              <a:t>PUB </a:t>
            </a:r>
            <a:r>
              <a:rPr lang="en-US" sz="1100" dirty="0"/>
              <a:t>- Public bodies (excluding Research </a:t>
            </a:r>
            <a:r>
              <a:rPr lang="en-US" sz="1100" dirty="0" smtClean="0"/>
              <a:t>Organizations </a:t>
            </a:r>
            <a:r>
              <a:rPr lang="en-US" sz="1100" dirty="0"/>
              <a:t>and Secondary or Higher Education Establishments</a:t>
            </a:r>
            <a:r>
              <a:rPr lang="en-US" sz="1100" dirty="0" smtClean="0"/>
              <a:t>)</a:t>
            </a:r>
          </a:p>
          <a:p>
            <a:pPr lvl="2"/>
            <a:r>
              <a:rPr lang="en-US" sz="1100" dirty="0" smtClean="0"/>
              <a:t>OTH - Other</a:t>
            </a:r>
            <a:endParaRPr lang="nb-NO" sz="11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Norway in CORDIS</a:t>
            </a:r>
            <a:endParaRPr lang="nb-NO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All frameworks/All topics: </a:t>
            </a:r>
          </a:p>
          <a:p>
            <a:pPr lvl="1"/>
            <a:r>
              <a:rPr lang="en-US" dirty="0" smtClean="0"/>
              <a:t>4147 projects</a:t>
            </a:r>
          </a:p>
          <a:p>
            <a:pPr lvl="1"/>
            <a:r>
              <a:rPr lang="en-US" dirty="0" smtClean="0"/>
              <a:t>1279 single actors based in Norway</a:t>
            </a:r>
          </a:p>
          <a:p>
            <a:r>
              <a:rPr lang="en-US" dirty="0" smtClean="0"/>
              <a:t>FP5:</a:t>
            </a:r>
            <a:r>
              <a:rPr lang="nb-NO" dirty="0" smtClean="0"/>
              <a:t> 1122 </a:t>
            </a:r>
            <a:r>
              <a:rPr lang="nb-NO" dirty="0" err="1" smtClean="0"/>
              <a:t>projects</a:t>
            </a:r>
            <a:r>
              <a:rPr lang="nb-NO" dirty="0" smtClean="0"/>
              <a:t>, 570 </a:t>
            </a:r>
            <a:r>
              <a:rPr lang="nb-NO" dirty="0" err="1" smtClean="0"/>
              <a:t>actors</a:t>
            </a:r>
            <a:endParaRPr lang="nb-NO" dirty="0" smtClean="0"/>
          </a:p>
          <a:p>
            <a:r>
              <a:rPr lang="en-US" dirty="0" smtClean="0"/>
              <a:t>FP6: 836 projects, 631 actors</a:t>
            </a:r>
          </a:p>
          <a:p>
            <a:r>
              <a:rPr lang="en-US" dirty="0" smtClean="0"/>
              <a:t>FP7: 1503 projects, 538 actors</a:t>
            </a:r>
          </a:p>
          <a:p>
            <a:r>
              <a:rPr lang="en-US" dirty="0" smtClean="0"/>
              <a:t>H2020: 686 projects, 318 actors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76BBB-3F6B-FE47-9B20-0E604178B90B}" type="datetime1">
              <a:rPr lang="nb-NO" smtClean="0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7E65EC-C774-EF4B-9967-F30DBC9C34E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8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64840"/>
            <a:ext cx="8229600" cy="952500"/>
          </a:xfrm>
        </p:spPr>
        <p:txBody>
          <a:bodyPr/>
          <a:lstStyle/>
          <a:p>
            <a:r>
              <a:rPr lang="en-US" sz="2400" dirty="0" smtClean="0"/>
              <a:t>Example: Photovoltaics and Offshore Wind in CORDIS</a:t>
            </a:r>
            <a:endParaRPr lang="el-GR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000" b="0" dirty="0" smtClean="0"/>
              <a:t>PV: </a:t>
            </a:r>
            <a:r>
              <a:rPr lang="en-US" sz="2000" b="0" dirty="0"/>
              <a:t>2632 nodes, 27374 </a:t>
            </a:r>
            <a:r>
              <a:rPr lang="en-US" sz="2000" b="0" dirty="0" smtClean="0"/>
              <a:t>ties</a:t>
            </a:r>
            <a:endParaRPr lang="en-US" sz="2000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b="0" dirty="0" smtClean="0"/>
              <a:t>OW: 690 nodes, 9419 ties</a:t>
            </a:r>
            <a:endParaRPr lang="el-GR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6" y="1812925"/>
            <a:ext cx="3292475" cy="3292475"/>
          </a:xfrm>
        </p:spPr>
      </p:pic>
      <p:pic>
        <p:nvPicPr>
          <p:cNvPr id="1026" name="Picture 2" descr="G:\eu knowledge networks\off-shore wind CORDIS\offshore wind CORDIS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812925"/>
            <a:ext cx="329247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4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Actors inside PV network</a:t>
            </a:r>
            <a:endParaRPr lang="nb-NO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299126"/>
              </p:ext>
            </p:extLst>
          </p:nvPr>
        </p:nvGraphicFramePr>
        <p:xfrm>
          <a:off x="762210" y="1561356"/>
          <a:ext cx="7921944" cy="3792204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3233726">
                  <a:extLst>
                    <a:ext uri="{9D8B030D-6E8A-4147-A177-3AD203B41FA5}">
                      <a16:colId xmlns:a16="http://schemas.microsoft.com/office/drawing/2014/main" val="97238344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74366638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6460657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2573629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20486717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369076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81395771"/>
                    </a:ext>
                  </a:extLst>
                </a:gridCol>
                <a:gridCol w="727778">
                  <a:extLst>
                    <a:ext uri="{9D8B030D-6E8A-4147-A177-3AD203B41FA5}">
                      <a16:colId xmlns:a16="http://schemas.microsoft.com/office/drawing/2014/main" val="280981910"/>
                    </a:ext>
                  </a:extLst>
                </a:gridCol>
              </a:tblGrid>
              <a:tr h="792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 smtClean="0">
                          <a:effectLst/>
                        </a:rPr>
                        <a:t>Organization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Activity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Country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City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err="1" smtClean="0">
                          <a:effectLst/>
                        </a:rPr>
                        <a:t>Degree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err="1" smtClean="0">
                          <a:effectLst/>
                        </a:rPr>
                        <a:t>Closeness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err="1" smtClean="0">
                          <a:effectLst/>
                        </a:rPr>
                        <a:t>Betweeness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err="1" smtClean="0">
                          <a:effectLst/>
                        </a:rPr>
                        <a:t>Eigenvector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316007868"/>
                  </a:ext>
                </a:extLst>
              </a:tr>
              <a:tr h="260867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 dirty="0">
                          <a:effectLst/>
                        </a:rPr>
                        <a:t>FRAUNHOFER GESELLSCHAFT ZUR FOERDERUNG DER ANGEWANDTEN FORSCHUNG E.V.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REC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DE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MUNCHEN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754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0.569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710841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495681672"/>
                  </a:ext>
                </a:extLst>
              </a:tr>
              <a:tr h="208988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COMMISSARIAT A L ENERGIE ATOMIQUE ET AUX ENERGIES ALTERNATIVES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REC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FR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PARIS 15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391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0.510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193413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0.646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277081030"/>
                  </a:ext>
                </a:extLst>
              </a:tr>
              <a:tr h="157110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INTERUNIVERSITAIR MICRO-ELECTRONICA CENTRUM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REC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BE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LEUVEN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338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0.501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150796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0.564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2234443303"/>
                  </a:ext>
                </a:extLst>
              </a:tr>
              <a:tr h="208988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STICHTING ENERGIEONDERZOEK CENTRUM NEDERLAND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REC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NL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PETTEN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307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0.502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139974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0.533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2735197185"/>
                  </a:ext>
                </a:extLst>
              </a:tr>
              <a:tr h="131170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CONSIGLIO NAZIONALE DELLE RICERCHE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REC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IT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ROMA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290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0.491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133799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0.466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4238718908"/>
                  </a:ext>
                </a:extLst>
              </a:tr>
              <a:tr h="1830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u="none" strike="noStrike" dirty="0">
                          <a:effectLst/>
                        </a:rPr>
                        <a:t>CENTRE NATIONAL DE LA RECHERCHE SCIENTIFIQUE CNRS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REC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FR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PARIS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271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0.483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99478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0.453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2650579558"/>
                  </a:ext>
                </a:extLst>
              </a:tr>
              <a:tr h="183049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ECOLE POLYTECHNIQUE FEDERALE DE LAUSANNE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HES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CH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LAUSANNE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270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0.489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122665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0.477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1305584279"/>
                  </a:ext>
                </a:extLst>
              </a:tr>
              <a:tr h="312746"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u="none" strike="noStrike" dirty="0">
                          <a:effectLst/>
                        </a:rPr>
                        <a:t>NEDERLANDSE ORGANISATIE VOOR TOEGEPAST NATUURWETENSCHAPPELIJK ONDERZOEK TNO</a:t>
                      </a:r>
                      <a:endParaRPr lang="nl-N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OTH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NL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DEN HAAG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247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0.482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116722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0.366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563803949"/>
                  </a:ext>
                </a:extLst>
              </a:tr>
              <a:tr h="79292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ACCIONA CONSTRUCCION SA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PRC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ES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ALCOBENDAS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246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0.470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83496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0.428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3410339146"/>
                  </a:ext>
                </a:extLst>
              </a:tr>
              <a:tr h="157110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TECHNISCHE UNIVERSITEIT EINDHOVEN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HES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NL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EINDHOVEN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243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0.474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92148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0.433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2523140655"/>
                  </a:ext>
                </a:extLst>
              </a:tr>
              <a:tr h="26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CENTRE FOR RENEWABLE ENERGY SOURCES AND SAVING FONDATION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REC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EL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PIKERMI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233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0.479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182272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0.337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1910120728"/>
                  </a:ext>
                </a:extLst>
              </a:tr>
              <a:tr h="183049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FUNDACION TECNALIA RESEARCH &amp; INNOVATION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REC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ES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DONOSTIA SAN SEBASTIAN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222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0.482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124468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0.395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2477497184"/>
                  </a:ext>
                </a:extLst>
              </a:tr>
              <a:tr h="131170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TEKNOLOGIAN TUTKIMUSKESKUS VTT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OTH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FI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ESPOO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205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0.477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72318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0.419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97462"/>
                  </a:ext>
                </a:extLst>
              </a:tr>
              <a:tr h="53352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STIFTELSEN SINTEF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REC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NO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TRONDHEIM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182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0.474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54492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0.399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742917"/>
                  </a:ext>
                </a:extLst>
              </a:tr>
              <a:tr h="105231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SIEMENS AKTIENGESELLSCHAFT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OTH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DE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MUNCHEN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182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0.462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57764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0.369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1964809"/>
                  </a:ext>
                </a:extLst>
              </a:tr>
              <a:tr h="79292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UNIVERZA V LJUBLJANI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HES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SI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LJUBLJANA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178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0.464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44644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0.324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3012692156"/>
                  </a:ext>
                </a:extLst>
              </a:tr>
              <a:tr h="131170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UNIVERSIDAD POLITECNICA DE MADRID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HES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ES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MADRID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177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0.470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81884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0.336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3446242148"/>
                  </a:ext>
                </a:extLst>
              </a:tr>
              <a:tr h="79292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CENTRO RICERCHE FIAT SCPA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REC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IT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ORBASSANO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176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0.457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35111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0.352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1668668798"/>
                  </a:ext>
                </a:extLst>
              </a:tr>
              <a:tr h="131170"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>
                          <a:effectLst/>
                        </a:rPr>
                        <a:t>Teknologian tutkimuskeskus VTT Oy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PUB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FI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Espoo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172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0.473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30498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0.418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2747590016"/>
                  </a:ext>
                </a:extLst>
              </a:tr>
              <a:tr h="312746">
                <a:tc>
                  <a:txBody>
                    <a:bodyPr/>
                    <a:lstStyle/>
                    <a:p>
                      <a:pPr algn="ctr" fontAlgn="b"/>
                      <a:r>
                        <a:rPr lang="es-ES" sz="800" u="none" strike="noStrike" dirty="0">
                          <a:effectLst/>
                        </a:rPr>
                        <a:t>CENTRO DE INVESTIGACIONES ENERGETICAS, MEDIOAMBIENTALES Y TECNOLOGICAS-CIEMAT</a:t>
                      </a:r>
                      <a:endParaRPr lang="es-E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REC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ES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MADRID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>
                          <a:effectLst/>
                        </a:rPr>
                        <a:t>169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0.476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65502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800" u="none" strike="noStrike" dirty="0" smtClean="0">
                          <a:effectLst/>
                        </a:rPr>
                        <a:t>0.330</a:t>
                      </a:r>
                      <a:endParaRPr lang="nb-N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74" marR="1474" marT="1474" marB="0" anchor="ctr"/>
                </a:tc>
                <a:extLst>
                  <a:ext uri="{0D108BD9-81ED-4DB2-BD59-A6C34878D82A}">
                    <a16:rowId xmlns:a16="http://schemas.microsoft.com/office/drawing/2014/main" val="3093056468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76BBB-3F6B-FE47-9B20-0E604178B90B}" type="datetime1">
              <a:rPr lang="nb-NO" smtClean="0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97E65EC-C774-EF4B-9967-F30DBC9C34E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9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Actors inside </a:t>
            </a:r>
            <a:r>
              <a:rPr lang="en-US" dirty="0" smtClean="0"/>
              <a:t>OW </a:t>
            </a:r>
            <a:r>
              <a:rPr lang="en-US" dirty="0"/>
              <a:t>network</a:t>
            </a:r>
            <a:endParaRPr lang="el-G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280473"/>
              </p:ext>
            </p:extLst>
          </p:nvPr>
        </p:nvGraphicFramePr>
        <p:xfrm>
          <a:off x="827580" y="1485876"/>
          <a:ext cx="7632856" cy="3819896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345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3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smtClean="0">
                          <a:effectLst/>
                        </a:rPr>
                        <a:t>Organization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smtClean="0">
                          <a:effectLst/>
                        </a:rPr>
                        <a:t>Activity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smtClean="0">
                          <a:effectLst/>
                        </a:rPr>
                        <a:t>Country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smtClean="0">
                          <a:effectLst/>
                        </a:rPr>
                        <a:t>City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smtClean="0">
                          <a:effectLst/>
                        </a:rPr>
                        <a:t>Degree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smtClean="0">
                          <a:effectLst/>
                        </a:rPr>
                        <a:t>Closeness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err="1" smtClean="0">
                          <a:effectLst/>
                        </a:rPr>
                        <a:t>Betweeness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 smtClean="0">
                          <a:effectLst/>
                        </a:rPr>
                        <a:t>Eigenvector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DANMARKS TEKNISKE UNIVERSITET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HES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DK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KGS LYNGBY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483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0.64</a:t>
                      </a:r>
                      <a:r>
                        <a:rPr lang="en-US" sz="800" u="none" strike="noStrike" dirty="0" smtClean="0">
                          <a:effectLst/>
                        </a:rPr>
                        <a:t>2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51179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>
                          <a:effectLst/>
                        </a:rPr>
                        <a:t>1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671">
                <a:tc>
                  <a:txBody>
                    <a:bodyPr/>
                    <a:lstStyle/>
                    <a:p>
                      <a:pPr algn="ctr" fontAlgn="b"/>
                      <a:r>
                        <a:rPr lang="de-DE" sz="800" u="none" strike="noStrike" dirty="0">
                          <a:effectLst/>
                        </a:rPr>
                        <a:t>FRAUNHOFER GESELLSCHAFT ZUR FOERDERUNG DER ANGEWANDTEN FORSCHUNG E.V.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REC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DE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MUNCHEN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423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0.62</a:t>
                      </a:r>
                      <a:r>
                        <a:rPr lang="en-US" sz="800" u="none" strike="noStrike" dirty="0" smtClean="0">
                          <a:effectLst/>
                        </a:rPr>
                        <a:t>6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48341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0.92</a:t>
                      </a:r>
                      <a:r>
                        <a:rPr lang="en-US" sz="800" u="none" strike="noStrike" dirty="0" smtClean="0">
                          <a:effectLst/>
                        </a:rPr>
                        <a:t>5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STICHTING ENERGIEONDERZOEK CENTRUM NEDERLAND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REC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NL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PETTEN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249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0.559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12133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0.61</a:t>
                      </a:r>
                      <a:r>
                        <a:rPr lang="en-US" sz="800" u="none" strike="noStrike" dirty="0" smtClean="0">
                          <a:effectLst/>
                        </a:rPr>
                        <a:t>2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0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UNIVERSITY OF STRATHCLYDE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HES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UK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GLASGOW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218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0.536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666</a:t>
                      </a:r>
                      <a:r>
                        <a:rPr lang="en-US" sz="800" u="none" strike="noStrike" dirty="0" smtClean="0">
                          <a:effectLst/>
                        </a:rPr>
                        <a:t>2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0.559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DONG ENERGY WIND POWER AS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PRC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DK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FREDERICIA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200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0.54</a:t>
                      </a:r>
                      <a:r>
                        <a:rPr lang="en-US" sz="800" u="none" strike="noStrike" dirty="0" smtClean="0">
                          <a:effectLst/>
                        </a:rPr>
                        <a:t>1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7663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0.4</a:t>
                      </a:r>
                      <a:r>
                        <a:rPr lang="en-US" sz="800" u="none" strike="noStrike" dirty="0" smtClean="0">
                          <a:effectLst/>
                        </a:rPr>
                        <a:t>51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SINTEF ENERGI AS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REC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NO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TRONDHEIM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190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0.523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3129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0.54</a:t>
                      </a:r>
                      <a:r>
                        <a:rPr lang="en-US" sz="800" u="none" strike="noStrike" dirty="0" smtClean="0">
                          <a:effectLst/>
                        </a:rPr>
                        <a:t>1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THE UNIVERSITY OF EDINBURGH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HES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UK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EDINBURGH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188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0.532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4531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0.49</a:t>
                      </a:r>
                      <a:r>
                        <a:rPr lang="en-US" sz="800" u="none" strike="noStrike" dirty="0" smtClean="0">
                          <a:effectLst/>
                        </a:rPr>
                        <a:t>4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 dirty="0">
                          <a:effectLst/>
                        </a:rPr>
                        <a:t>CENTRE FOR RENEWABLE ENERGY SOURCES AND SAVING FONDATION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REC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EL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PIKERMI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184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0.52</a:t>
                      </a:r>
                      <a:r>
                        <a:rPr lang="en-US" sz="800" u="none" strike="noStrike" dirty="0" smtClean="0">
                          <a:effectLst/>
                        </a:rPr>
                        <a:t>5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997</a:t>
                      </a:r>
                      <a:r>
                        <a:rPr lang="en-US" sz="800" u="none" strike="noStrike" dirty="0" smtClean="0">
                          <a:effectLst/>
                        </a:rPr>
                        <a:t>8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0.459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399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AALBORG UNIVERSITET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HES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DK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AALBORG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177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0.51</a:t>
                      </a:r>
                      <a:r>
                        <a:rPr lang="en-US" sz="800" u="none" strike="noStrike" dirty="0" smtClean="0">
                          <a:effectLst/>
                        </a:rPr>
                        <a:t>8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527</a:t>
                      </a:r>
                      <a:r>
                        <a:rPr lang="en-US" sz="800" u="none" strike="noStrike" dirty="0" smtClean="0">
                          <a:effectLst/>
                        </a:rPr>
                        <a:t>5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0.476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UNIVERSITY COLLEGE CORK -  NATIONAL UNIVERSITY OF IRELAND, CORK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HES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IE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Cork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158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0.51</a:t>
                      </a:r>
                      <a:r>
                        <a:rPr lang="en-US" sz="800" u="none" strike="noStrike" dirty="0" smtClean="0">
                          <a:effectLst/>
                        </a:rPr>
                        <a:t>8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6951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0.38</a:t>
                      </a:r>
                      <a:r>
                        <a:rPr lang="en-US" sz="800" u="none" strike="noStrike" dirty="0" smtClean="0">
                          <a:effectLst/>
                        </a:rPr>
                        <a:t>5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72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IBERDROLA RENOVABLES ENERGIA SA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PRC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VALENCIA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>
                          <a:effectLst/>
                        </a:rPr>
                        <a:t>154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0.49</a:t>
                      </a:r>
                      <a:r>
                        <a:rPr lang="en-US" sz="800" u="none" strike="noStrike" dirty="0" smtClean="0">
                          <a:effectLst/>
                        </a:rPr>
                        <a:t>7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2959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0.34</a:t>
                      </a:r>
                      <a:r>
                        <a:rPr lang="en-US" sz="800" u="none" strike="noStrike" dirty="0" smtClean="0">
                          <a:effectLst/>
                        </a:rPr>
                        <a:t>7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4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FUNDACION TECNALIA RESEARCH &amp; INNOVATION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REC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DONOSTIA SAN SEBASTIAN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>
                          <a:effectLst/>
                        </a:rPr>
                        <a:t>142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0.518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395</a:t>
                      </a:r>
                      <a:r>
                        <a:rPr lang="en-US" sz="800" u="none" strike="noStrike" dirty="0" smtClean="0">
                          <a:effectLst/>
                        </a:rPr>
                        <a:t>9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0.365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GARRAD HASSAN &amp; PARTNERS LTD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PRC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UK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BRISTOL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141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0.51</a:t>
                      </a:r>
                      <a:r>
                        <a:rPr lang="en-US" sz="800" u="none" strike="noStrike" dirty="0" smtClean="0">
                          <a:effectLst/>
                        </a:rPr>
                        <a:t>9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981</a:t>
                      </a:r>
                      <a:r>
                        <a:rPr lang="en-US" sz="800" u="none" strike="noStrike" dirty="0" smtClean="0">
                          <a:effectLst/>
                        </a:rPr>
                        <a:t>4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0.32</a:t>
                      </a:r>
                      <a:r>
                        <a:rPr lang="en-US" sz="800" u="none" strike="noStrike" dirty="0" smtClean="0">
                          <a:effectLst/>
                        </a:rPr>
                        <a:t>7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6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TECHNISCHE UNIVERSITEIT DELFT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HES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NL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DELFT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136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0.519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201</a:t>
                      </a:r>
                      <a:r>
                        <a:rPr lang="en-US" sz="800" u="none" strike="noStrike" dirty="0" smtClean="0">
                          <a:effectLst/>
                        </a:rPr>
                        <a:t>2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0.36</a:t>
                      </a:r>
                      <a:r>
                        <a:rPr lang="en-US" sz="800" u="none" strike="noStrike" dirty="0" smtClean="0">
                          <a:effectLst/>
                        </a:rPr>
                        <a:t>1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2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NATIONAL TECHNICAL UNIVERSITY OF ATHENS - NTUA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HES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EL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ATHINA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136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0.51</a:t>
                      </a:r>
                      <a:r>
                        <a:rPr lang="en-US" sz="800" u="none" strike="noStrike" dirty="0" smtClean="0">
                          <a:effectLst/>
                        </a:rPr>
                        <a:t>7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10373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0.30</a:t>
                      </a:r>
                      <a:r>
                        <a:rPr lang="en-US" sz="800" u="none" strike="noStrike" dirty="0" smtClean="0">
                          <a:effectLst/>
                        </a:rPr>
                        <a:t>6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67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WIND EUROPE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OTH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BE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BRUXELLES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136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0.49</a:t>
                      </a:r>
                      <a:r>
                        <a:rPr lang="en-US" sz="800" u="none" strike="noStrike" dirty="0" smtClean="0">
                          <a:effectLst/>
                        </a:rPr>
                        <a:t>9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1087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0.375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9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GAMESA INNOVATION AND TECHNOLOGY S.L.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PRC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SARRIGUREN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128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0.499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2117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0.357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20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FUNDACION CENER-CIEMAT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REC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SARRIGUREN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125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0.50</a:t>
                      </a:r>
                      <a:r>
                        <a:rPr lang="en-US" sz="800" u="none" strike="noStrike" dirty="0" smtClean="0">
                          <a:effectLst/>
                        </a:rPr>
                        <a:t>4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679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0.41</a:t>
                      </a:r>
                      <a:r>
                        <a:rPr lang="en-US" sz="800" u="none" strike="noStrike" dirty="0" smtClean="0">
                          <a:effectLst/>
                        </a:rPr>
                        <a:t>7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201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UNIVERSITAET STUTTGART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HES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DE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STUTTGART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122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0.5</a:t>
                      </a:r>
                      <a:r>
                        <a:rPr lang="en-US" sz="800" u="none" strike="noStrike" dirty="0" smtClean="0">
                          <a:effectLst/>
                        </a:rPr>
                        <a:t>00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799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0.36</a:t>
                      </a:r>
                      <a:r>
                        <a:rPr lang="en-US" sz="800" u="none" strike="noStrike" dirty="0" smtClean="0">
                          <a:effectLst/>
                        </a:rPr>
                        <a:t>2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5281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 dirty="0">
                          <a:effectLst/>
                        </a:rPr>
                        <a:t>WAVEC/OFFSHORE RENEWABLES - CENTRO DE ENERGIA OFFSHORE ASSOCIACAO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REC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PT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LISBOA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>
                          <a:effectLst/>
                        </a:rPr>
                        <a:t>117</a:t>
                      </a:r>
                      <a:endParaRPr lang="el-G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0.48</a:t>
                      </a:r>
                      <a:r>
                        <a:rPr lang="en-US" sz="800" u="none" strike="noStrike" dirty="0" smtClean="0">
                          <a:effectLst/>
                        </a:rPr>
                        <a:t>4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2075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u="none" strike="noStrike" dirty="0" smtClean="0">
                          <a:effectLst/>
                        </a:rPr>
                        <a:t>0.29</a:t>
                      </a:r>
                      <a:r>
                        <a:rPr lang="en-US" sz="800" u="none" strike="noStrike" dirty="0" smtClean="0">
                          <a:effectLst/>
                        </a:rPr>
                        <a:t>7</a:t>
                      </a:r>
                      <a:endParaRPr lang="el-G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569" marR="1569" marT="1569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1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over time: Can we trace patterns?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E862B-79CF-F94D-B10C-D9E36ADC4C08}" type="datetime1">
              <a:rPr lang="nb-NO" smtClean="0"/>
              <a:pPr>
                <a:defRPr/>
              </a:pPr>
              <a:t>24.11.2018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AD7203-3013-D749-ADA2-C23176B4018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651000"/>
          <a:ext cx="7924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8265576"/>
      </p:ext>
    </p:extLst>
  </p:cSld>
  <p:clrMapOvr>
    <a:masterClrMapping/>
  </p:clrMapOvr>
</p:sld>
</file>

<file path=ppt/theme/theme1.xml><?xml version="1.0" encoding="utf-8"?>
<a:theme xmlns:a="http://schemas.openxmlformats.org/drawingml/2006/main" name="UiO-Norsk16_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sv-tik-16-10-english</Template>
  <TotalTime>1098</TotalTime>
  <Words>1404</Words>
  <Application>Microsoft Office PowerPoint</Application>
  <PresentationFormat>On-screen Show (16:10)</PresentationFormat>
  <Paragraphs>742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ヒラギノ角ゴ Pro W3</vt:lpstr>
      <vt:lpstr>UiO-Norsk16_10</vt:lpstr>
      <vt:lpstr>R&amp;D in Europe – The CORDIS dataset</vt:lpstr>
      <vt:lpstr>Structure of R&amp;D Projects</vt:lpstr>
      <vt:lpstr>The CORDIS dataset</vt:lpstr>
      <vt:lpstr>Labels in Projects</vt:lpstr>
      <vt:lpstr>More on the data</vt:lpstr>
      <vt:lpstr>Example: Photovoltaics and Offshore Wind in CORDIS</vt:lpstr>
      <vt:lpstr>Key Actors inside PV network</vt:lpstr>
      <vt:lpstr>Key Actors inside OW network</vt:lpstr>
      <vt:lpstr>Change over time: Can we trace patterns?</vt:lpstr>
      <vt:lpstr>Change over time: Can we trace patterns?</vt:lpstr>
      <vt:lpstr>Norwegian PV and OW</vt:lpstr>
      <vt:lpstr>Norwegian PV and OW</vt:lpstr>
      <vt:lpstr>Thank you very much for your attention!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RenewGrowth: PV Knowledge Networks</dc:title>
  <dc:creator>Maria Tsouri</dc:creator>
  <cp:lastModifiedBy>Maria Tsouri</cp:lastModifiedBy>
  <cp:revision>73</cp:revision>
  <dcterms:created xsi:type="dcterms:W3CDTF">2018-03-08T14:26:56Z</dcterms:created>
  <dcterms:modified xsi:type="dcterms:W3CDTF">2018-11-24T15:11:29Z</dcterms:modified>
</cp:coreProperties>
</file>