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0"/>
  </p:notesMasterIdLst>
  <p:handoutMasterIdLst>
    <p:handoutMasterId r:id="rId21"/>
  </p:handoutMasterIdLst>
  <p:sldIdLst>
    <p:sldId id="256" r:id="rId2"/>
    <p:sldId id="273" r:id="rId3"/>
    <p:sldId id="257" r:id="rId4"/>
    <p:sldId id="258" r:id="rId5"/>
    <p:sldId id="263" r:id="rId6"/>
    <p:sldId id="261" r:id="rId7"/>
    <p:sldId id="262" r:id="rId8"/>
    <p:sldId id="259" r:id="rId9"/>
    <p:sldId id="267" r:id="rId10"/>
    <p:sldId id="270" r:id="rId11"/>
    <p:sldId id="268" r:id="rId12"/>
    <p:sldId id="266" r:id="rId13"/>
    <p:sldId id="272" r:id="rId14"/>
    <p:sldId id="265" r:id="rId15"/>
    <p:sldId id="274" r:id="rId16"/>
    <p:sldId id="260" r:id="rId17"/>
    <p:sldId id="271" r:id="rId18"/>
    <p:sldId id="264" r:id="rId19"/>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1pPr>
    <a:lvl2pPr marL="362925"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2pPr>
    <a:lvl3pPr marL="72585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3pPr>
    <a:lvl4pPr marL="1088776"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4pPr>
    <a:lvl5pPr marL="1451701" algn="l" rtl="0" fontAlgn="base">
      <a:spcBef>
        <a:spcPct val="0"/>
      </a:spcBef>
      <a:spcAft>
        <a:spcPct val="0"/>
      </a:spcAft>
      <a:defRPr sz="16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600" kern="1200">
        <a:solidFill>
          <a:schemeClr val="tx1"/>
        </a:solidFill>
        <a:latin typeface="Arial" charset="0"/>
        <a:ea typeface="ヒラギノ角ゴ Pro W3" charset="-128"/>
        <a:cs typeface="ヒラギノ角ゴ Pro W3" charset="-128"/>
      </a:defRPr>
    </a:lvl6pPr>
    <a:lvl7pPr marL="2177552" algn="l" defTabSz="362925" rtl="0" eaLnBrk="1" latinLnBrk="0" hangingPunct="1">
      <a:defRPr sz="1600" kern="1200">
        <a:solidFill>
          <a:schemeClr val="tx1"/>
        </a:solidFill>
        <a:latin typeface="Arial" charset="0"/>
        <a:ea typeface="ヒラギノ角ゴ Pro W3" charset="-128"/>
        <a:cs typeface="ヒラギノ角ゴ Pro W3" charset="-128"/>
      </a:defRPr>
    </a:lvl7pPr>
    <a:lvl8pPr marL="2540478" algn="l" defTabSz="362925" rtl="0" eaLnBrk="1" latinLnBrk="0" hangingPunct="1">
      <a:defRPr sz="1600" kern="1200">
        <a:solidFill>
          <a:schemeClr val="tx1"/>
        </a:solidFill>
        <a:latin typeface="Arial" charset="0"/>
        <a:ea typeface="ヒラギノ角ゴ Pro W3" charset="-128"/>
        <a:cs typeface="ヒラギノ角ゴ Pro W3" charset="-128"/>
      </a:defRPr>
    </a:lvl8pPr>
    <a:lvl9pPr marL="2903403" algn="l" defTabSz="362925" rtl="0" eaLnBrk="1" latinLnBrk="0" hangingPunct="1">
      <a:defRPr sz="16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94" autoAdjust="0"/>
    <p:restoredTop sz="96837" autoAdjust="0"/>
  </p:normalViewPr>
  <p:slideViewPr>
    <p:cSldViewPr>
      <p:cViewPr varScale="1">
        <p:scale>
          <a:sx n="157" d="100"/>
          <a:sy n="157" d="100"/>
        </p:scale>
        <p:origin x="534" y="126"/>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vl1pPr>
          </a:lstStyle>
          <a:p>
            <a:pPr>
              <a:defRPr/>
            </a:pPr>
            <a:fld id="{75D7F718-98BC-5045-A821-52C448D53BEB}" type="datetime1">
              <a:rPr lang="nb-NO"/>
              <a:pPr>
                <a:defRPr/>
              </a:pPr>
              <a:t>29.11.2018</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0" hangingPunct="0">
              <a:defRPr sz="1200"/>
            </a:lvl1pPr>
          </a:lstStyle>
          <a:p>
            <a:pPr>
              <a:defRPr/>
            </a:pPr>
            <a:fld id="{AB039BC9-F172-9346-BCD9-B103670D7537}" type="slidenum">
              <a:rPr lang="nb-NO"/>
              <a:pPr>
                <a:defRPr/>
              </a:pPr>
              <a:t>‹#›</a:t>
            </a:fld>
            <a:endParaRPr lang="nb-NO"/>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361CEB0D-248D-A94B-8C34-DF0A71FD3382}"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292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85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8776"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1701"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a:defRPr/>
            </a:pPr>
            <a:fld id="{361CEB0D-248D-A94B-8C34-DF0A71FD3382}" type="slidenum">
              <a:rPr lang="en-US" smtClean="0"/>
              <a:pPr>
                <a:defRPr/>
              </a:pPr>
              <a:t>2</a:t>
            </a:fld>
            <a:endParaRPr lang="en-US"/>
          </a:p>
        </p:txBody>
      </p:sp>
    </p:spTree>
    <p:extLst>
      <p:ext uri="{BB962C8B-B14F-4D97-AF65-F5344CB8AC3E}">
        <p14:creationId xmlns:p14="http://schemas.microsoft.com/office/powerpoint/2010/main" val="223909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B3D8EFE-216C-FA41-B0EC-19250690C629}" type="slidenum">
              <a:rPr lang="en-US"/>
              <a:pPr/>
              <a:t>4</a:t>
            </a:fld>
            <a:endParaRPr lang="en-US"/>
          </a:p>
        </p:txBody>
      </p:sp>
      <p:sp>
        <p:nvSpPr>
          <p:cNvPr id="17411" name="Rectangle 2"/>
          <p:cNvSpPr>
            <a:spLocks noGrp="1" noRot="1" noChangeAspect="1" noChangeArrowheads="1" noTextEdit="1"/>
          </p:cNvSpPr>
          <p:nvPr>
            <p:ph type="sldImg"/>
          </p:nvPr>
        </p:nvSpPr>
        <p:spPr>
          <a:xfrm>
            <a:off x="685800" y="685800"/>
            <a:ext cx="5486400" cy="3429000"/>
          </a:xfrm>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C30E862B-79CF-F94D-B10C-D9E36ADC4C08}" type="datetime1">
              <a:rPr lang="nb-NO"/>
              <a:pPr>
                <a:defRPr/>
              </a:pPr>
              <a:t>29.11.2018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CAAD7203-3013-D749-ADA2-C23176B40189}"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6A29966B-9BF2-6642-BA3E-7F6C4B6B5B48}" type="datetime1">
              <a:rPr lang="nb-NO"/>
              <a:pPr>
                <a:defRPr/>
              </a:pPr>
              <a:t>29.11.2018</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C8C4BAE5-1A3D-6C4B-A19B-A21CA952B87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80076BBB-3F6B-FE47-9B20-0E604178B90B}" type="datetime1">
              <a:rPr lang="nb-NO"/>
              <a:pPr>
                <a:defRPr/>
              </a:pPr>
              <a:t>29.11.2018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C97E65EC-C774-EF4B-9967-F30DBC9C34E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3B3D70CB-25CB-BE44-8267-D24E2D49FE8A}" type="datetime1">
              <a:rPr lang="nb-NO"/>
              <a:pPr>
                <a:defRPr/>
              </a:pPr>
              <a:t>29.11.2018</a:t>
            </a:fld>
            <a:endParaRPr lang="nb-NO" dirty="0"/>
          </a:p>
        </p:txBody>
      </p:sp>
      <p:sp>
        <p:nvSpPr>
          <p:cNvPr id="8" name="Rectangle 12"/>
          <p:cNvSpPr>
            <a:spLocks noGrp="1" noChangeArrowheads="1"/>
          </p:cNvSpPr>
          <p:nvPr>
            <p:ph type="sldNum" sz="quarter" idx="11"/>
          </p:nvPr>
        </p:nvSpPr>
        <p:spPr>
          <a:ln/>
        </p:spPr>
        <p:txBody>
          <a:bodyPr/>
          <a:lstStyle>
            <a:lvl1pPr>
              <a:defRPr/>
            </a:lvl1pPr>
          </a:lstStyle>
          <a:p>
            <a:pPr>
              <a:defRPr/>
            </a:pPr>
            <a:fld id="{16FFD7A5-C8F5-1448-9D00-39B245CDADD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6A73A17C-8D7E-DE49-B1B2-99C5899E63E4}" type="datetime1">
              <a:rPr lang="nb-NO"/>
              <a:pPr>
                <a:defRPr/>
              </a:pPr>
              <a:t>29.11.2018</a:t>
            </a:fld>
            <a:endParaRPr lang="nb-NO" dirty="0"/>
          </a:p>
        </p:txBody>
      </p:sp>
      <p:sp>
        <p:nvSpPr>
          <p:cNvPr id="4" name="Rectangle 12"/>
          <p:cNvSpPr>
            <a:spLocks noGrp="1" noChangeArrowheads="1"/>
          </p:cNvSpPr>
          <p:nvPr>
            <p:ph type="sldNum" sz="quarter" idx="11"/>
          </p:nvPr>
        </p:nvSpPr>
        <p:spPr>
          <a:ln/>
        </p:spPr>
        <p:txBody>
          <a:bodyPr/>
          <a:lstStyle>
            <a:lvl1pPr>
              <a:defRPr/>
            </a:lvl1pPr>
          </a:lstStyle>
          <a:p>
            <a:pPr>
              <a:defRPr/>
            </a:pPr>
            <a:fld id="{D1D2A21F-DA23-814C-9F57-78C93D66387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0102FEF2-E4BD-6348-BAE6-B5F400DE8733}" type="datetime1">
              <a:rPr lang="nb-NO"/>
              <a:pPr>
                <a:defRPr/>
              </a:pPr>
              <a:t>29.11.2018</a:t>
            </a:fld>
            <a:endParaRPr lang="nb-NO" dirty="0"/>
          </a:p>
        </p:txBody>
      </p:sp>
      <p:sp>
        <p:nvSpPr>
          <p:cNvPr id="3" name="Rectangle 12"/>
          <p:cNvSpPr>
            <a:spLocks noGrp="1" noChangeArrowheads="1"/>
          </p:cNvSpPr>
          <p:nvPr>
            <p:ph type="sldNum" sz="quarter" idx="11"/>
          </p:nvPr>
        </p:nvSpPr>
        <p:spPr>
          <a:ln/>
        </p:spPr>
        <p:txBody>
          <a:bodyPr/>
          <a:lstStyle>
            <a:lvl1pPr>
              <a:defRPr/>
            </a:lvl1pPr>
          </a:lstStyle>
          <a:p>
            <a:pPr>
              <a:defRPr/>
            </a:pPr>
            <a:fld id="{60174A88-5B81-1D4F-823C-6256520B3BF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A5023178-3325-B448-BCA2-C606C2543C23}" type="datetime1">
              <a:rPr lang="nb-NO"/>
              <a:pPr>
                <a:defRPr/>
              </a:pPr>
              <a:t>29.11.2018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3F0258ED-E363-D542-BB05-DA75DAA1FC9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00F1D0FA-0760-EC4E-B2CF-78F622ECA4CF}" type="datetime1">
              <a:rPr lang="nb-NO"/>
              <a:pPr>
                <a:defRPr/>
              </a:pPr>
              <a:t>29.11.2018</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240EC82D-BBE7-BE49-AC35-8BE46C8CE67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211" y="708544"/>
            <a:ext cx="7921944" cy="953130"/>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762211" y="1651588"/>
            <a:ext cx="7924464" cy="3427992"/>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34" name="Rectangle 10"/>
          <p:cNvSpPr>
            <a:spLocks noGrp="1" noChangeArrowheads="1"/>
          </p:cNvSpPr>
          <p:nvPr>
            <p:ph type="dt" sz="half" idx="2"/>
          </p:nvPr>
        </p:nvSpPr>
        <p:spPr bwMode="auto">
          <a:xfrm>
            <a:off x="762210" y="5334252"/>
            <a:ext cx="1904895"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a:defRPr/>
            </a:pPr>
            <a:fld id="{9C7B76A9-D67D-FE47-B774-753115DD3D77}" type="datetime1">
              <a:rPr lang="nb-NO"/>
              <a:pPr>
                <a:defRPr/>
              </a:pPr>
              <a:t>29.11.2018</a:t>
            </a:fld>
            <a:endParaRPr lang="nb-NO" dirty="0"/>
          </a:p>
        </p:txBody>
      </p:sp>
      <p:sp>
        <p:nvSpPr>
          <p:cNvPr id="1036" name="Rectangle 12"/>
          <p:cNvSpPr>
            <a:spLocks noGrp="1" noChangeArrowheads="1"/>
          </p:cNvSpPr>
          <p:nvPr>
            <p:ph type="sldNum" sz="quarter" idx="4"/>
          </p:nvPr>
        </p:nvSpPr>
        <p:spPr bwMode="auto">
          <a:xfrm>
            <a:off x="8018953" y="5334252"/>
            <a:ext cx="685359" cy="38074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a:defRPr/>
            </a:pPr>
            <a:fld id="{6FF88920-A570-764F-B75C-B0232A0E4D71}" type="slidenum">
              <a:rPr lang="en-US"/>
              <a:pPr>
                <a:defRPr/>
              </a:pPr>
              <a:t>‹#›</a:t>
            </a:fld>
            <a:endParaRPr lang="en-US" dirty="0"/>
          </a:p>
        </p:txBody>
      </p:sp>
      <p:pic>
        <p:nvPicPr>
          <p:cNvPr id="9" name="Picture 8" descr="SV_TIK_A_ENG.png"/>
          <p:cNvPicPr>
            <a:picLocks noChangeAspect="1"/>
          </p:cNvPicPr>
          <p:nvPr userDrawn="1"/>
        </p:nvPicPr>
        <p:blipFill>
          <a:blip r:embed="rId11"/>
          <a:stretch>
            <a:fillRect/>
          </a:stretch>
        </p:blipFill>
        <p:spPr>
          <a:xfrm>
            <a:off x="304800" y="190500"/>
            <a:ext cx="4755147" cy="324214"/>
          </a:xfrm>
          <a:prstGeom prst="rect">
            <a:avLst/>
          </a:prstGeom>
        </p:spPr>
      </p:pic>
    </p:spTree>
  </p:cSld>
  <p:clrMap bg1="lt1" tx1="dk1" bg2="lt2" tx2="dk2" accent1="accent1" accent2="accent2" accent3="accent3" accent4="accent4" accent5="accent5" accent6="accent6" hlink="hlink" folHlink="folHlink"/>
  <p:sldLayoutIdLst>
    <p:sldLayoutId id="2147483761"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2194" indent="-272194" algn="l" rtl="0" eaLnBrk="1" fontAlgn="base" hangingPunct="1">
        <a:spcBef>
          <a:spcPct val="20000"/>
        </a:spcBef>
        <a:spcAft>
          <a:spcPct val="0"/>
        </a:spcAft>
        <a:buChar char="•"/>
        <a:defRPr sz="2200">
          <a:solidFill>
            <a:schemeClr val="tx1"/>
          </a:solidFill>
          <a:latin typeface="+mn-lt"/>
          <a:ea typeface="+mn-ea"/>
          <a:cs typeface="+mn-cs"/>
        </a:defRPr>
      </a:lvl1pPr>
      <a:lvl2pPr marL="589754" indent="-226828" algn="l" rtl="0" eaLnBrk="1" fontAlgn="base" hangingPunct="1">
        <a:spcBef>
          <a:spcPct val="20000"/>
        </a:spcBef>
        <a:spcAft>
          <a:spcPct val="0"/>
        </a:spcAft>
        <a:buChar char="–"/>
        <a:defRPr sz="1900">
          <a:solidFill>
            <a:schemeClr val="tx1"/>
          </a:solidFill>
          <a:latin typeface="+mn-lt"/>
          <a:ea typeface="+mn-ea"/>
          <a:cs typeface="+mn-cs"/>
        </a:defRPr>
      </a:lvl2pPr>
      <a:lvl3pPr marL="907313" indent="-181463" algn="l" rtl="0" eaLnBrk="1" fontAlgn="base" hangingPunct="1">
        <a:spcBef>
          <a:spcPct val="20000"/>
        </a:spcBef>
        <a:spcAft>
          <a:spcPct val="0"/>
        </a:spcAft>
        <a:buChar char="•"/>
        <a:defRPr sz="1600">
          <a:solidFill>
            <a:schemeClr val="tx1"/>
          </a:solidFill>
          <a:latin typeface="+mn-lt"/>
          <a:ea typeface="+mn-ea"/>
          <a:cs typeface="+mn-cs"/>
        </a:defRPr>
      </a:lvl3pPr>
      <a:lvl4pPr marL="1270239" indent="-181463" algn="l" rtl="0" eaLnBrk="1" fontAlgn="base" hangingPunct="1">
        <a:spcBef>
          <a:spcPct val="20000"/>
        </a:spcBef>
        <a:spcAft>
          <a:spcPct val="0"/>
        </a:spcAft>
        <a:buChar char="–"/>
        <a:defRPr>
          <a:solidFill>
            <a:schemeClr val="tx1"/>
          </a:solidFill>
          <a:latin typeface="+mn-lt"/>
          <a:ea typeface="+mn-ea"/>
          <a:cs typeface="+mn-cs"/>
        </a:defRPr>
      </a:lvl4pPr>
      <a:lvl5pPr marL="1633164" indent="-181463"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883156" y="1917608"/>
            <a:ext cx="7543989" cy="951869"/>
          </a:xfrm>
        </p:spPr>
        <p:txBody>
          <a:bodyPr/>
          <a:lstStyle/>
          <a:p>
            <a:pPr eaLnBrk="1" hangingPunct="1"/>
            <a:r>
              <a:rPr lang="nb-NO" dirty="0" err="1" smtClean="0"/>
              <a:t>Building</a:t>
            </a:r>
            <a:r>
              <a:rPr lang="nb-NO" dirty="0" smtClean="0"/>
              <a:t> </a:t>
            </a:r>
            <a:r>
              <a:rPr lang="nb-NO" dirty="0" err="1" smtClean="0"/>
              <a:t>network</a:t>
            </a:r>
            <a:r>
              <a:rPr lang="nb-NO" dirty="0" smtClean="0"/>
              <a:t> analyses from </a:t>
            </a:r>
            <a:r>
              <a:rPr lang="nb-NO" dirty="0" err="1" smtClean="0"/>
              <a:t>the</a:t>
            </a:r>
            <a:r>
              <a:rPr lang="nb-NO" dirty="0" smtClean="0"/>
              <a:t> R&amp;D database</a:t>
            </a:r>
            <a:endParaRPr lang="nb-NO" dirty="0"/>
          </a:p>
        </p:txBody>
      </p:sp>
      <p:sp>
        <p:nvSpPr>
          <p:cNvPr id="15363" name="Rectangle 3"/>
          <p:cNvSpPr>
            <a:spLocks noGrp="1" noChangeArrowheads="1"/>
          </p:cNvSpPr>
          <p:nvPr>
            <p:ph type="subTitle" idx="1"/>
          </p:nvPr>
        </p:nvSpPr>
        <p:spPr>
          <a:xfrm>
            <a:off x="883156" y="2858131"/>
            <a:ext cx="7543989" cy="1459954"/>
          </a:xfrm>
        </p:spPr>
        <p:txBody>
          <a:bodyPr/>
          <a:lstStyle/>
          <a:p>
            <a:r>
              <a:rPr lang="nb-NO" dirty="0"/>
              <a:t>R&amp;D </a:t>
            </a:r>
            <a:r>
              <a:rPr lang="nb-NO" dirty="0" err="1" smtClean="0"/>
              <a:t>networks</a:t>
            </a:r>
            <a:r>
              <a:rPr lang="nb-NO" dirty="0" smtClean="0"/>
              <a:t> </a:t>
            </a:r>
            <a:r>
              <a:rPr lang="nb-NO" dirty="0" err="1"/>
              <a:t>of</a:t>
            </a:r>
            <a:r>
              <a:rPr lang="nb-NO" dirty="0"/>
              <a:t> </a:t>
            </a:r>
            <a:r>
              <a:rPr lang="nb-NO" dirty="0" smtClean="0"/>
              <a:t>Norway</a:t>
            </a:r>
          </a:p>
          <a:p>
            <a:endParaRPr lang="nb-NO" sz="1400" dirty="0" smtClean="0"/>
          </a:p>
          <a:p>
            <a:r>
              <a:rPr lang="nb-NO" sz="1400" dirty="0" smtClean="0"/>
              <a:t>Erlend Osland Simensen</a:t>
            </a:r>
            <a:endParaRPr lang="nb-NO"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Overview</a:t>
            </a:r>
            <a:r>
              <a:rPr lang="nb-NO" dirty="0" smtClean="0"/>
              <a:t> </a:t>
            </a:r>
            <a:r>
              <a:rPr lang="nb-NO" dirty="0" err="1" smtClean="0"/>
              <a:t>of</a:t>
            </a:r>
            <a:r>
              <a:rPr lang="nb-NO" dirty="0" smtClean="0"/>
              <a:t> </a:t>
            </a:r>
            <a:r>
              <a:rPr lang="nb-NO" dirty="0" err="1" smtClean="0"/>
              <a:t>presentations</a:t>
            </a:r>
            <a:r>
              <a:rPr lang="nb-NO" dirty="0" smtClean="0"/>
              <a:t>	</a:t>
            </a:r>
            <a:endParaRPr lang="nb-NO" dirty="0"/>
          </a:p>
        </p:txBody>
      </p:sp>
      <p:sp>
        <p:nvSpPr>
          <p:cNvPr id="3" name="Content Placeholder 2"/>
          <p:cNvSpPr>
            <a:spLocks noGrp="1"/>
          </p:cNvSpPr>
          <p:nvPr>
            <p:ph idx="1"/>
          </p:nvPr>
        </p:nvSpPr>
        <p:spPr/>
        <p:txBody>
          <a:bodyPr/>
          <a:lstStyle/>
          <a:p>
            <a:r>
              <a:rPr lang="nb-NO" dirty="0" smtClean="0"/>
              <a:t>I </a:t>
            </a:r>
            <a:r>
              <a:rPr lang="nb-NO" dirty="0" err="1" smtClean="0"/>
              <a:t>will</a:t>
            </a:r>
            <a:r>
              <a:rPr lang="nb-NO" dirty="0" smtClean="0"/>
              <a:t> first </a:t>
            </a:r>
            <a:r>
              <a:rPr lang="nb-NO" dirty="0" err="1" smtClean="0"/>
              <a:t>give</a:t>
            </a:r>
            <a:r>
              <a:rPr lang="nb-NO" dirty="0" smtClean="0"/>
              <a:t> </a:t>
            </a:r>
            <a:r>
              <a:rPr lang="nb-NO" dirty="0" err="1" smtClean="0"/>
              <a:t>some</a:t>
            </a:r>
            <a:r>
              <a:rPr lang="nb-NO" dirty="0" smtClean="0"/>
              <a:t> general </a:t>
            </a:r>
            <a:r>
              <a:rPr lang="nb-NO" dirty="0" err="1" smtClean="0"/>
              <a:t>background</a:t>
            </a:r>
            <a:r>
              <a:rPr lang="nb-NO" dirty="0" smtClean="0"/>
              <a:t> </a:t>
            </a:r>
            <a:r>
              <a:rPr lang="nb-NO" dirty="0" err="1" smtClean="0"/>
              <a:t>on</a:t>
            </a:r>
            <a:r>
              <a:rPr lang="nb-NO" dirty="0" smtClean="0"/>
              <a:t> </a:t>
            </a:r>
            <a:r>
              <a:rPr lang="nb-NO" dirty="0" err="1" smtClean="0"/>
              <a:t>the</a:t>
            </a:r>
            <a:r>
              <a:rPr lang="nb-NO" dirty="0" smtClean="0"/>
              <a:t> database and </a:t>
            </a:r>
            <a:r>
              <a:rPr lang="nb-NO" dirty="0" err="1" smtClean="0"/>
              <a:t>how</a:t>
            </a:r>
            <a:r>
              <a:rPr lang="nb-NO" dirty="0" smtClean="0"/>
              <a:t> </a:t>
            </a:r>
            <a:r>
              <a:rPr lang="nb-NO" dirty="0" err="1" smtClean="0"/>
              <a:t>we</a:t>
            </a:r>
            <a:r>
              <a:rPr lang="nb-NO" dirty="0" smtClean="0"/>
              <a:t> have </a:t>
            </a:r>
            <a:r>
              <a:rPr lang="nb-NO" dirty="0" err="1" smtClean="0"/>
              <a:t>worked</a:t>
            </a:r>
            <a:r>
              <a:rPr lang="nb-NO" dirty="0" smtClean="0"/>
              <a:t> </a:t>
            </a:r>
            <a:r>
              <a:rPr lang="nb-NO" dirty="0" err="1" smtClean="0"/>
              <a:t>with</a:t>
            </a:r>
            <a:r>
              <a:rPr lang="nb-NO" dirty="0" smtClean="0"/>
              <a:t> it</a:t>
            </a:r>
          </a:p>
          <a:p>
            <a:endParaRPr lang="nb-NO" dirty="0" smtClean="0"/>
          </a:p>
          <a:p>
            <a:r>
              <a:rPr lang="nb-NO" dirty="0" smtClean="0"/>
              <a:t>I </a:t>
            </a:r>
            <a:r>
              <a:rPr lang="nb-NO" dirty="0" err="1" smtClean="0"/>
              <a:t>will</a:t>
            </a:r>
            <a:r>
              <a:rPr lang="nb-NO" dirty="0" smtClean="0"/>
              <a:t> present </a:t>
            </a:r>
            <a:r>
              <a:rPr lang="nb-NO" dirty="0" err="1" smtClean="0"/>
              <a:t>two</a:t>
            </a:r>
            <a:r>
              <a:rPr lang="nb-NO" dirty="0" smtClean="0"/>
              <a:t> analyses </a:t>
            </a:r>
            <a:r>
              <a:rPr lang="nb-NO" dirty="0" err="1" smtClean="0"/>
              <a:t>of</a:t>
            </a:r>
            <a:r>
              <a:rPr lang="nb-NO" dirty="0" smtClean="0"/>
              <a:t> </a:t>
            </a:r>
            <a:r>
              <a:rPr lang="nb-NO" dirty="0" err="1" smtClean="0"/>
              <a:t>the</a:t>
            </a:r>
            <a:r>
              <a:rPr lang="nb-NO" dirty="0" smtClean="0"/>
              <a:t> database</a:t>
            </a:r>
          </a:p>
          <a:p>
            <a:endParaRPr lang="nb-NO" dirty="0" smtClean="0"/>
          </a:p>
          <a:p>
            <a:r>
              <a:rPr lang="nb-NO" dirty="0" err="1" smtClean="0"/>
              <a:t>Then</a:t>
            </a:r>
            <a:r>
              <a:rPr lang="nb-NO" dirty="0" smtClean="0"/>
              <a:t> Joar Kvamsås and Maria Tsouri </a:t>
            </a:r>
            <a:r>
              <a:rPr lang="nb-NO" dirty="0" err="1" smtClean="0"/>
              <a:t>will</a:t>
            </a:r>
            <a:r>
              <a:rPr lang="nb-NO" dirty="0" smtClean="0"/>
              <a:t> present </a:t>
            </a:r>
            <a:r>
              <a:rPr lang="nb-NO" dirty="0" err="1" smtClean="0"/>
              <a:t>their</a:t>
            </a:r>
            <a:r>
              <a:rPr lang="nb-NO" dirty="0" smtClean="0"/>
              <a:t> </a:t>
            </a:r>
            <a:r>
              <a:rPr lang="nb-NO" dirty="0" err="1" smtClean="0"/>
              <a:t>work</a:t>
            </a:r>
            <a:r>
              <a:rPr lang="nb-NO" dirty="0" smtClean="0"/>
              <a:t> </a:t>
            </a:r>
            <a:r>
              <a:rPr lang="nb-NO" dirty="0" err="1" smtClean="0"/>
              <a:t>related</a:t>
            </a:r>
            <a:r>
              <a:rPr lang="nb-NO" dirty="0" smtClean="0"/>
              <a:t> to </a:t>
            </a:r>
            <a:r>
              <a:rPr lang="nb-NO" dirty="0" err="1" smtClean="0"/>
              <a:t>the</a:t>
            </a:r>
            <a:r>
              <a:rPr lang="nb-NO" dirty="0" smtClean="0"/>
              <a:t> database</a:t>
            </a:r>
          </a:p>
          <a:p>
            <a:pPr marL="0" indent="0">
              <a:buNone/>
            </a:pP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3</a:t>
            </a:fld>
            <a:endParaRPr lang="en-US" dirty="0"/>
          </a:p>
        </p:txBody>
      </p:sp>
    </p:spTree>
    <p:extLst>
      <p:ext uri="{BB962C8B-B14F-4D97-AF65-F5344CB8AC3E}">
        <p14:creationId xmlns:p14="http://schemas.microsoft.com/office/powerpoint/2010/main" val="3665575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3"/>
          <p:cNvSpPr>
            <a:spLocks noGrp="1"/>
          </p:cNvSpPr>
          <p:nvPr>
            <p:ph type="dt" sz="quarter" idx="10"/>
          </p:nvPr>
        </p:nvSpPr>
        <p:spPr>
          <a:noFill/>
        </p:spPr>
        <p:txBody>
          <a:bodyPr/>
          <a:lstStyle/>
          <a:p>
            <a:fld id="{98B12466-60F2-F145-86F5-D78DE51BC4B2}" type="datetime1">
              <a:rPr lang="nb-NO" smtClean="0"/>
              <a:pPr/>
              <a:t>29.11.2018</a:t>
            </a:fld>
            <a:endParaRPr lang="nb-NO" smtClean="0"/>
          </a:p>
        </p:txBody>
      </p:sp>
      <p:sp>
        <p:nvSpPr>
          <p:cNvPr id="16387" name="Slide Number Placeholder 5"/>
          <p:cNvSpPr>
            <a:spLocks noGrp="1"/>
          </p:cNvSpPr>
          <p:nvPr>
            <p:ph type="sldNum" sz="quarter" idx="11"/>
          </p:nvPr>
        </p:nvSpPr>
        <p:spPr>
          <a:noFill/>
        </p:spPr>
        <p:txBody>
          <a:bodyPr/>
          <a:lstStyle/>
          <a:p>
            <a:fld id="{0D4451E4-C31A-024D-B7A2-0F9BA9B738A6}" type="slidenum">
              <a:rPr lang="en-US" smtClean="0"/>
              <a:pPr/>
              <a:t>4</a:t>
            </a:fld>
            <a:endParaRPr lang="en-US" smtClean="0"/>
          </a:p>
        </p:txBody>
      </p:sp>
      <p:sp>
        <p:nvSpPr>
          <p:cNvPr id="16388" name="Rectangle 2"/>
          <p:cNvSpPr>
            <a:spLocks noGrp="1" noChangeArrowheads="1"/>
          </p:cNvSpPr>
          <p:nvPr>
            <p:ph type="title"/>
          </p:nvPr>
        </p:nvSpPr>
        <p:spPr/>
        <p:txBody>
          <a:bodyPr/>
          <a:lstStyle/>
          <a:p>
            <a:pPr eaLnBrk="1" hangingPunct="1"/>
            <a:r>
              <a:rPr lang="nb-NO" dirty="0" err="1" smtClean="0"/>
              <a:t>Cleaning</a:t>
            </a:r>
            <a:r>
              <a:rPr lang="nb-NO" dirty="0" smtClean="0"/>
              <a:t> </a:t>
            </a:r>
            <a:r>
              <a:rPr lang="nb-NO" dirty="0" err="1" smtClean="0"/>
              <a:t>the</a:t>
            </a:r>
            <a:r>
              <a:rPr lang="nb-NO" dirty="0" smtClean="0"/>
              <a:t> data</a:t>
            </a:r>
            <a:endParaRPr lang="nb-NO" dirty="0"/>
          </a:p>
        </p:txBody>
      </p:sp>
      <p:sp>
        <p:nvSpPr>
          <p:cNvPr id="16389" name="Rectangle 3"/>
          <p:cNvSpPr>
            <a:spLocks noGrp="1" noChangeArrowheads="1"/>
          </p:cNvSpPr>
          <p:nvPr>
            <p:ph type="body" idx="1"/>
          </p:nvPr>
        </p:nvSpPr>
        <p:spPr>
          <a:xfrm>
            <a:off x="779848" y="1661674"/>
            <a:ext cx="7924464" cy="3427992"/>
          </a:xfrm>
        </p:spPr>
        <p:txBody>
          <a:bodyPr/>
          <a:lstStyle/>
          <a:p>
            <a:pPr eaLnBrk="1" hangingPunct="1"/>
            <a:r>
              <a:rPr lang="nb-NO" dirty="0" smtClean="0"/>
              <a:t>A </a:t>
            </a:r>
            <a:r>
              <a:rPr lang="nb-NO" dirty="0" err="1" smtClean="0"/>
              <a:t>large</a:t>
            </a:r>
            <a:r>
              <a:rPr lang="nb-NO" dirty="0" smtClean="0"/>
              <a:t> database – all </a:t>
            </a:r>
            <a:r>
              <a:rPr lang="nb-NO" dirty="0" err="1" smtClean="0"/>
              <a:t>projects</a:t>
            </a:r>
            <a:r>
              <a:rPr lang="nb-NO" dirty="0" smtClean="0"/>
              <a:t> </a:t>
            </a:r>
            <a:r>
              <a:rPr lang="nb-NO" dirty="0" err="1" smtClean="0"/>
              <a:t>between</a:t>
            </a:r>
            <a:r>
              <a:rPr lang="nb-NO" dirty="0" smtClean="0"/>
              <a:t> 2000-2015</a:t>
            </a:r>
          </a:p>
          <a:p>
            <a:pPr eaLnBrk="1" hangingPunct="1"/>
            <a:r>
              <a:rPr lang="nb-NO" dirty="0" smtClean="0"/>
              <a:t>53.892 lines </a:t>
            </a:r>
            <a:r>
              <a:rPr lang="nb-NO" dirty="0" err="1" smtClean="0"/>
              <a:t>of</a:t>
            </a:r>
            <a:r>
              <a:rPr lang="nb-NO" dirty="0" smtClean="0"/>
              <a:t> data - 17.000+ </a:t>
            </a:r>
            <a:r>
              <a:rPr lang="nb-NO" dirty="0" err="1" smtClean="0"/>
              <a:t>projects</a:t>
            </a:r>
            <a:endParaRPr lang="nb-NO" dirty="0" smtClean="0"/>
          </a:p>
          <a:p>
            <a:pPr eaLnBrk="1" hangingPunct="1"/>
            <a:r>
              <a:rPr lang="nb-NO" dirty="0" err="1" smtClean="0"/>
              <a:t>Received</a:t>
            </a:r>
            <a:r>
              <a:rPr lang="nb-NO" dirty="0" smtClean="0"/>
              <a:t> </a:t>
            </a:r>
            <a:r>
              <a:rPr lang="nb-NO" dirty="0" err="1" smtClean="0"/>
              <a:t>the</a:t>
            </a:r>
            <a:r>
              <a:rPr lang="nb-NO" dirty="0" smtClean="0"/>
              <a:t> data Spring 2016 – </a:t>
            </a:r>
            <a:r>
              <a:rPr lang="nb-NO" dirty="0" err="1" smtClean="0"/>
              <a:t>finished</a:t>
            </a:r>
            <a:r>
              <a:rPr lang="nb-NO" dirty="0" smtClean="0"/>
              <a:t> </a:t>
            </a:r>
            <a:r>
              <a:rPr lang="nb-NO" dirty="0" err="1" smtClean="0"/>
              <a:t>cleaning</a:t>
            </a:r>
            <a:r>
              <a:rPr lang="nb-NO" dirty="0" smtClean="0"/>
              <a:t> </a:t>
            </a:r>
            <a:r>
              <a:rPr lang="nb-NO" dirty="0" err="1" smtClean="0"/>
              <a:t>early</a:t>
            </a:r>
            <a:r>
              <a:rPr lang="nb-NO" dirty="0" smtClean="0"/>
              <a:t> 2018</a:t>
            </a:r>
          </a:p>
          <a:p>
            <a:pPr eaLnBrk="1" hangingPunct="1"/>
            <a:r>
              <a:rPr lang="nb-NO" dirty="0" smtClean="0"/>
              <a:t>Initial purpose </a:t>
            </a:r>
            <a:r>
              <a:rPr lang="nb-NO" dirty="0" err="1" smtClean="0"/>
              <a:t>oil</a:t>
            </a:r>
            <a:r>
              <a:rPr lang="nb-NO" dirty="0" smtClean="0"/>
              <a:t> and gas relevant </a:t>
            </a:r>
            <a:r>
              <a:rPr lang="nb-NO" dirty="0" err="1" smtClean="0"/>
              <a:t>research</a:t>
            </a:r>
            <a:r>
              <a:rPr lang="nb-NO" dirty="0" smtClean="0"/>
              <a:t> programs</a:t>
            </a:r>
          </a:p>
          <a:p>
            <a:pPr eaLnBrk="1" hangingPunct="1"/>
            <a:r>
              <a:rPr lang="nb-NO" dirty="0" smtClean="0"/>
              <a:t>In 2017: </a:t>
            </a:r>
            <a:r>
              <a:rPr lang="nb-NO" dirty="0" err="1" smtClean="0"/>
              <a:t>try</a:t>
            </a:r>
            <a:r>
              <a:rPr lang="nb-NO" dirty="0" smtClean="0"/>
              <a:t> to </a:t>
            </a:r>
            <a:r>
              <a:rPr lang="nb-NO" dirty="0" err="1" smtClean="0"/>
              <a:t>clean</a:t>
            </a:r>
            <a:r>
              <a:rPr lang="nb-NO" dirty="0" smtClean="0"/>
              <a:t> </a:t>
            </a:r>
            <a:r>
              <a:rPr lang="nb-NO" dirty="0" err="1" smtClean="0"/>
              <a:t>everything</a:t>
            </a:r>
            <a:endParaRPr lang="nb-NO" dirty="0" smtClean="0"/>
          </a:p>
          <a:p>
            <a:pPr eaLnBrk="1" hangingPunct="1"/>
            <a:r>
              <a:rPr lang="nb-NO" dirty="0" err="1" smtClean="0"/>
              <a:t>Mainly</a:t>
            </a:r>
            <a:r>
              <a:rPr lang="nb-NO" dirty="0" smtClean="0"/>
              <a:t> </a:t>
            </a:r>
            <a:r>
              <a:rPr lang="nb-NO" dirty="0" err="1" smtClean="0"/>
              <a:t>carried</a:t>
            </a:r>
            <a:r>
              <a:rPr lang="nb-NO" dirty="0" smtClean="0"/>
              <a:t> </a:t>
            </a:r>
            <a:r>
              <a:rPr lang="nb-NO" dirty="0" err="1" smtClean="0"/>
              <a:t>out</a:t>
            </a:r>
            <a:r>
              <a:rPr lang="nb-NO" dirty="0" smtClean="0"/>
              <a:t> be Joar Kvamsås and </a:t>
            </a:r>
            <a:r>
              <a:rPr lang="nb-NO" dirty="0" err="1" smtClean="0"/>
              <a:t>me</a:t>
            </a:r>
            <a:endParaRPr lang="nb-NO" dirty="0"/>
          </a:p>
          <a:p>
            <a:pPr eaLnBrk="1" hangingPunct="1"/>
            <a:r>
              <a:rPr lang="nb-NO" dirty="0" smtClean="0"/>
              <a:t>Automatic </a:t>
            </a:r>
            <a:r>
              <a:rPr lang="nb-NO" dirty="0" err="1" smtClean="0"/>
              <a:t>cleaning</a:t>
            </a:r>
            <a:r>
              <a:rPr lang="nb-NO" dirty="0" smtClean="0"/>
              <a:t>, </a:t>
            </a:r>
            <a:r>
              <a:rPr lang="nb-NO" dirty="0" err="1" smtClean="0"/>
              <a:t>but</a:t>
            </a:r>
            <a:r>
              <a:rPr lang="nb-NO" dirty="0" smtClean="0"/>
              <a:t> </a:t>
            </a:r>
            <a:r>
              <a:rPr lang="nb-NO" dirty="0" err="1" smtClean="0"/>
              <a:t>significant</a:t>
            </a:r>
            <a:r>
              <a:rPr lang="nb-NO" dirty="0" smtClean="0"/>
              <a:t> parts </a:t>
            </a:r>
            <a:r>
              <a:rPr lang="nb-NO" dirty="0" err="1" smtClean="0"/>
              <a:t>manually</a:t>
            </a:r>
            <a:endParaRPr lang="nb-NO" dirty="0" smtClean="0"/>
          </a:p>
          <a:p>
            <a:pPr eaLnBrk="1" hangingPunct="1"/>
            <a:endParaRPr lang="nb-N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How </a:t>
            </a:r>
            <a:r>
              <a:rPr lang="nb-NO" dirty="0" err="1" smtClean="0"/>
              <a:t>we</a:t>
            </a:r>
            <a:r>
              <a:rPr lang="nb-NO" dirty="0" smtClean="0"/>
              <a:t> </a:t>
            </a:r>
            <a:r>
              <a:rPr lang="nb-NO" dirty="0" err="1" smtClean="0"/>
              <a:t>did</a:t>
            </a:r>
            <a:r>
              <a:rPr lang="nb-NO" dirty="0" smtClean="0"/>
              <a:t> it and </a:t>
            </a:r>
            <a:r>
              <a:rPr lang="nb-NO" dirty="0" err="1" smtClean="0"/>
              <a:t>challenges</a:t>
            </a:r>
            <a:r>
              <a:rPr lang="nb-NO" dirty="0" smtClean="0"/>
              <a:t>	</a:t>
            </a:r>
            <a:endParaRPr lang="nb-NO" dirty="0"/>
          </a:p>
        </p:txBody>
      </p:sp>
      <p:sp>
        <p:nvSpPr>
          <p:cNvPr id="3" name="Content Placeholder 2"/>
          <p:cNvSpPr>
            <a:spLocks noGrp="1"/>
          </p:cNvSpPr>
          <p:nvPr>
            <p:ph idx="1"/>
          </p:nvPr>
        </p:nvSpPr>
        <p:spPr/>
        <p:txBody>
          <a:bodyPr/>
          <a:lstStyle/>
          <a:p>
            <a:r>
              <a:rPr lang="en-GB" dirty="0" smtClean="0"/>
              <a:t>Only oil related programs was about 4000 lines – a pilot project</a:t>
            </a:r>
          </a:p>
          <a:p>
            <a:r>
              <a:rPr lang="en-GB" dirty="0" smtClean="0"/>
              <a:t>Largest issue: name and organisational numbers of the actors. Type of actors</a:t>
            </a:r>
          </a:p>
          <a:p>
            <a:r>
              <a:rPr lang="en-GB" dirty="0" smtClean="0"/>
              <a:t>Changes over time and some organisations are complex (Hydro, </a:t>
            </a:r>
            <a:r>
              <a:rPr lang="en-GB" dirty="0" err="1" smtClean="0"/>
              <a:t>UiO</a:t>
            </a:r>
            <a:r>
              <a:rPr lang="en-GB" dirty="0" smtClean="0"/>
              <a:t>, Statoil, research centres, etc.)</a:t>
            </a:r>
          </a:p>
          <a:p>
            <a:r>
              <a:rPr lang="en-GB" dirty="0" smtClean="0"/>
              <a:t>Scraping </a:t>
            </a:r>
            <a:r>
              <a:rPr lang="en-GB" dirty="0" err="1" smtClean="0"/>
              <a:t>Brønnøysundregisteret</a:t>
            </a:r>
            <a:r>
              <a:rPr lang="en-GB" dirty="0" smtClean="0"/>
              <a:t> and other sources</a:t>
            </a:r>
          </a:p>
          <a:p>
            <a:r>
              <a:rPr lang="en-GB" dirty="0" smtClean="0"/>
              <a:t>Manually determine several thousands of actors – tedious, but important!</a:t>
            </a:r>
          </a:p>
          <a:p>
            <a:endParaRPr lang="en-GB" dirty="0" smtClean="0"/>
          </a:p>
          <a:p>
            <a:endParaRPr lang="en-GB" dirty="0" smtClean="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5</a:t>
            </a:fld>
            <a:endParaRPr lang="en-US" dirty="0"/>
          </a:p>
        </p:txBody>
      </p:sp>
    </p:spTree>
    <p:extLst>
      <p:ext uri="{BB962C8B-B14F-4D97-AF65-F5344CB8AC3E}">
        <p14:creationId xmlns:p14="http://schemas.microsoft.com/office/powerpoint/2010/main" val="494348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43" y="472125"/>
            <a:ext cx="5688632" cy="504056"/>
          </a:xfrm>
        </p:spPr>
        <p:txBody>
          <a:bodyPr/>
          <a:lstStyle/>
          <a:p>
            <a:r>
              <a:rPr lang="nb-NO" dirty="0" smtClean="0"/>
              <a:t>Basic </a:t>
            </a:r>
            <a:r>
              <a:rPr lang="nb-NO" dirty="0" err="1" smtClean="0"/>
              <a:t>principles</a:t>
            </a:r>
            <a:r>
              <a:rPr lang="nb-NO" dirty="0" smtClean="0"/>
              <a:t> </a:t>
            </a:r>
            <a:r>
              <a:rPr lang="nb-NO" dirty="0" err="1" smtClean="0"/>
              <a:t>of</a:t>
            </a:r>
            <a:r>
              <a:rPr lang="nb-NO" dirty="0" smtClean="0"/>
              <a:t> </a:t>
            </a:r>
            <a:r>
              <a:rPr lang="nb-NO" dirty="0" err="1" smtClean="0"/>
              <a:t>network</a:t>
            </a:r>
            <a:r>
              <a:rPr lang="nb-NO" dirty="0" smtClean="0"/>
              <a:t> </a:t>
            </a:r>
            <a:r>
              <a:rPr lang="nb-NO" dirty="0" err="1" smtClean="0"/>
              <a:t>analysis</a:t>
            </a:r>
            <a:endParaRPr lang="nb-NO" dirty="0"/>
          </a:p>
        </p:txBody>
      </p:sp>
      <p:sp>
        <p:nvSpPr>
          <p:cNvPr id="3" name="Content Placeholder 2"/>
          <p:cNvSpPr>
            <a:spLocks noGrp="1"/>
          </p:cNvSpPr>
          <p:nvPr>
            <p:ph idx="1"/>
          </p:nvPr>
        </p:nvSpPr>
        <p:spPr>
          <a:xfrm>
            <a:off x="107504" y="1201316"/>
            <a:ext cx="3816424" cy="3744416"/>
          </a:xfrm>
        </p:spPr>
        <p:txBody>
          <a:bodyPr/>
          <a:lstStyle/>
          <a:p>
            <a:r>
              <a:rPr lang="nb-NO" sz="1800" dirty="0" err="1" smtClean="0"/>
              <a:t>Each</a:t>
            </a:r>
            <a:r>
              <a:rPr lang="nb-NO" sz="1800" dirty="0" smtClean="0"/>
              <a:t> </a:t>
            </a:r>
            <a:r>
              <a:rPr lang="nb-NO" sz="1800" dirty="0" err="1" smtClean="0"/>
              <a:t>actor</a:t>
            </a:r>
            <a:r>
              <a:rPr lang="nb-NO" sz="1800" dirty="0" smtClean="0"/>
              <a:t> </a:t>
            </a:r>
            <a:r>
              <a:rPr lang="nb-NO" sz="1800" dirty="0" err="1" smtClean="0"/>
              <a:t>will</a:t>
            </a:r>
            <a:r>
              <a:rPr lang="nb-NO" sz="1800" dirty="0" smtClean="0"/>
              <a:t> </a:t>
            </a:r>
            <a:r>
              <a:rPr lang="nb-NO" sz="1800" dirty="0" err="1" smtClean="0"/>
              <a:t>result</a:t>
            </a:r>
            <a:r>
              <a:rPr lang="nb-NO" sz="1800" dirty="0" smtClean="0"/>
              <a:t> in a </a:t>
            </a:r>
            <a:r>
              <a:rPr lang="nb-NO" sz="1800" dirty="0" err="1" smtClean="0"/>
              <a:t>dot</a:t>
            </a:r>
            <a:r>
              <a:rPr lang="nb-NO" sz="1800" dirty="0" smtClean="0"/>
              <a:t> (node) </a:t>
            </a:r>
            <a:r>
              <a:rPr lang="nb-NO" sz="1800" dirty="0" err="1" smtClean="0"/>
              <a:t>on</a:t>
            </a:r>
            <a:r>
              <a:rPr lang="nb-NO" sz="1800" dirty="0" smtClean="0"/>
              <a:t> a </a:t>
            </a:r>
            <a:r>
              <a:rPr lang="nb-NO" sz="1800" dirty="0" err="1" smtClean="0"/>
              <a:t>network</a:t>
            </a:r>
            <a:r>
              <a:rPr lang="nb-NO" sz="1800" dirty="0" smtClean="0"/>
              <a:t> </a:t>
            </a:r>
            <a:r>
              <a:rPr lang="nb-NO" sz="1800" dirty="0" err="1" smtClean="0"/>
              <a:t>graph</a:t>
            </a:r>
            <a:r>
              <a:rPr lang="nb-NO" sz="1800" dirty="0" smtClean="0"/>
              <a:t>.</a:t>
            </a:r>
          </a:p>
          <a:p>
            <a:r>
              <a:rPr lang="nb-NO" sz="1800" dirty="0" err="1" smtClean="0"/>
              <a:t>Each</a:t>
            </a:r>
            <a:r>
              <a:rPr lang="nb-NO" sz="1800" dirty="0" smtClean="0"/>
              <a:t> </a:t>
            </a:r>
            <a:r>
              <a:rPr lang="nb-NO" sz="1800" dirty="0" err="1" smtClean="0"/>
              <a:t>coupling</a:t>
            </a:r>
            <a:r>
              <a:rPr lang="nb-NO" sz="1800" dirty="0" smtClean="0"/>
              <a:t> </a:t>
            </a:r>
            <a:r>
              <a:rPr lang="nb-NO" sz="1800" dirty="0" err="1" smtClean="0"/>
              <a:t>between</a:t>
            </a:r>
            <a:r>
              <a:rPr lang="nb-NO" sz="1800" dirty="0" smtClean="0"/>
              <a:t> </a:t>
            </a:r>
            <a:r>
              <a:rPr lang="nb-NO" sz="1800" dirty="0" err="1" smtClean="0"/>
              <a:t>two</a:t>
            </a:r>
            <a:r>
              <a:rPr lang="nb-NO" sz="1800" dirty="0" smtClean="0"/>
              <a:t> </a:t>
            </a:r>
            <a:r>
              <a:rPr lang="nb-NO" sz="1800" dirty="0" err="1" smtClean="0"/>
              <a:t>actors</a:t>
            </a:r>
            <a:r>
              <a:rPr lang="nb-NO" sz="1800" dirty="0" smtClean="0"/>
              <a:t> </a:t>
            </a:r>
            <a:r>
              <a:rPr lang="nb-NO" sz="1800" dirty="0" err="1" smtClean="0"/>
              <a:t>will</a:t>
            </a:r>
            <a:r>
              <a:rPr lang="nb-NO" sz="1800" dirty="0" smtClean="0"/>
              <a:t> </a:t>
            </a:r>
            <a:r>
              <a:rPr lang="nb-NO" sz="1800" dirty="0" err="1" smtClean="0"/>
              <a:t>result</a:t>
            </a:r>
            <a:r>
              <a:rPr lang="nb-NO" sz="1800" dirty="0" smtClean="0"/>
              <a:t> in line </a:t>
            </a:r>
            <a:r>
              <a:rPr lang="nb-NO" sz="1800" dirty="0" err="1" smtClean="0"/>
              <a:t>between</a:t>
            </a:r>
            <a:r>
              <a:rPr lang="nb-NO" sz="1800" dirty="0" smtClean="0"/>
              <a:t> </a:t>
            </a:r>
            <a:r>
              <a:rPr lang="nb-NO" sz="1800" dirty="0" err="1" smtClean="0"/>
              <a:t>them</a:t>
            </a:r>
            <a:endParaRPr lang="nb-NO" sz="1800" dirty="0" smtClean="0"/>
          </a:p>
          <a:p>
            <a:r>
              <a:rPr lang="nb-NO" sz="1800" dirty="0" smtClean="0"/>
              <a:t>More </a:t>
            </a:r>
            <a:r>
              <a:rPr lang="nb-NO" sz="1800" dirty="0" err="1" smtClean="0"/>
              <a:t>projeccts</a:t>
            </a:r>
            <a:r>
              <a:rPr lang="nb-NO" sz="1800" dirty="0" smtClean="0"/>
              <a:t> </a:t>
            </a:r>
            <a:r>
              <a:rPr lang="nb-NO" sz="1800" dirty="0"/>
              <a:t>=</a:t>
            </a:r>
            <a:r>
              <a:rPr lang="nb-NO" sz="1800" dirty="0" smtClean="0"/>
              <a:t> </a:t>
            </a:r>
            <a:r>
              <a:rPr lang="nb-NO" sz="1800" dirty="0" err="1" smtClean="0"/>
              <a:t>larger</a:t>
            </a:r>
            <a:r>
              <a:rPr lang="nb-NO" sz="1800" dirty="0" smtClean="0"/>
              <a:t> nodes</a:t>
            </a:r>
            <a:endParaRPr lang="nb-NO" sz="1800" dirty="0"/>
          </a:p>
          <a:p>
            <a:r>
              <a:rPr lang="nb-NO" sz="1800" dirty="0" smtClean="0"/>
              <a:t>More </a:t>
            </a:r>
            <a:r>
              <a:rPr lang="nb-NO" sz="1800" dirty="0" err="1" smtClean="0"/>
              <a:t>collaboration</a:t>
            </a:r>
            <a:r>
              <a:rPr lang="nb-NO" sz="1800" dirty="0"/>
              <a:t> =</a:t>
            </a:r>
            <a:r>
              <a:rPr lang="nb-NO" sz="1800" dirty="0" smtClean="0"/>
              <a:t> </a:t>
            </a:r>
            <a:r>
              <a:rPr lang="nb-NO" sz="1800" dirty="0" err="1" smtClean="0"/>
              <a:t>thicker</a:t>
            </a:r>
            <a:r>
              <a:rPr lang="nb-NO" sz="1800" dirty="0" smtClean="0"/>
              <a:t> lines</a:t>
            </a:r>
          </a:p>
          <a:p>
            <a:r>
              <a:rPr lang="nb-NO" sz="1800" dirty="0" smtClean="0"/>
              <a:t>Most </a:t>
            </a:r>
            <a:r>
              <a:rPr lang="nb-NO" sz="1800" dirty="0" err="1" smtClean="0"/>
              <a:t>central</a:t>
            </a:r>
            <a:r>
              <a:rPr lang="nb-NO" sz="1800" dirty="0" smtClean="0"/>
              <a:t> </a:t>
            </a:r>
            <a:r>
              <a:rPr lang="nb-NO" sz="1800" dirty="0" err="1" smtClean="0"/>
              <a:t>actors</a:t>
            </a:r>
            <a:r>
              <a:rPr lang="nb-NO" sz="1800" dirty="0" smtClean="0"/>
              <a:t> in </a:t>
            </a:r>
            <a:r>
              <a:rPr lang="nb-NO" sz="1800" dirty="0" err="1" smtClean="0"/>
              <a:t>the</a:t>
            </a:r>
            <a:r>
              <a:rPr lang="nb-NO" sz="1800" dirty="0" smtClean="0"/>
              <a:t> </a:t>
            </a:r>
            <a:r>
              <a:rPr lang="nb-NO" sz="1800" dirty="0" err="1" smtClean="0"/>
              <a:t>middle</a:t>
            </a:r>
            <a:r>
              <a:rPr lang="nb-NO" sz="1800" dirty="0" smtClean="0"/>
              <a:t> </a:t>
            </a:r>
            <a:r>
              <a:rPr lang="nb-NO" sz="1800" dirty="0" err="1" smtClean="0"/>
              <a:t>of</a:t>
            </a:r>
            <a:r>
              <a:rPr lang="nb-NO" sz="1800" dirty="0" smtClean="0"/>
              <a:t> </a:t>
            </a:r>
            <a:r>
              <a:rPr lang="nb-NO" sz="1800" dirty="0" err="1" smtClean="0"/>
              <a:t>the</a:t>
            </a:r>
            <a:r>
              <a:rPr lang="nb-NO" sz="1800" dirty="0" smtClean="0"/>
              <a:t> </a:t>
            </a:r>
            <a:r>
              <a:rPr lang="nb-NO" sz="1800" dirty="0" err="1" smtClean="0"/>
              <a:t>graph</a:t>
            </a:r>
            <a:endParaRPr lang="nb-NO" sz="1800" dirty="0" smtClean="0"/>
          </a:p>
          <a:p>
            <a:r>
              <a:rPr lang="nb-NO" sz="1800" dirty="0" err="1" smtClean="0"/>
              <a:t>Can</a:t>
            </a:r>
            <a:r>
              <a:rPr lang="nb-NO" sz="1800" dirty="0" smtClean="0"/>
              <a:t> make </a:t>
            </a:r>
            <a:r>
              <a:rPr lang="nb-NO" sz="1800" dirty="0" err="1" smtClean="0"/>
              <a:t>graphs</a:t>
            </a:r>
            <a:r>
              <a:rPr lang="nb-NO" sz="1800" dirty="0" smtClean="0"/>
              <a:t> </a:t>
            </a:r>
            <a:r>
              <a:rPr lang="nb-NO" sz="1800" dirty="0" err="1" smtClean="0"/>
              <a:t>of</a:t>
            </a:r>
            <a:r>
              <a:rPr lang="nb-NO" sz="1800" dirty="0" smtClean="0"/>
              <a:t> </a:t>
            </a:r>
            <a:r>
              <a:rPr lang="nb-NO" sz="1800" dirty="0" err="1" smtClean="0"/>
              <a:t>actors</a:t>
            </a:r>
            <a:r>
              <a:rPr lang="nb-NO" sz="1800" dirty="0" smtClean="0"/>
              <a:t> and </a:t>
            </a:r>
            <a:r>
              <a:rPr lang="nb-NO" sz="1800" dirty="0" err="1" smtClean="0"/>
              <a:t>collaborations</a:t>
            </a:r>
            <a:r>
              <a:rPr lang="nb-NO" sz="1800" dirty="0"/>
              <a:t> </a:t>
            </a:r>
            <a:r>
              <a:rPr lang="nb-NO" sz="1800" dirty="0" smtClean="0"/>
              <a:t>                          </a:t>
            </a:r>
            <a:r>
              <a:rPr lang="nb-NO" sz="1800" dirty="0" smtClean="0">
                <a:sym typeface="Wingdings" panose="05000000000000000000" pitchFamily="2" charset="2"/>
              </a:rPr>
              <a:t></a:t>
            </a:r>
            <a:endParaRPr lang="nb-NO" sz="1800"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6</a:t>
            </a:fld>
            <a:endParaRPr lang="en-US" dirty="0"/>
          </a:p>
        </p:txBody>
      </p:sp>
      <p:pic>
        <p:nvPicPr>
          <p:cNvPr id="6" name="Picture 5" descr="C:\Users\erlendos\Dropbox\1. TIK\1. Petrosam\2.NFR-analyse\Renskede data alle oljeprog\node and edges lists\research-oil.png"/>
          <p:cNvPicPr/>
          <p:nvPr/>
        </p:nvPicPr>
        <p:blipFill>
          <a:blip r:embed="rId2">
            <a:extLst>
              <a:ext uri="{28A0092B-C50C-407E-A947-70E740481C1C}">
                <a14:useLocalDpi xmlns:a14="http://schemas.microsoft.com/office/drawing/2010/main" val="0"/>
              </a:ext>
            </a:extLst>
          </a:blip>
          <a:srcRect/>
          <a:stretch>
            <a:fillRect/>
          </a:stretch>
        </p:blipFill>
        <p:spPr bwMode="auto">
          <a:xfrm>
            <a:off x="4373920" y="931387"/>
            <a:ext cx="4340672" cy="4402865"/>
          </a:xfrm>
          <a:prstGeom prst="rect">
            <a:avLst/>
          </a:prstGeom>
          <a:noFill/>
          <a:ln>
            <a:noFill/>
          </a:ln>
        </p:spPr>
      </p:pic>
    </p:spTree>
    <p:extLst>
      <p:ext uri="{BB962C8B-B14F-4D97-AF65-F5344CB8AC3E}">
        <p14:creationId xmlns:p14="http://schemas.microsoft.com/office/powerpoint/2010/main" val="31408984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Tags </a:t>
            </a:r>
            <a:r>
              <a:rPr lang="nb-NO" dirty="0" err="1" smtClean="0"/>
              <a:t>of</a:t>
            </a:r>
            <a:r>
              <a:rPr lang="nb-NO" dirty="0" smtClean="0"/>
              <a:t> </a:t>
            </a:r>
            <a:r>
              <a:rPr lang="nb-NO" dirty="0" err="1" smtClean="0"/>
              <a:t>knowledge</a:t>
            </a:r>
            <a:r>
              <a:rPr lang="nb-NO" dirty="0" smtClean="0"/>
              <a:t> </a:t>
            </a:r>
            <a:r>
              <a:rPr lang="nb-NO" dirty="0" err="1" smtClean="0"/>
              <a:t>domains</a:t>
            </a:r>
            <a:r>
              <a:rPr lang="nb-NO" dirty="0" smtClean="0"/>
              <a:t> and </a:t>
            </a:r>
            <a:r>
              <a:rPr lang="nb-NO" dirty="0" err="1" smtClean="0"/>
              <a:t>subject</a:t>
            </a:r>
            <a:r>
              <a:rPr lang="nb-NO" dirty="0" smtClean="0"/>
              <a:t>	</a:t>
            </a:r>
            <a:endParaRPr lang="nb-NO" dirty="0"/>
          </a:p>
        </p:txBody>
      </p:sp>
      <p:sp>
        <p:nvSpPr>
          <p:cNvPr id="3" name="Content Placeholder 2"/>
          <p:cNvSpPr>
            <a:spLocks noGrp="1"/>
          </p:cNvSpPr>
          <p:nvPr>
            <p:ph idx="1"/>
          </p:nvPr>
        </p:nvSpPr>
        <p:spPr>
          <a:xfrm>
            <a:off x="921939" y="1561356"/>
            <a:ext cx="7770229" cy="1208094"/>
          </a:xfrm>
        </p:spPr>
        <p:txBody>
          <a:bodyPr/>
          <a:lstStyle/>
          <a:p>
            <a:r>
              <a:rPr lang="nb-NO" sz="1800" dirty="0" err="1" smtClean="0"/>
              <a:t>Additional</a:t>
            </a:r>
            <a:r>
              <a:rPr lang="nb-NO" sz="1800" dirty="0" smtClean="0"/>
              <a:t> database from NFR – </a:t>
            </a:r>
            <a:r>
              <a:rPr lang="nb-NO" sz="1800" dirty="0" err="1" smtClean="0"/>
              <a:t>coupled</a:t>
            </a:r>
            <a:r>
              <a:rPr lang="nb-NO" sz="1800" dirty="0" smtClean="0"/>
              <a:t> </a:t>
            </a:r>
            <a:r>
              <a:rPr lang="nb-NO" sz="1800" dirty="0" err="1" smtClean="0"/>
              <a:t>with</a:t>
            </a:r>
            <a:r>
              <a:rPr lang="nb-NO" sz="1800" dirty="0" smtClean="0"/>
              <a:t> </a:t>
            </a:r>
            <a:r>
              <a:rPr lang="nb-NO" sz="1800" dirty="0" err="1" smtClean="0"/>
              <a:t>the</a:t>
            </a:r>
            <a:r>
              <a:rPr lang="nb-NO" sz="1800" dirty="0" smtClean="0"/>
              <a:t> </a:t>
            </a:r>
            <a:r>
              <a:rPr lang="nb-NO" sz="1800" dirty="0" err="1" smtClean="0"/>
              <a:t>main</a:t>
            </a:r>
            <a:endParaRPr lang="nb-NO" sz="1800" dirty="0" smtClean="0"/>
          </a:p>
          <a:p>
            <a:r>
              <a:rPr lang="nb-NO" sz="1800" dirty="0" smtClean="0"/>
              <a:t>All </a:t>
            </a:r>
            <a:r>
              <a:rPr lang="nb-NO" sz="1800" dirty="0" err="1" smtClean="0"/>
              <a:t>projects</a:t>
            </a:r>
            <a:r>
              <a:rPr lang="nb-NO" sz="1800" dirty="0" smtClean="0"/>
              <a:t> has a tag </a:t>
            </a:r>
            <a:r>
              <a:rPr lang="nb-NO" sz="1800" dirty="0" err="1" smtClean="0"/>
              <a:t>of</a:t>
            </a:r>
            <a:r>
              <a:rPr lang="nb-NO" sz="1800" dirty="0" smtClean="0"/>
              <a:t> </a:t>
            </a:r>
            <a:r>
              <a:rPr lang="nb-NO" sz="1800" dirty="0" err="1" smtClean="0"/>
              <a:t>knowledge</a:t>
            </a:r>
            <a:r>
              <a:rPr lang="nb-NO" sz="1800" dirty="0" smtClean="0"/>
              <a:t> area and </a:t>
            </a:r>
            <a:r>
              <a:rPr lang="nb-NO" sz="1800" dirty="0" err="1" smtClean="0"/>
              <a:t>subject</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7</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2353443"/>
            <a:ext cx="6408712" cy="2892093"/>
          </a:xfrm>
          <a:prstGeom prst="rect">
            <a:avLst/>
          </a:prstGeom>
        </p:spPr>
      </p:pic>
    </p:spTree>
    <p:extLst>
      <p:ext uri="{BB962C8B-B14F-4D97-AF65-F5344CB8AC3E}">
        <p14:creationId xmlns:p14="http://schemas.microsoft.com/office/powerpoint/2010/main" val="359138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Tags </a:t>
            </a:r>
            <a:r>
              <a:rPr lang="nb-NO" dirty="0" err="1"/>
              <a:t>of</a:t>
            </a:r>
            <a:r>
              <a:rPr lang="nb-NO" dirty="0"/>
              <a:t> </a:t>
            </a:r>
            <a:r>
              <a:rPr lang="nb-NO" dirty="0" err="1"/>
              <a:t>knowledge</a:t>
            </a:r>
            <a:r>
              <a:rPr lang="nb-NO" dirty="0"/>
              <a:t> </a:t>
            </a:r>
            <a:r>
              <a:rPr lang="nb-NO" dirty="0" err="1"/>
              <a:t>domains</a:t>
            </a:r>
            <a:r>
              <a:rPr lang="nb-NO" dirty="0"/>
              <a:t> and </a:t>
            </a:r>
            <a:r>
              <a:rPr lang="nb-NO" dirty="0" err="1"/>
              <a:t>subject</a:t>
            </a:r>
            <a:r>
              <a:rPr lang="nb-NO" dirty="0"/>
              <a:t>	</a:t>
            </a:r>
          </a:p>
        </p:txBody>
      </p:sp>
      <p:sp>
        <p:nvSpPr>
          <p:cNvPr id="3" name="Content Placeholder 2"/>
          <p:cNvSpPr>
            <a:spLocks noGrp="1"/>
          </p:cNvSpPr>
          <p:nvPr>
            <p:ph idx="1"/>
          </p:nvPr>
        </p:nvSpPr>
        <p:spPr/>
        <p:txBody>
          <a:bodyPr/>
          <a:lstStyle/>
          <a:p>
            <a:r>
              <a:rPr lang="nb-NO" dirty="0" err="1" smtClean="0"/>
              <a:t>Very</a:t>
            </a:r>
            <a:r>
              <a:rPr lang="nb-NO" dirty="0" smtClean="0"/>
              <a:t> </a:t>
            </a:r>
            <a:r>
              <a:rPr lang="nb-NO" dirty="0" err="1" smtClean="0"/>
              <a:t>valuable</a:t>
            </a:r>
            <a:r>
              <a:rPr lang="nb-NO" dirty="0" smtClean="0"/>
              <a:t> for </a:t>
            </a:r>
            <a:r>
              <a:rPr lang="nb-NO" dirty="0" err="1" smtClean="0"/>
              <a:t>innovation</a:t>
            </a:r>
            <a:r>
              <a:rPr lang="nb-NO" dirty="0" smtClean="0"/>
              <a:t> </a:t>
            </a:r>
            <a:r>
              <a:rPr lang="nb-NO" dirty="0" err="1" smtClean="0"/>
              <a:t>researchers</a:t>
            </a:r>
            <a:r>
              <a:rPr lang="nb-NO" dirty="0" smtClean="0"/>
              <a:t>, </a:t>
            </a:r>
            <a:r>
              <a:rPr lang="nb-NO" dirty="0" err="1" smtClean="0"/>
              <a:t>enables</a:t>
            </a:r>
            <a:r>
              <a:rPr lang="nb-NO" dirty="0" smtClean="0"/>
              <a:t> </a:t>
            </a:r>
            <a:r>
              <a:rPr lang="nb-NO" dirty="0" err="1" smtClean="0"/>
              <a:t>us</a:t>
            </a:r>
            <a:r>
              <a:rPr lang="nb-NO" dirty="0" smtClean="0"/>
              <a:t> to:</a:t>
            </a:r>
          </a:p>
          <a:p>
            <a:endParaRPr lang="nb-NO" dirty="0" smtClean="0"/>
          </a:p>
          <a:p>
            <a:pPr lvl="1"/>
            <a:r>
              <a:rPr lang="nb-NO" dirty="0" smtClean="0"/>
              <a:t>Understand </a:t>
            </a:r>
            <a:r>
              <a:rPr lang="nb-NO" dirty="0" err="1" smtClean="0"/>
              <a:t>knowledge</a:t>
            </a:r>
            <a:r>
              <a:rPr lang="nb-NO" dirty="0" smtClean="0"/>
              <a:t> </a:t>
            </a:r>
            <a:r>
              <a:rPr lang="nb-NO" dirty="0" err="1" smtClean="0"/>
              <a:t>domains</a:t>
            </a:r>
            <a:r>
              <a:rPr lang="nb-NO" dirty="0"/>
              <a:t> </a:t>
            </a:r>
            <a:r>
              <a:rPr lang="nb-NO" dirty="0" smtClean="0"/>
              <a:t>in </a:t>
            </a:r>
            <a:r>
              <a:rPr lang="nb-NO" dirty="0" err="1" smtClean="0"/>
              <a:t>the</a:t>
            </a:r>
            <a:r>
              <a:rPr lang="nb-NO" dirty="0" smtClean="0"/>
              <a:t> Norwegian system and </a:t>
            </a:r>
            <a:r>
              <a:rPr lang="nb-NO" dirty="0" err="1" smtClean="0"/>
              <a:t>its</a:t>
            </a:r>
            <a:r>
              <a:rPr lang="nb-NO" dirty="0" smtClean="0"/>
              <a:t> </a:t>
            </a:r>
            <a:r>
              <a:rPr lang="nb-NO" dirty="0" err="1" smtClean="0"/>
              <a:t>main</a:t>
            </a:r>
            <a:r>
              <a:rPr lang="nb-NO" dirty="0" smtClean="0"/>
              <a:t> </a:t>
            </a:r>
            <a:r>
              <a:rPr lang="nb-NO" dirty="0" err="1" smtClean="0"/>
              <a:t>actors</a:t>
            </a:r>
            <a:endParaRPr lang="nb-NO" dirty="0" smtClean="0"/>
          </a:p>
          <a:p>
            <a:pPr lvl="1"/>
            <a:r>
              <a:rPr lang="nb-NO" dirty="0" err="1" smtClean="0"/>
              <a:t>Explore</a:t>
            </a:r>
            <a:r>
              <a:rPr lang="nb-NO" dirty="0" smtClean="0"/>
              <a:t> </a:t>
            </a:r>
            <a:r>
              <a:rPr lang="nb-NO" dirty="0" err="1" smtClean="0"/>
              <a:t>which</a:t>
            </a:r>
            <a:r>
              <a:rPr lang="nb-NO" dirty="0" smtClean="0"/>
              <a:t> </a:t>
            </a:r>
            <a:r>
              <a:rPr lang="nb-NO" dirty="0" err="1" smtClean="0"/>
              <a:t>actors</a:t>
            </a:r>
            <a:r>
              <a:rPr lang="nb-NO" dirty="0" smtClean="0"/>
              <a:t> </a:t>
            </a:r>
            <a:r>
              <a:rPr lang="nb-NO" dirty="0" err="1" smtClean="0"/>
              <a:t>that</a:t>
            </a:r>
            <a:r>
              <a:rPr lang="nb-NO" dirty="0" smtClean="0"/>
              <a:t> </a:t>
            </a:r>
            <a:r>
              <a:rPr lang="nb-NO" dirty="0" err="1" smtClean="0"/>
              <a:t>are</a:t>
            </a:r>
            <a:r>
              <a:rPr lang="nb-NO" dirty="0" smtClean="0"/>
              <a:t> </a:t>
            </a:r>
            <a:r>
              <a:rPr lang="nb-NO" dirty="0" err="1" smtClean="0"/>
              <a:t>involved</a:t>
            </a:r>
            <a:r>
              <a:rPr lang="nb-NO" dirty="0" smtClean="0"/>
              <a:t> in </a:t>
            </a:r>
            <a:r>
              <a:rPr lang="nb-NO" dirty="0" err="1" smtClean="0"/>
              <a:t>what</a:t>
            </a:r>
            <a:r>
              <a:rPr lang="nb-NO" dirty="0" smtClean="0"/>
              <a:t> type </a:t>
            </a:r>
            <a:r>
              <a:rPr lang="nb-NO" dirty="0" err="1" smtClean="0"/>
              <a:t>of</a:t>
            </a:r>
            <a:r>
              <a:rPr lang="nb-NO" dirty="0" smtClean="0"/>
              <a:t> </a:t>
            </a:r>
            <a:r>
              <a:rPr lang="nb-NO" dirty="0" err="1" smtClean="0"/>
              <a:t>research</a:t>
            </a:r>
            <a:endParaRPr lang="nb-NO" dirty="0" smtClean="0"/>
          </a:p>
          <a:p>
            <a:pPr lvl="1"/>
            <a:r>
              <a:rPr lang="nb-NO" dirty="0" smtClean="0"/>
              <a:t>Better understand and </a:t>
            </a:r>
            <a:r>
              <a:rPr lang="nb-NO" dirty="0" err="1" smtClean="0"/>
              <a:t>define</a:t>
            </a:r>
            <a:r>
              <a:rPr lang="nb-NO" dirty="0" smtClean="0"/>
              <a:t> </a:t>
            </a:r>
            <a:r>
              <a:rPr lang="nb-NO" dirty="0" err="1" smtClean="0"/>
              <a:t>knowledge</a:t>
            </a:r>
            <a:r>
              <a:rPr lang="nb-NO" dirty="0" smtClean="0"/>
              <a:t> </a:t>
            </a:r>
            <a:r>
              <a:rPr lang="nb-NO" dirty="0" err="1" smtClean="0"/>
              <a:t>sectors</a:t>
            </a:r>
            <a:r>
              <a:rPr lang="nb-NO" dirty="0" smtClean="0"/>
              <a:t> and </a:t>
            </a:r>
            <a:r>
              <a:rPr lang="nb-NO" dirty="0" err="1" smtClean="0"/>
              <a:t>the</a:t>
            </a:r>
            <a:r>
              <a:rPr lang="nb-NO" dirty="0" smtClean="0"/>
              <a:t> </a:t>
            </a:r>
            <a:r>
              <a:rPr lang="nb-NO" dirty="0" err="1" smtClean="0"/>
              <a:t>interaction</a:t>
            </a:r>
            <a:r>
              <a:rPr lang="nb-NO" dirty="0" smtClean="0"/>
              <a:t> </a:t>
            </a:r>
            <a:r>
              <a:rPr lang="nb-NO" dirty="0" err="1" smtClean="0"/>
              <a:t>between</a:t>
            </a:r>
            <a:r>
              <a:rPr lang="nb-NO" dirty="0" smtClean="0"/>
              <a:t> </a:t>
            </a:r>
            <a:r>
              <a:rPr lang="nb-NO" dirty="0" err="1" smtClean="0"/>
              <a:t>them</a:t>
            </a:r>
            <a:endParaRPr lang="nb-NO" dirty="0" smtClean="0"/>
          </a:p>
          <a:p>
            <a:pPr lvl="1"/>
            <a:r>
              <a:rPr lang="nb-NO" dirty="0" smtClean="0"/>
              <a:t>The </a:t>
            </a:r>
            <a:r>
              <a:rPr lang="nb-NO" dirty="0" err="1" smtClean="0"/>
              <a:t>evolution</a:t>
            </a:r>
            <a:r>
              <a:rPr lang="nb-NO" dirty="0" smtClean="0"/>
              <a:t> </a:t>
            </a:r>
            <a:r>
              <a:rPr lang="nb-NO" dirty="0" err="1" smtClean="0"/>
              <a:t>of</a:t>
            </a:r>
            <a:r>
              <a:rPr lang="nb-NO" dirty="0" smtClean="0"/>
              <a:t> </a:t>
            </a:r>
            <a:r>
              <a:rPr lang="nb-NO" dirty="0" err="1"/>
              <a:t>k</a:t>
            </a:r>
            <a:r>
              <a:rPr lang="nb-NO" dirty="0" err="1" smtClean="0"/>
              <a:t>nowledge</a:t>
            </a:r>
            <a:r>
              <a:rPr lang="nb-NO" dirty="0" smtClean="0"/>
              <a:t> </a:t>
            </a:r>
            <a:r>
              <a:rPr lang="nb-NO" dirty="0" err="1" smtClean="0"/>
              <a:t>network</a:t>
            </a:r>
            <a:r>
              <a:rPr lang="nb-NO" dirty="0" err="1"/>
              <a:t>s</a:t>
            </a:r>
            <a:endParaRPr lang="nb-NO" dirty="0" smtClean="0"/>
          </a:p>
          <a:p>
            <a:pPr lvl="1"/>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8</a:t>
            </a:fld>
            <a:endParaRPr lang="en-US" dirty="0"/>
          </a:p>
        </p:txBody>
      </p:sp>
    </p:spTree>
    <p:extLst>
      <p:ext uri="{BB962C8B-B14F-4D97-AF65-F5344CB8AC3E}">
        <p14:creationId xmlns:p14="http://schemas.microsoft.com/office/powerpoint/2010/main" val="14356224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Analyses from </a:t>
            </a:r>
            <a:r>
              <a:rPr lang="nb-NO" dirty="0" err="1" smtClean="0"/>
              <a:t>the</a:t>
            </a:r>
            <a:r>
              <a:rPr lang="nb-NO" dirty="0" smtClean="0"/>
              <a:t> database</a:t>
            </a:r>
            <a:endParaRPr lang="nb-NO" dirty="0"/>
          </a:p>
        </p:txBody>
      </p:sp>
      <p:sp>
        <p:nvSpPr>
          <p:cNvPr id="3" name="Content Placeholder 2"/>
          <p:cNvSpPr>
            <a:spLocks noGrp="1"/>
          </p:cNvSpPr>
          <p:nvPr>
            <p:ph idx="1"/>
          </p:nvPr>
        </p:nvSpPr>
        <p:spPr>
          <a:xfrm>
            <a:off x="762211" y="1651588"/>
            <a:ext cx="6762117" cy="3682664"/>
          </a:xfrm>
        </p:spPr>
        <p:txBody>
          <a:bodyPr/>
          <a:lstStyle/>
          <a:p>
            <a:pPr marL="0" indent="0">
              <a:buNone/>
            </a:pPr>
            <a:r>
              <a:rPr lang="nb-NO" sz="1900" dirty="0" err="1" smtClean="0"/>
              <a:t>Resulted</a:t>
            </a:r>
            <a:r>
              <a:rPr lang="nb-NO" sz="1900" dirty="0" smtClean="0"/>
              <a:t> in </a:t>
            </a:r>
            <a:r>
              <a:rPr lang="nb-NO" sz="1900" dirty="0" err="1" smtClean="0"/>
              <a:t>several</a:t>
            </a:r>
            <a:r>
              <a:rPr lang="nb-NO" sz="1900" dirty="0" smtClean="0"/>
              <a:t> </a:t>
            </a:r>
            <a:r>
              <a:rPr lang="nb-NO" sz="1900" dirty="0" err="1" smtClean="0"/>
              <a:t>research</a:t>
            </a:r>
            <a:r>
              <a:rPr lang="nb-NO" sz="1900" dirty="0" smtClean="0"/>
              <a:t> </a:t>
            </a:r>
            <a:r>
              <a:rPr lang="nb-NO" sz="1900" dirty="0" err="1" smtClean="0"/>
              <a:t>papers</a:t>
            </a:r>
            <a:r>
              <a:rPr lang="nb-NO" sz="1900" dirty="0" smtClean="0"/>
              <a:t> and more to </a:t>
            </a:r>
            <a:r>
              <a:rPr lang="nb-NO" sz="1900" dirty="0" err="1" smtClean="0"/>
              <a:t>come</a:t>
            </a:r>
            <a:r>
              <a:rPr lang="nb-NO" sz="1900" dirty="0" smtClean="0"/>
              <a:t>:</a:t>
            </a:r>
          </a:p>
          <a:p>
            <a:pPr marL="457200" indent="-457200">
              <a:buFont typeface="+mj-lt"/>
              <a:buAutoNum type="arabicPeriod"/>
            </a:pPr>
            <a:r>
              <a:rPr lang="nb-NO" sz="1900" dirty="0" err="1" smtClean="0"/>
              <a:t>Dynamic</a:t>
            </a:r>
            <a:r>
              <a:rPr lang="nb-NO" sz="1900" dirty="0" smtClean="0"/>
              <a:t> </a:t>
            </a:r>
            <a:r>
              <a:rPr lang="nb-NO" sz="1900" dirty="0" err="1" smtClean="0"/>
              <a:t>analysis</a:t>
            </a:r>
            <a:r>
              <a:rPr lang="nb-NO" sz="1900" dirty="0" smtClean="0"/>
              <a:t> </a:t>
            </a:r>
            <a:r>
              <a:rPr lang="nb-NO" sz="1900" dirty="0" err="1" smtClean="0"/>
              <a:t>on</a:t>
            </a:r>
            <a:r>
              <a:rPr lang="nb-NO" sz="1900" dirty="0" smtClean="0"/>
              <a:t> </a:t>
            </a:r>
            <a:r>
              <a:rPr lang="nb-NO" sz="1900" dirty="0" err="1" smtClean="0"/>
              <a:t>the</a:t>
            </a:r>
            <a:r>
              <a:rPr lang="nb-NO" sz="1900" dirty="0" smtClean="0"/>
              <a:t> </a:t>
            </a:r>
            <a:r>
              <a:rPr lang="nb-NO" sz="1900" dirty="0" err="1" smtClean="0"/>
              <a:t>oil</a:t>
            </a:r>
            <a:r>
              <a:rPr lang="nb-NO" sz="1900" dirty="0" smtClean="0"/>
              <a:t> and gas </a:t>
            </a:r>
            <a:r>
              <a:rPr lang="nb-NO" sz="1900" dirty="0" err="1" smtClean="0"/>
              <a:t>sector</a:t>
            </a:r>
            <a:r>
              <a:rPr lang="nb-NO" sz="1900" dirty="0" smtClean="0"/>
              <a:t>. </a:t>
            </a:r>
            <a:r>
              <a:rPr lang="nb-NO" sz="1900" dirty="0" err="1" smtClean="0"/>
              <a:t>Understanding</a:t>
            </a:r>
            <a:r>
              <a:rPr lang="nb-NO" sz="1900" dirty="0" smtClean="0"/>
              <a:t> </a:t>
            </a:r>
            <a:r>
              <a:rPr lang="nb-NO" sz="1900" dirty="0" err="1" smtClean="0"/>
              <a:t>the</a:t>
            </a:r>
            <a:r>
              <a:rPr lang="nb-NO" sz="1900" dirty="0" smtClean="0"/>
              <a:t> relevant </a:t>
            </a:r>
            <a:r>
              <a:rPr lang="nb-NO" sz="1900" dirty="0" err="1" smtClean="0"/>
              <a:t>industry</a:t>
            </a:r>
            <a:r>
              <a:rPr lang="nb-NO" sz="1900" dirty="0" smtClean="0"/>
              <a:t> and </a:t>
            </a:r>
            <a:r>
              <a:rPr lang="nb-NO" sz="1900" dirty="0" err="1" smtClean="0"/>
              <a:t>knowledge</a:t>
            </a:r>
            <a:r>
              <a:rPr lang="nb-NO" sz="1900" dirty="0" smtClean="0"/>
              <a:t> </a:t>
            </a:r>
            <a:r>
              <a:rPr lang="nb-NO" sz="1900" dirty="0" err="1" smtClean="0"/>
              <a:t>actors</a:t>
            </a:r>
            <a:r>
              <a:rPr lang="nb-NO" sz="1900" dirty="0" smtClean="0"/>
              <a:t>. </a:t>
            </a:r>
          </a:p>
          <a:p>
            <a:pPr marL="457200" indent="-457200">
              <a:buFont typeface="+mj-lt"/>
              <a:buAutoNum type="arabicPeriod"/>
            </a:pPr>
            <a:r>
              <a:rPr lang="nb-NO" sz="1900" dirty="0" smtClean="0"/>
              <a:t>Joar Kvamsås: master </a:t>
            </a:r>
            <a:r>
              <a:rPr lang="nb-NO" sz="1900" dirty="0" err="1" smtClean="0"/>
              <a:t>assignment</a:t>
            </a:r>
            <a:endParaRPr lang="nb-NO" sz="1900" dirty="0" smtClean="0"/>
          </a:p>
          <a:p>
            <a:pPr marL="457200" indent="-457200">
              <a:buFont typeface="+mj-lt"/>
              <a:buAutoNum type="arabicPeriod"/>
            </a:pPr>
            <a:r>
              <a:rPr lang="nb-NO" sz="1900" dirty="0" err="1" smtClean="0"/>
              <a:t>Dynamic</a:t>
            </a:r>
            <a:r>
              <a:rPr lang="nb-NO" sz="1900" dirty="0" smtClean="0"/>
              <a:t> </a:t>
            </a:r>
            <a:r>
              <a:rPr lang="nb-NO" sz="1900" dirty="0" err="1" smtClean="0"/>
              <a:t>analysis</a:t>
            </a:r>
            <a:r>
              <a:rPr lang="nb-NO" sz="1900" dirty="0" smtClean="0"/>
              <a:t> </a:t>
            </a:r>
            <a:r>
              <a:rPr lang="nb-NO" sz="1900" dirty="0" err="1" smtClean="0"/>
              <a:t>of</a:t>
            </a:r>
            <a:r>
              <a:rPr lang="nb-NO" sz="1900" dirty="0" smtClean="0"/>
              <a:t> multiple </a:t>
            </a:r>
            <a:r>
              <a:rPr lang="nb-NO" sz="1900" dirty="0" err="1" smtClean="0"/>
              <a:t>sectors</a:t>
            </a:r>
            <a:r>
              <a:rPr lang="nb-NO" sz="1900" dirty="0" smtClean="0"/>
              <a:t>. </a:t>
            </a:r>
            <a:r>
              <a:rPr lang="nb-NO" sz="1900" dirty="0" err="1" smtClean="0"/>
              <a:t>Working</a:t>
            </a:r>
            <a:r>
              <a:rPr lang="nb-NO" sz="1900" dirty="0" smtClean="0"/>
              <a:t> </a:t>
            </a:r>
            <a:r>
              <a:rPr lang="nb-NO" sz="1900" dirty="0" err="1" smtClean="0"/>
              <a:t>paper</a:t>
            </a:r>
            <a:r>
              <a:rPr lang="nb-NO" sz="1900" dirty="0"/>
              <a:t> </a:t>
            </a:r>
            <a:r>
              <a:rPr lang="nb-NO" sz="1900" dirty="0" smtClean="0"/>
              <a:t>by Simensen and Abbasiharofteh, 2019 (?)</a:t>
            </a:r>
          </a:p>
          <a:p>
            <a:pPr marL="457200" indent="-457200">
              <a:buFont typeface="+mj-lt"/>
              <a:buAutoNum type="arabicPeriod"/>
            </a:pPr>
            <a:r>
              <a:rPr lang="nb-NO" sz="1900" dirty="0" smtClean="0"/>
              <a:t>In combination </a:t>
            </a:r>
            <a:r>
              <a:rPr lang="nb-NO" sz="1900" dirty="0" err="1" smtClean="0"/>
              <a:t>with</a:t>
            </a:r>
            <a:r>
              <a:rPr lang="nb-NO" sz="1900" dirty="0" smtClean="0"/>
              <a:t> EU-</a:t>
            </a:r>
            <a:r>
              <a:rPr lang="nb-NO" sz="1900" dirty="0" err="1" smtClean="0"/>
              <a:t>Cordis</a:t>
            </a:r>
            <a:r>
              <a:rPr lang="nb-NO" sz="1900" dirty="0" smtClean="0"/>
              <a:t> – Maria Tsouri</a:t>
            </a:r>
          </a:p>
          <a:p>
            <a:pPr marL="457200" indent="-457200">
              <a:buFont typeface="+mj-lt"/>
              <a:buAutoNum type="arabicPeriod"/>
            </a:pPr>
            <a:endParaRPr lang="nb-NO" sz="1900" dirty="0"/>
          </a:p>
          <a:p>
            <a:pPr marL="0" indent="0">
              <a:buNone/>
            </a:pPr>
            <a:r>
              <a:rPr lang="nb-NO" sz="1900" dirty="0" smtClean="0"/>
              <a:t>More analyses </a:t>
            </a:r>
            <a:r>
              <a:rPr lang="nb-NO" sz="1900" dirty="0" err="1" smtClean="0"/>
              <a:t>planned</a:t>
            </a:r>
            <a:r>
              <a:rPr lang="nb-NO" sz="1900" dirty="0"/>
              <a:t> </a:t>
            </a:r>
            <a:r>
              <a:rPr lang="nb-NO" sz="1900" dirty="0" smtClean="0"/>
              <a:t>and </a:t>
            </a:r>
            <a:r>
              <a:rPr lang="nb-NO" sz="1900" dirty="0" err="1" smtClean="0"/>
              <a:t>discussed</a:t>
            </a:r>
            <a:r>
              <a:rPr lang="nb-NO" sz="1900" dirty="0" smtClean="0"/>
              <a:t>. OSIRIS and </a:t>
            </a:r>
            <a:r>
              <a:rPr lang="nb-NO" sz="1900" dirty="0" err="1" smtClean="0"/>
              <a:t>comparison</a:t>
            </a:r>
            <a:r>
              <a:rPr lang="nb-NO" sz="1900" dirty="0" smtClean="0"/>
              <a:t> </a:t>
            </a:r>
            <a:r>
              <a:rPr lang="nb-NO" sz="1900" dirty="0" err="1" smtClean="0"/>
              <a:t>with</a:t>
            </a:r>
            <a:r>
              <a:rPr lang="nb-NO" sz="1900" dirty="0" smtClean="0"/>
              <a:t> </a:t>
            </a:r>
            <a:r>
              <a:rPr lang="nb-NO" sz="1900" dirty="0" err="1" smtClean="0"/>
              <a:t>other</a:t>
            </a:r>
            <a:r>
              <a:rPr lang="nb-NO" sz="1900" dirty="0" smtClean="0"/>
              <a:t> </a:t>
            </a:r>
            <a:r>
              <a:rPr lang="nb-NO" sz="1900" dirty="0" err="1" smtClean="0"/>
              <a:t>countries</a:t>
            </a:r>
            <a:r>
              <a:rPr lang="nb-NO" sz="1900" dirty="0" smtClean="0"/>
              <a:t> (Germany).</a:t>
            </a:r>
          </a:p>
          <a:p>
            <a:pPr marL="457200" indent="-457200">
              <a:buFont typeface="+mj-lt"/>
              <a:buAutoNum type="arabicPeriod"/>
            </a:pPr>
            <a:endParaRPr lang="nb-NO" dirty="0" smtClean="0"/>
          </a:p>
          <a:p>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9</a:t>
            </a:fld>
            <a:endParaRPr lang="en-US" dirty="0"/>
          </a:p>
        </p:txBody>
      </p:sp>
    </p:spTree>
    <p:extLst>
      <p:ext uri="{BB962C8B-B14F-4D97-AF65-F5344CB8AC3E}">
        <p14:creationId xmlns:p14="http://schemas.microsoft.com/office/powerpoint/2010/main" val="648083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1800" dirty="0" smtClean="0"/>
              <a:t>Paper 1:</a:t>
            </a:r>
            <a:r>
              <a:rPr lang="nb-NO" dirty="0" smtClean="0"/>
              <a:t/>
            </a:r>
            <a:br>
              <a:rPr lang="nb-NO" dirty="0" smtClean="0"/>
            </a:br>
            <a:r>
              <a:rPr lang="nb-NO" dirty="0" err="1" smtClean="0"/>
              <a:t>Dynamic</a:t>
            </a:r>
            <a:r>
              <a:rPr lang="nb-NO" dirty="0" smtClean="0"/>
              <a:t> </a:t>
            </a:r>
            <a:r>
              <a:rPr lang="nb-NO" dirty="0" err="1"/>
              <a:t>analysis</a:t>
            </a:r>
            <a:r>
              <a:rPr lang="nb-NO" dirty="0"/>
              <a:t> </a:t>
            </a:r>
            <a:r>
              <a:rPr lang="nb-NO" dirty="0" err="1"/>
              <a:t>of</a:t>
            </a:r>
            <a:r>
              <a:rPr lang="nb-NO" dirty="0"/>
              <a:t> </a:t>
            </a:r>
            <a:r>
              <a:rPr lang="nb-NO" dirty="0" err="1"/>
              <a:t>the</a:t>
            </a:r>
            <a:r>
              <a:rPr lang="nb-NO" dirty="0"/>
              <a:t> </a:t>
            </a:r>
            <a:r>
              <a:rPr lang="nb-NO" dirty="0" err="1"/>
              <a:t>oil</a:t>
            </a:r>
            <a:r>
              <a:rPr lang="nb-NO" dirty="0"/>
              <a:t> and gas </a:t>
            </a:r>
            <a:r>
              <a:rPr lang="nb-NO" dirty="0" err="1"/>
              <a:t>research</a:t>
            </a:r>
            <a:endParaRPr lang="nb-NO" dirty="0"/>
          </a:p>
        </p:txBody>
      </p:sp>
      <p:sp>
        <p:nvSpPr>
          <p:cNvPr id="3" name="Content Placeholder 2"/>
          <p:cNvSpPr>
            <a:spLocks noGrp="1"/>
          </p:cNvSpPr>
          <p:nvPr>
            <p:ph idx="1"/>
          </p:nvPr>
        </p:nvSpPr>
        <p:spPr/>
        <p:txBody>
          <a:bodyPr/>
          <a:lstStyle/>
          <a:p>
            <a:r>
              <a:rPr lang="en-GB" sz="1900" dirty="0" smtClean="0"/>
              <a:t>Explorative analysis between 2005-2015.</a:t>
            </a:r>
          </a:p>
          <a:p>
            <a:r>
              <a:rPr lang="en-GB" sz="1900" dirty="0" smtClean="0"/>
              <a:t>Focussed the oil and gas related research programs only</a:t>
            </a:r>
          </a:p>
          <a:p>
            <a:r>
              <a:rPr lang="en-GB" sz="1900" dirty="0" smtClean="0"/>
              <a:t>Composition of the types of actors</a:t>
            </a:r>
          </a:p>
          <a:p>
            <a:pPr lvl="1"/>
            <a:r>
              <a:rPr lang="en-GB" sz="1600" dirty="0" smtClean="0"/>
              <a:t>Oil companies, supplier companies, research inst., governmental actors</a:t>
            </a:r>
          </a:p>
          <a:p>
            <a:endParaRPr lang="en-GB" sz="1600" dirty="0" smtClean="0"/>
          </a:p>
          <a:p>
            <a:r>
              <a:rPr lang="en-GB" sz="1900" dirty="0" smtClean="0"/>
              <a:t>How has this sector evolved during this time?</a:t>
            </a:r>
          </a:p>
          <a:p>
            <a:pPr lvl="1"/>
            <a:r>
              <a:rPr lang="en-GB" sz="1600" dirty="0" smtClean="0"/>
              <a:t>Who are the important actors?</a:t>
            </a:r>
          </a:p>
          <a:p>
            <a:pPr lvl="1"/>
            <a:r>
              <a:rPr lang="en-GB" sz="1600" dirty="0" smtClean="0"/>
              <a:t>What are the research topics?</a:t>
            </a:r>
          </a:p>
          <a:p>
            <a:pPr lvl="1"/>
            <a:r>
              <a:rPr lang="en-GB" sz="1600" dirty="0" smtClean="0"/>
              <a:t>How has this changed over time?</a:t>
            </a:r>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10</a:t>
            </a:fld>
            <a:endParaRPr lang="en-US" dirty="0"/>
          </a:p>
        </p:txBody>
      </p:sp>
    </p:spTree>
    <p:extLst>
      <p:ext uri="{BB962C8B-B14F-4D97-AF65-F5344CB8AC3E}">
        <p14:creationId xmlns:p14="http://schemas.microsoft.com/office/powerpoint/2010/main" val="2332167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2005-type3-with co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 y="553246"/>
            <a:ext cx="3388602" cy="3388602"/>
          </a:xfrm>
          <a:prstGeom prst="rect">
            <a:avLst/>
          </a:prstGeom>
        </p:spPr>
      </p:pic>
      <p:pic>
        <p:nvPicPr>
          <p:cNvPr id="10" name="Picture 9" descr="2009-type3-withcod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7504" y="553245"/>
            <a:ext cx="3388602" cy="33886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9621" y="553244"/>
            <a:ext cx="3384379" cy="3384379"/>
          </a:xfrm>
          <a:prstGeom prst="rect">
            <a:avLst/>
          </a:prstGeom>
        </p:spPr>
      </p:pic>
      <p:sp>
        <p:nvSpPr>
          <p:cNvPr id="3" name="TextBox 2"/>
          <p:cNvSpPr txBox="1"/>
          <p:nvPr/>
        </p:nvSpPr>
        <p:spPr>
          <a:xfrm>
            <a:off x="1115615" y="3660623"/>
            <a:ext cx="936104" cy="276999"/>
          </a:xfrm>
          <a:prstGeom prst="rect">
            <a:avLst/>
          </a:prstGeom>
          <a:noFill/>
        </p:spPr>
        <p:txBody>
          <a:bodyPr wrap="square" rtlCol="0">
            <a:spAutoFit/>
          </a:bodyPr>
          <a:lstStyle/>
          <a:p>
            <a:r>
              <a:rPr lang="nb-NO" sz="1200" dirty="0" smtClean="0">
                <a:solidFill>
                  <a:schemeClr val="bg1"/>
                </a:solidFill>
              </a:rPr>
              <a:t>2005-2008</a:t>
            </a:r>
            <a:endParaRPr lang="en-GB" sz="1200" dirty="0">
              <a:solidFill>
                <a:schemeClr val="bg1"/>
              </a:solidFill>
            </a:endParaRPr>
          </a:p>
        </p:txBody>
      </p:sp>
      <p:sp>
        <p:nvSpPr>
          <p:cNvPr id="12" name="TextBox 11"/>
          <p:cNvSpPr txBox="1"/>
          <p:nvPr/>
        </p:nvSpPr>
        <p:spPr>
          <a:xfrm>
            <a:off x="3997732" y="3662488"/>
            <a:ext cx="936104" cy="276999"/>
          </a:xfrm>
          <a:prstGeom prst="rect">
            <a:avLst/>
          </a:prstGeom>
          <a:noFill/>
        </p:spPr>
        <p:txBody>
          <a:bodyPr wrap="square" rtlCol="0">
            <a:spAutoFit/>
          </a:bodyPr>
          <a:lstStyle/>
          <a:p>
            <a:r>
              <a:rPr lang="nb-NO" sz="1200" dirty="0" smtClean="0">
                <a:solidFill>
                  <a:schemeClr val="bg1"/>
                </a:solidFill>
              </a:rPr>
              <a:t>2009-2012</a:t>
            </a:r>
            <a:endParaRPr lang="en-GB" sz="1200" dirty="0">
              <a:solidFill>
                <a:schemeClr val="bg1"/>
              </a:solidFill>
            </a:endParaRPr>
          </a:p>
        </p:txBody>
      </p:sp>
      <p:sp>
        <p:nvSpPr>
          <p:cNvPr id="13" name="TextBox 12"/>
          <p:cNvSpPr txBox="1"/>
          <p:nvPr/>
        </p:nvSpPr>
        <p:spPr>
          <a:xfrm>
            <a:off x="7091890" y="3660624"/>
            <a:ext cx="936104" cy="276999"/>
          </a:xfrm>
          <a:prstGeom prst="rect">
            <a:avLst/>
          </a:prstGeom>
          <a:noFill/>
        </p:spPr>
        <p:txBody>
          <a:bodyPr wrap="square" rtlCol="0">
            <a:spAutoFit/>
          </a:bodyPr>
          <a:lstStyle/>
          <a:p>
            <a:r>
              <a:rPr lang="nb-NO" sz="1200" dirty="0" smtClean="0">
                <a:solidFill>
                  <a:schemeClr val="bg1"/>
                </a:solidFill>
              </a:rPr>
              <a:t>2013-2015</a:t>
            </a:r>
            <a:endParaRPr lang="en-GB" sz="1200" dirty="0">
              <a:solidFill>
                <a:schemeClr val="bg1"/>
              </a:solidFill>
            </a:endParaRPr>
          </a:p>
        </p:txBody>
      </p:sp>
      <p:sp>
        <p:nvSpPr>
          <p:cNvPr id="14" name="Rectangle 13"/>
          <p:cNvSpPr/>
          <p:nvPr/>
        </p:nvSpPr>
        <p:spPr>
          <a:xfrm>
            <a:off x="107504" y="3937622"/>
            <a:ext cx="7488832" cy="2062103"/>
          </a:xfrm>
          <a:prstGeom prst="rect">
            <a:avLst/>
          </a:prstGeom>
        </p:spPr>
        <p:txBody>
          <a:bodyPr wrap="square">
            <a:spAutoFit/>
          </a:bodyPr>
          <a:lstStyle/>
          <a:p>
            <a:pPr marL="0" indent="0">
              <a:buNone/>
            </a:pPr>
            <a:r>
              <a:rPr lang="nb-NO" dirty="0" err="1"/>
              <a:t>Results</a:t>
            </a:r>
            <a:r>
              <a:rPr lang="nb-NO" dirty="0"/>
              <a:t>:</a:t>
            </a:r>
          </a:p>
          <a:p>
            <a:pPr marL="285750" indent="-285750">
              <a:buFont typeface="Arial" panose="020B0604020202020204" pitchFamily="34" charset="0"/>
              <a:buChar char="•"/>
            </a:pPr>
            <a:r>
              <a:rPr lang="nb-NO" dirty="0" err="1"/>
              <a:t>Dominated</a:t>
            </a:r>
            <a:r>
              <a:rPr lang="nb-NO" dirty="0"/>
              <a:t> by a </a:t>
            </a:r>
            <a:r>
              <a:rPr lang="nb-NO" dirty="0" err="1"/>
              <a:t>few</a:t>
            </a:r>
            <a:r>
              <a:rPr lang="nb-NO" dirty="0"/>
              <a:t> </a:t>
            </a:r>
            <a:r>
              <a:rPr lang="nb-NO" dirty="0" err="1"/>
              <a:t>central</a:t>
            </a:r>
            <a:r>
              <a:rPr lang="nb-NO" dirty="0"/>
              <a:t> </a:t>
            </a:r>
            <a:r>
              <a:rPr lang="nb-NO" dirty="0" err="1"/>
              <a:t>actors</a:t>
            </a:r>
            <a:r>
              <a:rPr lang="nb-NO" dirty="0"/>
              <a:t> – </a:t>
            </a:r>
            <a:r>
              <a:rPr lang="nb-NO" dirty="0" smtClean="0"/>
              <a:t>1 </a:t>
            </a:r>
            <a:r>
              <a:rPr lang="nb-NO" dirty="0" err="1" smtClean="0"/>
              <a:t>oil</a:t>
            </a:r>
            <a:r>
              <a:rPr lang="nb-NO" dirty="0" smtClean="0"/>
              <a:t> </a:t>
            </a:r>
            <a:r>
              <a:rPr lang="nb-NO" dirty="0" err="1"/>
              <a:t>company</a:t>
            </a:r>
            <a:r>
              <a:rPr lang="nb-NO" dirty="0"/>
              <a:t> and 2 </a:t>
            </a:r>
            <a:r>
              <a:rPr lang="nb-NO" dirty="0" err="1" smtClean="0"/>
              <a:t>research</a:t>
            </a:r>
            <a:r>
              <a:rPr lang="nb-NO" dirty="0" smtClean="0"/>
              <a:t> </a:t>
            </a:r>
            <a:r>
              <a:rPr lang="nb-NO" dirty="0" err="1" smtClean="0"/>
              <a:t>inst</a:t>
            </a:r>
            <a:r>
              <a:rPr lang="nb-NO" dirty="0" smtClean="0"/>
              <a:t>.</a:t>
            </a:r>
            <a:endParaRPr lang="nb-NO" dirty="0"/>
          </a:p>
          <a:p>
            <a:pPr marL="285750" indent="-285750">
              <a:buFont typeface="Arial" panose="020B0604020202020204" pitchFamily="34" charset="0"/>
              <a:buChar char="•"/>
            </a:pPr>
            <a:r>
              <a:rPr lang="nb-NO" dirty="0"/>
              <a:t>Network </a:t>
            </a:r>
            <a:r>
              <a:rPr lang="nb-NO" dirty="0" err="1"/>
              <a:t>quite</a:t>
            </a:r>
            <a:r>
              <a:rPr lang="nb-NO" dirty="0"/>
              <a:t> </a:t>
            </a:r>
            <a:r>
              <a:rPr lang="nb-NO" dirty="0" err="1"/>
              <a:t>similar</a:t>
            </a:r>
            <a:r>
              <a:rPr lang="nb-NO" dirty="0"/>
              <a:t> over time, </a:t>
            </a:r>
            <a:r>
              <a:rPr lang="nb-NO" dirty="0" err="1" smtClean="0"/>
              <a:t>minor</a:t>
            </a:r>
            <a:r>
              <a:rPr lang="nb-NO" dirty="0" smtClean="0"/>
              <a:t> </a:t>
            </a:r>
            <a:r>
              <a:rPr lang="nb-NO" dirty="0" err="1" smtClean="0"/>
              <a:t>increase</a:t>
            </a:r>
            <a:r>
              <a:rPr lang="nb-NO" dirty="0" smtClean="0"/>
              <a:t> in </a:t>
            </a:r>
            <a:r>
              <a:rPr lang="nb-NO" dirty="0" err="1" smtClean="0"/>
              <a:t>collaboration</a:t>
            </a:r>
            <a:r>
              <a:rPr lang="nb-NO" dirty="0" smtClean="0"/>
              <a:t> – more </a:t>
            </a:r>
            <a:r>
              <a:rPr lang="nb-NO" dirty="0" err="1" smtClean="0"/>
              <a:t>dispersed</a:t>
            </a:r>
            <a:r>
              <a:rPr lang="nb-NO" dirty="0" smtClean="0"/>
              <a:t> in latter</a:t>
            </a:r>
          </a:p>
          <a:p>
            <a:pPr marL="285750" indent="-285750">
              <a:buFont typeface="Arial" panose="020B0604020202020204" pitchFamily="34" charset="0"/>
              <a:buChar char="•"/>
            </a:pPr>
            <a:r>
              <a:rPr lang="nb-NO" dirty="0" smtClean="0"/>
              <a:t>CCS </a:t>
            </a:r>
            <a:r>
              <a:rPr lang="nb-NO" dirty="0" err="1" smtClean="0"/>
              <a:t>emerged</a:t>
            </a:r>
            <a:r>
              <a:rPr lang="nb-NO" dirty="0" smtClean="0"/>
              <a:t> in </a:t>
            </a:r>
            <a:r>
              <a:rPr lang="nb-NO" dirty="0" err="1" smtClean="0"/>
              <a:t>two</a:t>
            </a:r>
            <a:r>
              <a:rPr lang="nb-NO" dirty="0" smtClean="0"/>
              <a:t> latter </a:t>
            </a:r>
            <a:r>
              <a:rPr lang="nb-NO" dirty="0" err="1" smtClean="0"/>
              <a:t>periods</a:t>
            </a:r>
            <a:r>
              <a:rPr lang="nb-NO" dirty="0" smtClean="0"/>
              <a:t> </a:t>
            </a:r>
            <a:r>
              <a:rPr lang="nb-NO" dirty="0" err="1" smtClean="0"/>
              <a:t>resulting</a:t>
            </a:r>
            <a:r>
              <a:rPr lang="nb-NO" dirty="0" smtClean="0"/>
              <a:t> in more </a:t>
            </a:r>
            <a:r>
              <a:rPr lang="nb-NO" dirty="0" err="1" smtClean="0"/>
              <a:t>university-related</a:t>
            </a:r>
            <a:r>
              <a:rPr lang="nb-NO" dirty="0" smtClean="0"/>
              <a:t> </a:t>
            </a:r>
            <a:r>
              <a:rPr lang="nb-NO" dirty="0" err="1" smtClean="0"/>
              <a:t>research</a:t>
            </a:r>
            <a:endParaRPr lang="nb-NO" dirty="0" smtClean="0"/>
          </a:p>
          <a:p>
            <a:pPr marL="285750" indent="-285750">
              <a:buFont typeface="Arial" panose="020B0604020202020204" pitchFamily="34" charset="0"/>
              <a:buChar char="•"/>
            </a:pPr>
            <a:r>
              <a:rPr lang="nb-NO" dirty="0" smtClean="0"/>
              <a:t>Will be </a:t>
            </a:r>
            <a:r>
              <a:rPr lang="nb-NO" dirty="0" err="1" smtClean="0"/>
              <a:t>explored</a:t>
            </a:r>
            <a:r>
              <a:rPr lang="nb-NO" dirty="0" smtClean="0"/>
              <a:t> </a:t>
            </a:r>
            <a:r>
              <a:rPr lang="nb-NO" dirty="0" err="1" smtClean="0"/>
              <a:t>further</a:t>
            </a:r>
            <a:r>
              <a:rPr lang="nb-NO" dirty="0" smtClean="0"/>
              <a:t> </a:t>
            </a:r>
            <a:r>
              <a:rPr lang="nb-NO" dirty="0" err="1" smtClean="0"/>
              <a:t>with</a:t>
            </a:r>
            <a:r>
              <a:rPr lang="nb-NO" dirty="0" smtClean="0"/>
              <a:t> </a:t>
            </a:r>
            <a:r>
              <a:rPr lang="nb-NO" dirty="0" err="1" smtClean="0"/>
              <a:t>the</a:t>
            </a:r>
            <a:r>
              <a:rPr lang="nb-NO" dirty="0" smtClean="0"/>
              <a:t> </a:t>
            </a:r>
            <a:r>
              <a:rPr lang="nb-NO" dirty="0" err="1" smtClean="0"/>
              <a:t>provided</a:t>
            </a:r>
            <a:r>
              <a:rPr lang="nb-NO" dirty="0" smtClean="0"/>
              <a:t> </a:t>
            </a:r>
            <a:r>
              <a:rPr lang="nb-NO" dirty="0" err="1" smtClean="0"/>
              <a:t>knowledge</a:t>
            </a:r>
            <a:r>
              <a:rPr lang="nb-NO" dirty="0" smtClean="0"/>
              <a:t> areas</a:t>
            </a:r>
            <a:endParaRPr lang="nb-NO" dirty="0"/>
          </a:p>
          <a:p>
            <a:r>
              <a:rPr lang="nb-NO" dirty="0"/>
              <a:t> </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5479" y="4212757"/>
            <a:ext cx="2005030" cy="1037594"/>
          </a:xfrm>
          <a:prstGeom prst="rect">
            <a:avLst/>
          </a:prstGeom>
        </p:spPr>
      </p:pic>
    </p:spTree>
    <p:extLst>
      <p:ext uri="{BB962C8B-B14F-4D97-AF65-F5344CB8AC3E}">
        <p14:creationId xmlns:p14="http://schemas.microsoft.com/office/powerpoint/2010/main" val="6250853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1500" dirty="0" smtClean="0"/>
              <a:t>Paper 2: </a:t>
            </a:r>
            <a:r>
              <a:rPr lang="nb-NO" dirty="0" smtClean="0"/>
              <a:t/>
            </a:r>
            <a:br>
              <a:rPr lang="nb-NO" dirty="0" smtClean="0"/>
            </a:br>
            <a:r>
              <a:rPr lang="nb-NO" dirty="0" err="1" smtClean="0"/>
              <a:t>Dynamic</a:t>
            </a:r>
            <a:r>
              <a:rPr lang="nb-NO" dirty="0" smtClean="0"/>
              <a:t> </a:t>
            </a:r>
            <a:r>
              <a:rPr lang="nb-NO" dirty="0" err="1" smtClean="0"/>
              <a:t>analysis</a:t>
            </a:r>
            <a:r>
              <a:rPr lang="nb-NO" dirty="0" smtClean="0"/>
              <a:t> </a:t>
            </a:r>
            <a:r>
              <a:rPr lang="nb-NO" dirty="0" err="1" smtClean="0"/>
              <a:t>of</a:t>
            </a:r>
            <a:r>
              <a:rPr lang="nb-NO" dirty="0" smtClean="0"/>
              <a:t> </a:t>
            </a:r>
            <a:r>
              <a:rPr lang="nb-NO" dirty="0" err="1" smtClean="0"/>
              <a:t>four</a:t>
            </a:r>
            <a:r>
              <a:rPr lang="nb-NO" dirty="0" smtClean="0"/>
              <a:t> </a:t>
            </a:r>
            <a:r>
              <a:rPr lang="nb-NO" dirty="0" err="1" smtClean="0"/>
              <a:t>sectors</a:t>
            </a:r>
            <a:r>
              <a:rPr lang="nb-NO" dirty="0" smtClean="0"/>
              <a:t/>
            </a:r>
            <a:br>
              <a:rPr lang="nb-NO" dirty="0" smtClean="0"/>
            </a:br>
            <a:r>
              <a:rPr lang="nb-NO" sz="1200" b="0" dirty="0" smtClean="0"/>
              <a:t>(Simensen </a:t>
            </a:r>
            <a:r>
              <a:rPr lang="nb-NO" sz="1200" b="0" dirty="0"/>
              <a:t>and </a:t>
            </a:r>
            <a:r>
              <a:rPr lang="nb-NO" sz="1200" b="0" dirty="0" smtClean="0"/>
              <a:t>Abbasiharofteh, </a:t>
            </a:r>
            <a:r>
              <a:rPr lang="nb-NO" sz="1200" b="0" dirty="0" err="1" smtClean="0"/>
              <a:t>presented</a:t>
            </a:r>
            <a:r>
              <a:rPr lang="nb-NO" sz="1200" b="0" dirty="0" smtClean="0"/>
              <a:t> at </a:t>
            </a:r>
            <a:r>
              <a:rPr lang="nb-NO" sz="1200" b="0" dirty="0" err="1" smtClean="0"/>
              <a:t>conference</a:t>
            </a:r>
            <a:r>
              <a:rPr lang="nb-NO" sz="1200" b="0" dirty="0" smtClean="0"/>
              <a:t> last </a:t>
            </a:r>
            <a:r>
              <a:rPr lang="nb-NO" sz="1200" b="0" dirty="0" err="1" smtClean="0"/>
              <a:t>July</a:t>
            </a:r>
            <a:r>
              <a:rPr lang="nb-NO" sz="1200" b="0" dirty="0" smtClean="0"/>
              <a:t>, </a:t>
            </a:r>
            <a:r>
              <a:rPr lang="nb-NO" sz="1200" b="0" dirty="0" err="1" smtClean="0"/>
              <a:t>submission</a:t>
            </a:r>
            <a:r>
              <a:rPr lang="nb-NO" sz="1200" b="0" dirty="0" smtClean="0"/>
              <a:t> </a:t>
            </a:r>
            <a:r>
              <a:rPr lang="nb-NO" sz="1200" b="0" dirty="0" err="1" smtClean="0"/>
              <a:t>early</a:t>
            </a:r>
            <a:r>
              <a:rPr lang="nb-NO" sz="1200" b="0" dirty="0" smtClean="0"/>
              <a:t> </a:t>
            </a:r>
            <a:r>
              <a:rPr lang="nb-NO" sz="1200" b="0" dirty="0" err="1" smtClean="0"/>
              <a:t>next</a:t>
            </a:r>
            <a:r>
              <a:rPr lang="nb-NO" sz="1200" b="0" dirty="0" smtClean="0"/>
              <a:t> </a:t>
            </a:r>
            <a:r>
              <a:rPr lang="nb-NO" sz="1200" b="0" dirty="0" err="1" smtClean="0"/>
              <a:t>year</a:t>
            </a:r>
            <a:r>
              <a:rPr lang="nb-NO" sz="1200" b="0" dirty="0" smtClean="0"/>
              <a:t>)</a:t>
            </a:r>
            <a:endParaRPr lang="nb-NO" b="0" dirty="0"/>
          </a:p>
        </p:txBody>
      </p:sp>
      <p:sp>
        <p:nvSpPr>
          <p:cNvPr id="3" name="Content Placeholder 2"/>
          <p:cNvSpPr>
            <a:spLocks noGrp="1"/>
          </p:cNvSpPr>
          <p:nvPr>
            <p:ph idx="1"/>
          </p:nvPr>
        </p:nvSpPr>
        <p:spPr>
          <a:xfrm>
            <a:off x="762211" y="1651588"/>
            <a:ext cx="7050149" cy="3798200"/>
          </a:xfrm>
        </p:spPr>
        <p:txBody>
          <a:bodyPr/>
          <a:lstStyle/>
          <a:p>
            <a:r>
              <a:rPr lang="en-GB" sz="1900" dirty="0" smtClean="0"/>
              <a:t>Comparing 4 sectors:</a:t>
            </a:r>
          </a:p>
          <a:p>
            <a:pPr lvl="1"/>
            <a:r>
              <a:rPr lang="en-GB" sz="1700" dirty="0" smtClean="0"/>
              <a:t>biotech, oil and gas, marine and maritime sector</a:t>
            </a:r>
          </a:p>
          <a:p>
            <a:r>
              <a:rPr lang="en-GB" sz="1900" dirty="0" smtClean="0"/>
              <a:t>Co-evolution of these networks. How do sectors differ?</a:t>
            </a:r>
          </a:p>
          <a:p>
            <a:endParaRPr lang="en-GB" sz="1900" dirty="0" smtClean="0"/>
          </a:p>
          <a:p>
            <a:r>
              <a:rPr lang="en-GB" sz="1900" dirty="0"/>
              <a:t>Constructed a model that modelled probability for any two actors to collaborate in the </a:t>
            </a:r>
            <a:r>
              <a:rPr lang="en-GB" sz="1900" dirty="0" smtClean="0"/>
              <a:t>future</a:t>
            </a:r>
          </a:p>
          <a:p>
            <a:r>
              <a:rPr lang="en-GB" sz="1900" dirty="0" smtClean="0"/>
              <a:t>Checked if any two actors had participated in projects in the same knowledge area:</a:t>
            </a:r>
          </a:p>
          <a:p>
            <a:pPr lvl="1"/>
            <a:r>
              <a:rPr lang="en-GB" sz="1600" b="1" smtClean="0"/>
              <a:t>Are </a:t>
            </a:r>
            <a:r>
              <a:rPr lang="en-GB" sz="1600" b="1" dirty="0" smtClean="0"/>
              <a:t>similar knowledge bases good for collaboration?</a:t>
            </a:r>
          </a:p>
          <a:p>
            <a:r>
              <a:rPr lang="en-GB" sz="1900" dirty="0" smtClean="0"/>
              <a:t>Theory: similar knowledge base good for understanding and collaboration, but could hamper novelty</a:t>
            </a:r>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12</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09789896"/>
              </p:ext>
            </p:extLst>
          </p:nvPr>
        </p:nvGraphicFramePr>
        <p:xfrm>
          <a:off x="5111551" y="121196"/>
          <a:ext cx="4032449" cy="899084"/>
        </p:xfrm>
        <a:graphic>
          <a:graphicData uri="http://schemas.openxmlformats.org/drawingml/2006/table">
            <a:tbl>
              <a:tblPr firstRow="1" firstCol="1" bandRow="1">
                <a:tableStyleId>{22838BEF-8BB2-4498-84A7-C5851F593DF1}</a:tableStyleId>
              </a:tblPr>
              <a:tblGrid>
                <a:gridCol w="941963">
                  <a:extLst>
                    <a:ext uri="{9D8B030D-6E8A-4147-A177-3AD203B41FA5}">
                      <a16:colId xmlns:a16="http://schemas.microsoft.com/office/drawing/2014/main" val="3527080265"/>
                    </a:ext>
                  </a:extLst>
                </a:gridCol>
                <a:gridCol w="725750">
                  <a:extLst>
                    <a:ext uri="{9D8B030D-6E8A-4147-A177-3AD203B41FA5}">
                      <a16:colId xmlns:a16="http://schemas.microsoft.com/office/drawing/2014/main" val="4050480516"/>
                    </a:ext>
                  </a:extLst>
                </a:gridCol>
                <a:gridCol w="971447">
                  <a:extLst>
                    <a:ext uri="{9D8B030D-6E8A-4147-A177-3AD203B41FA5}">
                      <a16:colId xmlns:a16="http://schemas.microsoft.com/office/drawing/2014/main" val="828410035"/>
                    </a:ext>
                  </a:extLst>
                </a:gridCol>
                <a:gridCol w="643347">
                  <a:extLst>
                    <a:ext uri="{9D8B030D-6E8A-4147-A177-3AD203B41FA5}">
                      <a16:colId xmlns:a16="http://schemas.microsoft.com/office/drawing/2014/main" val="363948217"/>
                    </a:ext>
                  </a:extLst>
                </a:gridCol>
                <a:gridCol w="749942">
                  <a:extLst>
                    <a:ext uri="{9D8B030D-6E8A-4147-A177-3AD203B41FA5}">
                      <a16:colId xmlns:a16="http://schemas.microsoft.com/office/drawing/2014/main" val="2839616794"/>
                    </a:ext>
                  </a:extLst>
                </a:gridCol>
              </a:tblGrid>
              <a:tr h="289484">
                <a:tc>
                  <a:txBody>
                    <a:bodyPr/>
                    <a:lstStyle/>
                    <a:p>
                      <a:endParaRPr lang="nb-NO" sz="1000" dirty="0">
                        <a:effectLst/>
                        <a:latin typeface="Cambria" panose="02040503050406030204" pitchFamily="18" charset="0"/>
                      </a:endParaRPr>
                    </a:p>
                  </a:txBody>
                  <a:tcPr marL="44450" marR="44450" marT="0" marB="0" anchor="b"/>
                </a:tc>
                <a:tc>
                  <a:txBody>
                    <a:bodyPr/>
                    <a:lstStyle/>
                    <a:p>
                      <a:pPr algn="ctr">
                        <a:spcAft>
                          <a:spcPts val="0"/>
                        </a:spcAft>
                      </a:pPr>
                      <a:r>
                        <a:rPr lang="nb-NO" sz="1000" dirty="0" err="1">
                          <a:effectLst/>
                        </a:rPr>
                        <a:t>Biotech</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Oil and gas</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Marine</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Maritime</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extLst>
                  <a:ext uri="{0D108BD9-81ED-4DB2-BD59-A6C34878D82A}">
                    <a16:rowId xmlns:a16="http://schemas.microsoft.com/office/drawing/2014/main" val="973106609"/>
                  </a:ext>
                </a:extLst>
              </a:tr>
              <a:tr h="150773">
                <a:tc>
                  <a:txBody>
                    <a:bodyPr/>
                    <a:lstStyle/>
                    <a:p>
                      <a:pPr>
                        <a:spcAft>
                          <a:spcPts val="0"/>
                        </a:spcAft>
                      </a:pPr>
                      <a:r>
                        <a:rPr lang="nb-NO" sz="1000">
                          <a:effectLst/>
                        </a:rPr>
                        <a:t>Biotech</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9520</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endParaRPr lang="nb-NO" sz="1000" dirty="0">
                        <a:effectLst/>
                        <a:latin typeface="Cambria" panose="02040503050406030204" pitchFamily="18" charset="0"/>
                      </a:endParaRPr>
                    </a:p>
                  </a:txBody>
                  <a:tcPr marL="44450" marR="44450" marT="0" marB="0" anchor="b"/>
                </a:tc>
                <a:tc>
                  <a:txBody>
                    <a:bodyPr/>
                    <a:lstStyle/>
                    <a:p>
                      <a:endParaRPr lang="nb-NO" sz="1000" dirty="0">
                        <a:effectLst/>
                        <a:latin typeface="Cambria" panose="02040503050406030204" pitchFamily="18" charset="0"/>
                      </a:endParaRPr>
                    </a:p>
                  </a:txBody>
                  <a:tcPr marL="44450" marR="44450" marT="0" marB="0" anchor="b"/>
                </a:tc>
                <a:tc>
                  <a:txBody>
                    <a:bodyPr/>
                    <a:lstStyle/>
                    <a:p>
                      <a:endParaRPr lang="nb-NO" sz="1000">
                        <a:effectLst/>
                        <a:latin typeface="Cambria" panose="02040503050406030204" pitchFamily="18" charset="0"/>
                      </a:endParaRPr>
                    </a:p>
                  </a:txBody>
                  <a:tcPr marL="44450" marR="44450" marT="0" marB="0" anchor="b"/>
                </a:tc>
                <a:extLst>
                  <a:ext uri="{0D108BD9-81ED-4DB2-BD59-A6C34878D82A}">
                    <a16:rowId xmlns:a16="http://schemas.microsoft.com/office/drawing/2014/main" val="1874743665"/>
                  </a:ext>
                </a:extLst>
              </a:tr>
              <a:tr h="150773">
                <a:tc>
                  <a:txBody>
                    <a:bodyPr/>
                    <a:lstStyle/>
                    <a:p>
                      <a:pPr>
                        <a:spcAft>
                          <a:spcPts val="0"/>
                        </a:spcAft>
                      </a:pPr>
                      <a:r>
                        <a:rPr lang="nb-NO" sz="1000" dirty="0" smtClean="0">
                          <a:effectLst/>
                        </a:rPr>
                        <a:t>Oil/gas</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143</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8134</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endParaRPr lang="nb-NO" sz="1000" dirty="0">
                        <a:effectLst/>
                        <a:latin typeface="Cambria" panose="02040503050406030204" pitchFamily="18" charset="0"/>
                      </a:endParaRPr>
                    </a:p>
                  </a:txBody>
                  <a:tcPr marL="44450" marR="44450" marT="0" marB="0" anchor="b"/>
                </a:tc>
                <a:tc>
                  <a:txBody>
                    <a:bodyPr/>
                    <a:lstStyle/>
                    <a:p>
                      <a:endParaRPr lang="nb-NO" sz="1000" dirty="0">
                        <a:effectLst/>
                        <a:latin typeface="Cambria" panose="02040503050406030204" pitchFamily="18" charset="0"/>
                      </a:endParaRPr>
                    </a:p>
                  </a:txBody>
                  <a:tcPr marL="44450" marR="44450" marT="0" marB="0" anchor="b"/>
                </a:tc>
                <a:extLst>
                  <a:ext uri="{0D108BD9-81ED-4DB2-BD59-A6C34878D82A}">
                    <a16:rowId xmlns:a16="http://schemas.microsoft.com/office/drawing/2014/main" val="2892617926"/>
                  </a:ext>
                </a:extLst>
              </a:tr>
              <a:tr h="150773">
                <a:tc>
                  <a:txBody>
                    <a:bodyPr/>
                    <a:lstStyle/>
                    <a:p>
                      <a:pPr>
                        <a:spcAft>
                          <a:spcPts val="0"/>
                        </a:spcAft>
                      </a:pPr>
                      <a:r>
                        <a:rPr lang="nb-NO" sz="1000">
                          <a:effectLst/>
                        </a:rPr>
                        <a:t>Marine</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482</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563</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13546</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endParaRPr lang="nb-NO" sz="1000" dirty="0">
                        <a:effectLst/>
                        <a:latin typeface="Cambria" panose="02040503050406030204" pitchFamily="18" charset="0"/>
                      </a:endParaRPr>
                    </a:p>
                  </a:txBody>
                  <a:tcPr marL="44450" marR="44450" marT="0" marB="0" anchor="b"/>
                </a:tc>
                <a:extLst>
                  <a:ext uri="{0D108BD9-81ED-4DB2-BD59-A6C34878D82A}">
                    <a16:rowId xmlns:a16="http://schemas.microsoft.com/office/drawing/2014/main" val="1867078247"/>
                  </a:ext>
                </a:extLst>
              </a:tr>
              <a:tr h="150773">
                <a:tc>
                  <a:txBody>
                    <a:bodyPr/>
                    <a:lstStyle/>
                    <a:p>
                      <a:pPr>
                        <a:spcAft>
                          <a:spcPts val="0"/>
                        </a:spcAft>
                      </a:pPr>
                      <a:r>
                        <a:rPr lang="nb-NO" sz="1000" dirty="0">
                          <a:effectLst/>
                        </a:rPr>
                        <a:t>Maritime</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248</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201</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a:effectLst/>
                        </a:rPr>
                        <a:t>735</a:t>
                      </a:r>
                      <a:endParaRPr lang="nb-NO" sz="1000">
                        <a:effectLst/>
                        <a:latin typeface="Times New Roman" panose="02020603050405020304" pitchFamily="18" charset="0"/>
                        <a:ea typeface="MS Mincho"/>
                        <a:cs typeface="Times New Roman" panose="02020603050405020304" pitchFamily="18" charset="0"/>
                      </a:endParaRPr>
                    </a:p>
                  </a:txBody>
                  <a:tcPr marL="44450" marR="44450" marT="0" marB="0" anchor="b"/>
                </a:tc>
                <a:tc>
                  <a:txBody>
                    <a:bodyPr/>
                    <a:lstStyle/>
                    <a:p>
                      <a:pPr algn="ctr">
                        <a:spcAft>
                          <a:spcPts val="0"/>
                        </a:spcAft>
                      </a:pPr>
                      <a:r>
                        <a:rPr lang="nb-NO" sz="1000" dirty="0">
                          <a:effectLst/>
                        </a:rPr>
                        <a:t>8889</a:t>
                      </a:r>
                      <a:endParaRPr lang="nb-NO" sz="1000" dirty="0">
                        <a:effectLst/>
                        <a:latin typeface="Times New Roman" panose="02020603050405020304" pitchFamily="18" charset="0"/>
                        <a:ea typeface="MS Mincho"/>
                        <a:cs typeface="Times New Roman" panose="02020603050405020304" pitchFamily="18" charset="0"/>
                      </a:endParaRPr>
                    </a:p>
                  </a:txBody>
                  <a:tcPr marL="44450" marR="44450" marT="0" marB="0" anchor="b"/>
                </a:tc>
                <a:extLst>
                  <a:ext uri="{0D108BD9-81ED-4DB2-BD59-A6C34878D82A}">
                    <a16:rowId xmlns:a16="http://schemas.microsoft.com/office/drawing/2014/main" val="2233040102"/>
                  </a:ext>
                </a:extLst>
              </a:tr>
            </a:tbl>
          </a:graphicData>
        </a:graphic>
      </p:graphicFrame>
    </p:spTree>
    <p:extLst>
      <p:ext uri="{BB962C8B-B14F-4D97-AF65-F5344CB8AC3E}">
        <p14:creationId xmlns:p14="http://schemas.microsoft.com/office/powerpoint/2010/main" val="3626237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13</a:t>
            </a:fld>
            <a:endParaRPr lang="en-US" dirty="0"/>
          </a:p>
        </p:txBody>
      </p:sp>
      <p:pic>
        <p:nvPicPr>
          <p:cNvPr id="13" name="Grafik 10"/>
          <p:cNvPicPr/>
          <p:nvPr/>
        </p:nvPicPr>
        <p:blipFill>
          <a:blip r:embed="rId2">
            <a:extLst>
              <a:ext uri="{28A0092B-C50C-407E-A947-70E740481C1C}">
                <a14:useLocalDpi xmlns:a14="http://schemas.microsoft.com/office/drawing/2010/main" val="0"/>
              </a:ext>
            </a:extLst>
          </a:blip>
          <a:stretch>
            <a:fillRect/>
          </a:stretch>
        </p:blipFill>
        <p:spPr>
          <a:xfrm>
            <a:off x="4211960" y="548211"/>
            <a:ext cx="2619375" cy="2619375"/>
          </a:xfrm>
          <a:prstGeom prst="rect">
            <a:avLst/>
          </a:prstGeom>
        </p:spPr>
      </p:pic>
      <p:pic>
        <p:nvPicPr>
          <p:cNvPr id="14" name="Grafik 12"/>
          <p:cNvPicPr/>
          <p:nvPr/>
        </p:nvPicPr>
        <p:blipFill>
          <a:blip r:embed="rId3">
            <a:extLst>
              <a:ext uri="{28A0092B-C50C-407E-A947-70E740481C1C}">
                <a14:useLocalDpi xmlns:a14="http://schemas.microsoft.com/office/drawing/2010/main" val="0"/>
              </a:ext>
            </a:extLst>
          </a:blip>
          <a:stretch>
            <a:fillRect/>
          </a:stretch>
        </p:blipFill>
        <p:spPr>
          <a:xfrm>
            <a:off x="6441428" y="499887"/>
            <a:ext cx="2621915" cy="2621915"/>
          </a:xfrm>
          <a:prstGeom prst="rect">
            <a:avLst/>
          </a:prstGeom>
        </p:spPr>
      </p:pic>
      <p:pic>
        <p:nvPicPr>
          <p:cNvPr id="15" name="Grafik 13"/>
          <p:cNvPicPr/>
          <p:nvPr/>
        </p:nvPicPr>
        <p:blipFill>
          <a:blip r:embed="rId4">
            <a:extLst>
              <a:ext uri="{28A0092B-C50C-407E-A947-70E740481C1C}">
                <a14:useLocalDpi xmlns:a14="http://schemas.microsoft.com/office/drawing/2010/main" val="0"/>
              </a:ext>
            </a:extLst>
          </a:blip>
          <a:stretch>
            <a:fillRect/>
          </a:stretch>
        </p:blipFill>
        <p:spPr>
          <a:xfrm>
            <a:off x="3992291" y="3061659"/>
            <a:ext cx="2621915" cy="2621915"/>
          </a:xfrm>
          <a:prstGeom prst="rect">
            <a:avLst/>
          </a:prstGeom>
        </p:spPr>
      </p:pic>
      <p:pic>
        <p:nvPicPr>
          <p:cNvPr id="16" name="Grafik 14"/>
          <p:cNvPicPr/>
          <p:nvPr/>
        </p:nvPicPr>
        <p:blipFill>
          <a:blip r:embed="rId5">
            <a:extLst>
              <a:ext uri="{28A0092B-C50C-407E-A947-70E740481C1C}">
                <a14:useLocalDpi xmlns:a14="http://schemas.microsoft.com/office/drawing/2010/main" val="0"/>
              </a:ext>
            </a:extLst>
          </a:blip>
          <a:stretch>
            <a:fillRect/>
          </a:stretch>
        </p:blipFill>
        <p:spPr>
          <a:xfrm>
            <a:off x="6399773" y="3013335"/>
            <a:ext cx="2621915" cy="2621915"/>
          </a:xfrm>
          <a:prstGeom prst="rect">
            <a:avLst/>
          </a:prstGeom>
        </p:spPr>
      </p:pic>
      <p:sp>
        <p:nvSpPr>
          <p:cNvPr id="9" name="Rectangle 8"/>
          <p:cNvSpPr/>
          <p:nvPr/>
        </p:nvSpPr>
        <p:spPr>
          <a:xfrm>
            <a:off x="270016" y="593995"/>
            <a:ext cx="3505146" cy="5521512"/>
          </a:xfrm>
          <a:prstGeom prst="rect">
            <a:avLst/>
          </a:prstGeom>
        </p:spPr>
        <p:txBody>
          <a:bodyPr wrap="square">
            <a:spAutoFit/>
          </a:bodyPr>
          <a:lstStyle/>
          <a:p>
            <a:pPr>
              <a:lnSpc>
                <a:spcPct val="135000"/>
              </a:lnSpc>
              <a:spcAft>
                <a:spcPts val="0"/>
              </a:spcAft>
            </a:pPr>
            <a:r>
              <a:rPr lang="en-US" b="1" dirty="0" smtClean="0">
                <a:latin typeface="+mj-lt"/>
                <a:ea typeface="MS Mincho"/>
                <a:cs typeface="Times New Roman" panose="02020603050405020304" pitchFamily="18" charset="0"/>
              </a:rPr>
              <a:t>Main findings:</a:t>
            </a:r>
          </a:p>
          <a:p>
            <a:pPr marL="285750" indent="-285750">
              <a:buFont typeface="Arial" panose="020B0604020202020204" pitchFamily="34" charset="0"/>
              <a:buChar char="•"/>
            </a:pPr>
            <a:r>
              <a:rPr lang="nb-NO" dirty="0" err="1" smtClean="0"/>
              <a:t>Importance</a:t>
            </a:r>
            <a:r>
              <a:rPr lang="nb-NO" dirty="0" smtClean="0"/>
              <a:t> </a:t>
            </a:r>
            <a:r>
              <a:rPr lang="nb-NO" dirty="0" err="1" smtClean="0"/>
              <a:t>of</a:t>
            </a:r>
            <a:r>
              <a:rPr lang="nb-NO" dirty="0" smtClean="0"/>
              <a:t> </a:t>
            </a:r>
            <a:r>
              <a:rPr lang="nb-NO" dirty="0" err="1"/>
              <a:t>s</a:t>
            </a:r>
            <a:r>
              <a:rPr lang="nb-NO" dirty="0" err="1" smtClean="0"/>
              <a:t>imilar</a:t>
            </a:r>
            <a:r>
              <a:rPr lang="nb-NO" dirty="0" smtClean="0"/>
              <a:t> </a:t>
            </a:r>
            <a:r>
              <a:rPr lang="nb-NO" dirty="0" err="1"/>
              <a:t>knowledge</a:t>
            </a:r>
            <a:r>
              <a:rPr lang="nb-NO" dirty="0"/>
              <a:t> base </a:t>
            </a:r>
            <a:r>
              <a:rPr lang="nb-NO" dirty="0" err="1"/>
              <a:t>changes</a:t>
            </a:r>
            <a:r>
              <a:rPr lang="nb-NO" dirty="0"/>
              <a:t> over time and </a:t>
            </a:r>
            <a:r>
              <a:rPr lang="nb-NO" dirty="0" err="1" smtClean="0"/>
              <a:t>differs</a:t>
            </a:r>
            <a:r>
              <a:rPr lang="nb-NO" dirty="0" smtClean="0"/>
              <a:t> </a:t>
            </a:r>
            <a:r>
              <a:rPr lang="nb-NO" dirty="0" err="1"/>
              <a:t>between</a:t>
            </a:r>
            <a:r>
              <a:rPr lang="nb-NO" dirty="0"/>
              <a:t> </a:t>
            </a:r>
            <a:r>
              <a:rPr lang="nb-NO" dirty="0" err="1" smtClean="0"/>
              <a:t>sectors</a:t>
            </a:r>
            <a:r>
              <a:rPr lang="nb-NO" dirty="0" smtClean="0"/>
              <a:t>:</a:t>
            </a:r>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err="1"/>
              <a:t>B</a:t>
            </a:r>
            <a:r>
              <a:rPr lang="nb-NO" dirty="0" err="1" smtClean="0"/>
              <a:t>iotech</a:t>
            </a:r>
            <a:r>
              <a:rPr lang="nb-NO" dirty="0" smtClean="0"/>
              <a:t> </a:t>
            </a:r>
            <a:r>
              <a:rPr lang="nb-NO" dirty="0"/>
              <a:t>and </a:t>
            </a:r>
            <a:r>
              <a:rPr lang="nb-NO" dirty="0" smtClean="0"/>
              <a:t>marine: </a:t>
            </a:r>
            <a:r>
              <a:rPr lang="nb-NO" dirty="0" err="1" smtClean="0"/>
              <a:t>knowledge</a:t>
            </a:r>
            <a:r>
              <a:rPr lang="nb-NO" dirty="0" smtClean="0"/>
              <a:t> </a:t>
            </a:r>
            <a:r>
              <a:rPr lang="nb-NO" dirty="0" err="1"/>
              <a:t>similarities</a:t>
            </a:r>
            <a:r>
              <a:rPr lang="nb-NO" dirty="0"/>
              <a:t> </a:t>
            </a:r>
            <a:r>
              <a:rPr lang="nb-NO" dirty="0" err="1" smtClean="0"/>
              <a:t>important</a:t>
            </a:r>
            <a:r>
              <a:rPr lang="nb-NO" dirty="0"/>
              <a:t> </a:t>
            </a:r>
            <a:r>
              <a:rPr lang="nb-NO" dirty="0" smtClean="0"/>
              <a:t>&amp; </a:t>
            </a:r>
            <a:r>
              <a:rPr lang="nb-NO" dirty="0" err="1" smtClean="0"/>
              <a:t>increasing</a:t>
            </a:r>
            <a:endParaRPr lang="nb-NO" dirty="0"/>
          </a:p>
          <a:p>
            <a:pPr marL="285750" indent="-285750">
              <a:buFont typeface="Arial" panose="020B0604020202020204" pitchFamily="34" charset="0"/>
              <a:buChar char="•"/>
            </a:pPr>
            <a:r>
              <a:rPr lang="nb-NO" dirty="0" smtClean="0"/>
              <a:t>Oil and gas and maritime: </a:t>
            </a:r>
            <a:r>
              <a:rPr lang="nb-NO" dirty="0" err="1" smtClean="0"/>
              <a:t>dissimilar</a:t>
            </a:r>
            <a:r>
              <a:rPr lang="nb-NO" dirty="0" smtClean="0"/>
              <a:t> </a:t>
            </a:r>
            <a:r>
              <a:rPr lang="nb-NO" dirty="0" err="1" smtClean="0"/>
              <a:t>knowledge</a:t>
            </a:r>
            <a:r>
              <a:rPr lang="nb-NO" dirty="0" smtClean="0"/>
              <a:t> bases </a:t>
            </a:r>
            <a:r>
              <a:rPr lang="nb-NO" dirty="0" err="1" smtClean="0"/>
              <a:t>positively</a:t>
            </a:r>
            <a:r>
              <a:rPr lang="nb-NO" dirty="0" smtClean="0"/>
              <a:t> </a:t>
            </a:r>
            <a:r>
              <a:rPr lang="nb-NO" dirty="0" err="1" smtClean="0"/>
              <a:t>affected</a:t>
            </a:r>
            <a:r>
              <a:rPr lang="nb-NO" dirty="0" smtClean="0"/>
              <a:t> </a:t>
            </a:r>
            <a:r>
              <a:rPr lang="nb-NO" dirty="0" err="1" smtClean="0"/>
              <a:t>collaboration</a:t>
            </a:r>
            <a:endParaRPr lang="nb-NO" dirty="0" smtClean="0"/>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smtClean="0"/>
          </a:p>
          <a:p>
            <a:pPr marL="285750" indent="-285750">
              <a:buFont typeface="Arial" panose="020B0604020202020204" pitchFamily="34" charset="0"/>
              <a:buChar char="•"/>
            </a:pPr>
            <a:r>
              <a:rPr lang="nb-NO" b="1" dirty="0" err="1" smtClean="0"/>
              <a:t>Hence</a:t>
            </a:r>
            <a:r>
              <a:rPr lang="nb-NO" b="1" dirty="0" smtClean="0"/>
              <a:t>, different </a:t>
            </a:r>
            <a:r>
              <a:rPr lang="nb-NO" b="1" dirty="0" err="1" smtClean="0"/>
              <a:t>rationale</a:t>
            </a:r>
            <a:r>
              <a:rPr lang="nb-NO" b="1" dirty="0" smtClean="0"/>
              <a:t> for </a:t>
            </a:r>
            <a:r>
              <a:rPr lang="nb-NO" b="1" dirty="0" err="1" smtClean="0"/>
              <a:t>collaboration</a:t>
            </a:r>
            <a:r>
              <a:rPr lang="nb-NO" b="1" dirty="0" smtClean="0"/>
              <a:t> for different </a:t>
            </a:r>
            <a:r>
              <a:rPr lang="nb-NO" b="1" dirty="0" err="1" smtClean="0"/>
              <a:t>sectors</a:t>
            </a:r>
            <a:r>
              <a:rPr lang="nb-NO" b="1" dirty="0" smtClean="0"/>
              <a:t> and time</a:t>
            </a:r>
          </a:p>
          <a:p>
            <a:pPr marL="285750" indent="-285750">
              <a:buFont typeface="Arial" panose="020B0604020202020204" pitchFamily="34" charset="0"/>
              <a:buChar char="•"/>
            </a:pPr>
            <a:endParaRPr lang="nb-NO" b="1" dirty="0" smtClean="0"/>
          </a:p>
          <a:p>
            <a:pPr marL="648675" lvl="1" indent="-285750">
              <a:lnSpc>
                <a:spcPct val="135000"/>
              </a:lnSpc>
              <a:spcAft>
                <a:spcPts val="0"/>
              </a:spcAft>
              <a:buFont typeface="Arial" panose="020B0604020202020204" pitchFamily="34" charset="0"/>
              <a:buChar char="•"/>
            </a:pPr>
            <a:endParaRPr lang="nb-NO" dirty="0">
              <a:latin typeface="+mj-lt"/>
              <a:ea typeface="MS Mincho"/>
              <a:cs typeface="Times New Roman" panose="02020603050405020304" pitchFamily="18" charset="0"/>
            </a:endParaRPr>
          </a:p>
          <a:p>
            <a:pPr marL="285750" indent="-285750" algn="just">
              <a:lnSpc>
                <a:spcPct val="135000"/>
              </a:lnSpc>
              <a:spcAft>
                <a:spcPts val="0"/>
              </a:spcAft>
              <a:buFont typeface="Arial" panose="020B0604020202020204" pitchFamily="34" charset="0"/>
              <a:buChar char="•"/>
            </a:pPr>
            <a:endParaRPr lang="nb-NO" dirty="0">
              <a:latin typeface="Times New Roman" panose="02020603050405020304" pitchFamily="18" charset="0"/>
              <a:ea typeface="MS Mincho"/>
              <a:cs typeface="Times New Roman" panose="02020603050405020304" pitchFamily="18" charset="0"/>
            </a:endParaRPr>
          </a:p>
        </p:txBody>
      </p:sp>
      <p:sp>
        <p:nvSpPr>
          <p:cNvPr id="2" name="Rectangle 1"/>
          <p:cNvSpPr/>
          <p:nvPr/>
        </p:nvSpPr>
        <p:spPr>
          <a:xfrm>
            <a:off x="5559533" y="279614"/>
            <a:ext cx="3472303" cy="314381"/>
          </a:xfrm>
          <a:prstGeom prst="rect">
            <a:avLst/>
          </a:prstGeom>
        </p:spPr>
        <p:txBody>
          <a:bodyPr wrap="square">
            <a:spAutoFit/>
          </a:bodyPr>
          <a:lstStyle/>
          <a:p>
            <a:pPr>
              <a:lnSpc>
                <a:spcPct val="135000"/>
              </a:lnSpc>
              <a:spcAft>
                <a:spcPts val="0"/>
              </a:spcAft>
            </a:pPr>
            <a:r>
              <a:rPr lang="en-US" sz="1200" dirty="0">
                <a:ea typeface="MS Mincho"/>
                <a:cs typeface="Times New Roman" panose="02020603050405020304" pitchFamily="18" charset="0"/>
              </a:rPr>
              <a:t>Only </a:t>
            </a:r>
            <a:r>
              <a:rPr lang="en-US" sz="1200" dirty="0" smtClean="0">
                <a:ea typeface="MS Mincho"/>
                <a:cs typeface="Times New Roman" panose="02020603050405020304" pitchFamily="18" charset="0"/>
              </a:rPr>
              <a:t>frequent collaborations </a:t>
            </a:r>
            <a:r>
              <a:rPr lang="en-US" sz="1200" dirty="0">
                <a:ea typeface="MS Mincho"/>
                <a:cs typeface="Times New Roman" panose="02020603050405020304" pitchFamily="18" charset="0"/>
              </a:rPr>
              <a:t>are shown.</a:t>
            </a:r>
          </a:p>
        </p:txBody>
      </p:sp>
      <p:sp>
        <p:nvSpPr>
          <p:cNvPr id="6" name="Rectangle 5"/>
          <p:cNvSpPr/>
          <p:nvPr/>
        </p:nvSpPr>
        <p:spPr bwMode="auto">
          <a:xfrm>
            <a:off x="270016" y="668638"/>
            <a:ext cx="3523642" cy="478604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719241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
            </a:r>
            <a:br>
              <a:rPr lang="nb-NO" dirty="0" smtClean="0"/>
            </a:br>
            <a:r>
              <a:rPr lang="nb-NO" dirty="0"/>
              <a:t/>
            </a:r>
            <a:br>
              <a:rPr lang="nb-NO" dirty="0"/>
            </a:br>
            <a:r>
              <a:rPr lang="nb-NO" dirty="0" smtClean="0"/>
              <a:t/>
            </a:r>
            <a:br>
              <a:rPr lang="nb-NO" dirty="0" smtClean="0"/>
            </a:br>
            <a:r>
              <a:rPr lang="nb-NO" dirty="0" err="1" smtClean="0"/>
              <a:t>Thank</a:t>
            </a:r>
            <a:r>
              <a:rPr lang="nb-NO" dirty="0" smtClean="0"/>
              <a:t> </a:t>
            </a:r>
            <a:r>
              <a:rPr lang="nb-NO" dirty="0" err="1" smtClean="0"/>
              <a:t>you</a:t>
            </a:r>
            <a:r>
              <a:rPr lang="nb-NO" dirty="0" smtClean="0"/>
              <a:t>!</a:t>
            </a:r>
            <a:endParaRPr lang="nb-NO" dirty="0"/>
          </a:p>
        </p:txBody>
      </p:sp>
      <p:sp>
        <p:nvSpPr>
          <p:cNvPr id="3" name="Content Placeholder 2"/>
          <p:cNvSpPr>
            <a:spLocks noGrp="1"/>
          </p:cNvSpPr>
          <p:nvPr>
            <p:ph idx="1"/>
          </p:nvPr>
        </p:nvSpPr>
        <p:spPr/>
        <p:txBody>
          <a:bodyPr/>
          <a:lstStyle/>
          <a:p>
            <a:pPr marL="0" indent="0">
              <a:buNone/>
            </a:pPr>
            <a:endParaRPr lang="nb-NO" dirty="0" smtClean="0"/>
          </a:p>
          <a:p>
            <a:pPr marL="0" indent="0">
              <a:buNone/>
            </a:pPr>
            <a:endParaRPr lang="nb-NO" dirty="0"/>
          </a:p>
          <a:p>
            <a:pPr marL="0" indent="0">
              <a:buNone/>
            </a:pPr>
            <a:r>
              <a:rPr lang="nb-NO" dirty="0" smtClean="0"/>
              <a:t>e.o.simensen@tik.uio.no</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14</a:t>
            </a:fld>
            <a:endParaRPr lang="en-US" dirty="0"/>
          </a:p>
        </p:txBody>
      </p:sp>
    </p:spTree>
    <p:extLst>
      <p:ext uri="{BB962C8B-B14F-4D97-AF65-F5344CB8AC3E}">
        <p14:creationId xmlns:p14="http://schemas.microsoft.com/office/powerpoint/2010/main" val="1926577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Additional</a:t>
            </a:r>
            <a:r>
              <a:rPr lang="nb-NO" dirty="0" smtClean="0"/>
              <a:t> slides</a:t>
            </a:r>
            <a:endParaRPr lang="nb-NO" dirty="0"/>
          </a:p>
        </p:txBody>
      </p:sp>
      <p:sp>
        <p:nvSpPr>
          <p:cNvPr id="3" name="Content Placeholder 2"/>
          <p:cNvSpPr>
            <a:spLocks noGrp="1"/>
          </p:cNvSpPr>
          <p:nvPr>
            <p:ph idx="1"/>
          </p:nvPr>
        </p:nvSpPr>
        <p:spPr/>
        <p:txBody>
          <a:bodyPr/>
          <a:lstStyle/>
          <a:p>
            <a:endParaRPr lang="nb-NO"/>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15</a:t>
            </a:fld>
            <a:endParaRPr lang="en-US" dirty="0"/>
          </a:p>
        </p:txBody>
      </p:sp>
    </p:spTree>
    <p:extLst>
      <p:ext uri="{BB962C8B-B14F-4D97-AF65-F5344CB8AC3E}">
        <p14:creationId xmlns:p14="http://schemas.microsoft.com/office/powerpoint/2010/main" val="4187547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About</a:t>
            </a:r>
            <a:r>
              <a:rPr lang="nb-NO" dirty="0" smtClean="0"/>
              <a:t> </a:t>
            </a:r>
            <a:r>
              <a:rPr lang="nb-NO" dirty="0" err="1" smtClean="0"/>
              <a:t>the</a:t>
            </a:r>
            <a:r>
              <a:rPr lang="nb-NO" dirty="0" smtClean="0"/>
              <a:t> Norway </a:t>
            </a:r>
            <a:r>
              <a:rPr lang="nb-NO" dirty="0" err="1" smtClean="0"/>
              <a:t>map</a:t>
            </a:r>
            <a:endParaRPr lang="nb-NO" dirty="0"/>
          </a:p>
        </p:txBody>
      </p:sp>
      <p:sp>
        <p:nvSpPr>
          <p:cNvPr id="3" name="Content Placeholder 2"/>
          <p:cNvSpPr>
            <a:spLocks noGrp="1"/>
          </p:cNvSpPr>
          <p:nvPr>
            <p:ph idx="1"/>
          </p:nvPr>
        </p:nvSpPr>
        <p:spPr/>
        <p:txBody>
          <a:bodyPr/>
          <a:lstStyle/>
          <a:p>
            <a:r>
              <a:rPr lang="en-US" sz="1800" dirty="0" smtClean="0"/>
              <a:t>Figure </a:t>
            </a:r>
            <a:r>
              <a:rPr lang="en-US" sz="1800" dirty="0"/>
              <a:t>3 demonstrates the position of actors as well as the collaborative ties at the beginning of each moving window. As shown, most actors are located in or near four Norwegian large cities (Oslo, Bergen, Trondheim, and Stavanger). Over time, the number of collaborative ties increases and the core-periphery structure reinforces itself, implying large companies and publicly funded organizations (e.g., universities) in main cities are in the center of the knowledge network and smaller actors in distant areas occupy a peripheral position. </a:t>
            </a:r>
            <a:endParaRPr lang="nb-NO" sz="1800" dirty="0"/>
          </a:p>
          <a:p>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16</a:t>
            </a:fld>
            <a:endParaRPr lang="en-US" dirty="0"/>
          </a:p>
        </p:txBody>
      </p:sp>
    </p:spTree>
    <p:extLst>
      <p:ext uri="{BB962C8B-B14F-4D97-AF65-F5344CB8AC3E}">
        <p14:creationId xmlns:p14="http://schemas.microsoft.com/office/powerpoint/2010/main" val="1031158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17</a:t>
            </a:fld>
            <a:endParaRPr lang="en-US" dirty="0"/>
          </a:p>
        </p:txBody>
      </p:sp>
      <p:grpSp>
        <p:nvGrpSpPr>
          <p:cNvPr id="10" name="Group 9"/>
          <p:cNvGrpSpPr/>
          <p:nvPr/>
        </p:nvGrpSpPr>
        <p:grpSpPr>
          <a:xfrm>
            <a:off x="327688" y="841276"/>
            <a:ext cx="8424936" cy="3027898"/>
            <a:chOff x="308584" y="1517897"/>
            <a:chExt cx="8424936" cy="3027898"/>
          </a:xfrm>
        </p:grpSpPr>
        <p:pic>
          <p:nvPicPr>
            <p:cNvPr id="11" name="Picture 10" descr="2005-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84" y="1662152"/>
              <a:ext cx="2880320" cy="2880320"/>
            </a:xfrm>
            <a:prstGeom prst="rect">
              <a:avLst/>
            </a:prstGeom>
          </p:spPr>
        </p:pic>
        <p:pic>
          <p:nvPicPr>
            <p:cNvPr id="12" name="Picture 11" descr="2009-B&amp;W.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1665475"/>
              <a:ext cx="2880320" cy="2880320"/>
            </a:xfrm>
            <a:prstGeom prst="rect">
              <a:avLst/>
            </a:prstGeom>
          </p:spPr>
        </p:pic>
        <p:pic>
          <p:nvPicPr>
            <p:cNvPr id="13" name="Picture 12" descr="2013-B&amp;W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3200" y="1517897"/>
              <a:ext cx="2880320" cy="2880320"/>
            </a:xfrm>
            <a:prstGeom prst="rect">
              <a:avLst/>
            </a:prstGeom>
          </p:spPr>
        </p:pic>
      </p:grpSp>
      <p:sp>
        <p:nvSpPr>
          <p:cNvPr id="3" name="TextBox 2"/>
          <p:cNvSpPr txBox="1"/>
          <p:nvPr/>
        </p:nvSpPr>
        <p:spPr>
          <a:xfrm>
            <a:off x="1132606" y="3677068"/>
            <a:ext cx="1164101" cy="338554"/>
          </a:xfrm>
          <a:prstGeom prst="rect">
            <a:avLst/>
          </a:prstGeom>
          <a:noFill/>
        </p:spPr>
        <p:txBody>
          <a:bodyPr wrap="none" rtlCol="0">
            <a:spAutoFit/>
          </a:bodyPr>
          <a:lstStyle/>
          <a:p>
            <a:r>
              <a:rPr lang="nb-NO" dirty="0" smtClean="0"/>
              <a:t>2005-2008</a:t>
            </a:r>
          </a:p>
        </p:txBody>
      </p:sp>
      <p:sp>
        <p:nvSpPr>
          <p:cNvPr id="14" name="TextBox 13"/>
          <p:cNvSpPr txBox="1"/>
          <p:nvPr/>
        </p:nvSpPr>
        <p:spPr>
          <a:xfrm>
            <a:off x="3642351" y="3703220"/>
            <a:ext cx="1164101" cy="338554"/>
          </a:xfrm>
          <a:prstGeom prst="rect">
            <a:avLst/>
          </a:prstGeom>
          <a:noFill/>
        </p:spPr>
        <p:txBody>
          <a:bodyPr wrap="none" rtlCol="0">
            <a:spAutoFit/>
          </a:bodyPr>
          <a:lstStyle/>
          <a:p>
            <a:r>
              <a:rPr lang="nb-NO" dirty="0" smtClean="0"/>
              <a:t>2009-2012</a:t>
            </a:r>
          </a:p>
        </p:txBody>
      </p:sp>
      <p:sp>
        <p:nvSpPr>
          <p:cNvPr id="15" name="TextBox 14"/>
          <p:cNvSpPr txBox="1"/>
          <p:nvPr/>
        </p:nvSpPr>
        <p:spPr>
          <a:xfrm>
            <a:off x="6854852" y="3577580"/>
            <a:ext cx="1164101" cy="338554"/>
          </a:xfrm>
          <a:prstGeom prst="rect">
            <a:avLst/>
          </a:prstGeom>
          <a:noFill/>
        </p:spPr>
        <p:txBody>
          <a:bodyPr wrap="none" rtlCol="0">
            <a:spAutoFit/>
          </a:bodyPr>
          <a:lstStyle/>
          <a:p>
            <a:r>
              <a:rPr lang="nb-NO" dirty="0" smtClean="0"/>
              <a:t>2013-2015</a:t>
            </a:r>
          </a:p>
        </p:txBody>
      </p:sp>
      <p:sp>
        <p:nvSpPr>
          <p:cNvPr id="7" name="Rectangle 6"/>
          <p:cNvSpPr/>
          <p:nvPr/>
        </p:nvSpPr>
        <p:spPr>
          <a:xfrm>
            <a:off x="739962" y="3994859"/>
            <a:ext cx="7990414" cy="1569660"/>
          </a:xfrm>
          <a:prstGeom prst="rect">
            <a:avLst/>
          </a:prstGeom>
        </p:spPr>
        <p:txBody>
          <a:bodyPr wrap="square">
            <a:spAutoFit/>
          </a:bodyPr>
          <a:lstStyle/>
          <a:p>
            <a:pPr marL="0" indent="0">
              <a:buNone/>
            </a:pPr>
            <a:r>
              <a:rPr lang="nb-NO" dirty="0" err="1"/>
              <a:t>Results</a:t>
            </a:r>
            <a:r>
              <a:rPr lang="nb-NO" dirty="0"/>
              <a:t>:</a:t>
            </a:r>
          </a:p>
          <a:p>
            <a:pPr marL="285750" indent="-285750">
              <a:buFont typeface="Arial" panose="020B0604020202020204" pitchFamily="34" charset="0"/>
              <a:buChar char="•"/>
            </a:pPr>
            <a:r>
              <a:rPr lang="nb-NO" dirty="0" err="1"/>
              <a:t>Dominated</a:t>
            </a:r>
            <a:r>
              <a:rPr lang="nb-NO" dirty="0"/>
              <a:t> by a </a:t>
            </a:r>
            <a:r>
              <a:rPr lang="nb-NO" dirty="0" err="1"/>
              <a:t>few</a:t>
            </a:r>
            <a:r>
              <a:rPr lang="nb-NO" dirty="0"/>
              <a:t> </a:t>
            </a:r>
            <a:r>
              <a:rPr lang="nb-NO" dirty="0" err="1"/>
              <a:t>central</a:t>
            </a:r>
            <a:r>
              <a:rPr lang="nb-NO" dirty="0"/>
              <a:t> </a:t>
            </a:r>
            <a:r>
              <a:rPr lang="nb-NO" dirty="0" err="1"/>
              <a:t>actors</a:t>
            </a:r>
            <a:r>
              <a:rPr lang="nb-NO" dirty="0"/>
              <a:t> – </a:t>
            </a:r>
            <a:r>
              <a:rPr lang="nb-NO" dirty="0" smtClean="0"/>
              <a:t>1 </a:t>
            </a:r>
            <a:r>
              <a:rPr lang="nb-NO" dirty="0" err="1" smtClean="0"/>
              <a:t>oil</a:t>
            </a:r>
            <a:r>
              <a:rPr lang="nb-NO" dirty="0" smtClean="0"/>
              <a:t> </a:t>
            </a:r>
            <a:r>
              <a:rPr lang="nb-NO" dirty="0" err="1"/>
              <a:t>company</a:t>
            </a:r>
            <a:r>
              <a:rPr lang="nb-NO" dirty="0"/>
              <a:t> and 2 </a:t>
            </a:r>
            <a:r>
              <a:rPr lang="nb-NO" dirty="0" err="1" smtClean="0"/>
              <a:t>research</a:t>
            </a:r>
            <a:r>
              <a:rPr lang="nb-NO" dirty="0" smtClean="0"/>
              <a:t> </a:t>
            </a:r>
            <a:r>
              <a:rPr lang="nb-NO" dirty="0" err="1" smtClean="0"/>
              <a:t>inst</a:t>
            </a:r>
            <a:r>
              <a:rPr lang="nb-NO" dirty="0" smtClean="0"/>
              <a:t>.</a:t>
            </a:r>
            <a:endParaRPr lang="nb-NO" dirty="0"/>
          </a:p>
          <a:p>
            <a:pPr marL="285750" indent="-285750">
              <a:buFont typeface="Arial" panose="020B0604020202020204" pitchFamily="34" charset="0"/>
              <a:buChar char="•"/>
            </a:pPr>
            <a:r>
              <a:rPr lang="nb-NO" dirty="0"/>
              <a:t>Network </a:t>
            </a:r>
            <a:r>
              <a:rPr lang="nb-NO" dirty="0" err="1"/>
              <a:t>quite</a:t>
            </a:r>
            <a:r>
              <a:rPr lang="nb-NO" dirty="0"/>
              <a:t> </a:t>
            </a:r>
            <a:r>
              <a:rPr lang="nb-NO" dirty="0" err="1"/>
              <a:t>similar</a:t>
            </a:r>
            <a:r>
              <a:rPr lang="nb-NO" dirty="0"/>
              <a:t> over time, </a:t>
            </a:r>
            <a:r>
              <a:rPr lang="nb-NO" dirty="0" err="1" smtClean="0"/>
              <a:t>minor</a:t>
            </a:r>
            <a:r>
              <a:rPr lang="nb-NO" dirty="0" smtClean="0"/>
              <a:t> </a:t>
            </a:r>
            <a:r>
              <a:rPr lang="nb-NO" dirty="0" err="1" smtClean="0"/>
              <a:t>increase</a:t>
            </a:r>
            <a:r>
              <a:rPr lang="nb-NO" dirty="0" smtClean="0"/>
              <a:t> in </a:t>
            </a:r>
            <a:r>
              <a:rPr lang="nb-NO" dirty="0" err="1"/>
              <a:t>collaboration</a:t>
            </a:r>
            <a:r>
              <a:rPr lang="nb-NO" dirty="0"/>
              <a:t> </a:t>
            </a:r>
            <a:endParaRPr lang="nb-NO" dirty="0" smtClean="0"/>
          </a:p>
          <a:p>
            <a:pPr marL="285750" indent="-285750">
              <a:buFont typeface="Arial" panose="020B0604020202020204" pitchFamily="34" charset="0"/>
              <a:buChar char="•"/>
            </a:pPr>
            <a:r>
              <a:rPr lang="nb-NO" dirty="0" smtClean="0"/>
              <a:t>CCS </a:t>
            </a:r>
            <a:r>
              <a:rPr lang="nb-NO" dirty="0" err="1" smtClean="0"/>
              <a:t>emerged</a:t>
            </a:r>
            <a:r>
              <a:rPr lang="nb-NO" dirty="0" smtClean="0"/>
              <a:t> in </a:t>
            </a:r>
            <a:r>
              <a:rPr lang="nb-NO" dirty="0" err="1" smtClean="0"/>
              <a:t>two</a:t>
            </a:r>
            <a:r>
              <a:rPr lang="nb-NO" dirty="0" smtClean="0"/>
              <a:t> later </a:t>
            </a:r>
            <a:r>
              <a:rPr lang="nb-NO" dirty="0" err="1" smtClean="0"/>
              <a:t>periods</a:t>
            </a:r>
            <a:r>
              <a:rPr lang="nb-NO" dirty="0" smtClean="0"/>
              <a:t> </a:t>
            </a:r>
            <a:r>
              <a:rPr lang="nb-NO" dirty="0" err="1" smtClean="0"/>
              <a:t>resulting</a:t>
            </a:r>
            <a:r>
              <a:rPr lang="nb-NO" dirty="0" smtClean="0"/>
              <a:t> in more </a:t>
            </a:r>
            <a:r>
              <a:rPr lang="nb-NO" dirty="0" err="1" smtClean="0"/>
              <a:t>university-related</a:t>
            </a:r>
            <a:r>
              <a:rPr lang="nb-NO" dirty="0" smtClean="0"/>
              <a:t> </a:t>
            </a:r>
            <a:r>
              <a:rPr lang="nb-NO" dirty="0" err="1" smtClean="0"/>
              <a:t>research</a:t>
            </a:r>
            <a:endParaRPr lang="nb-NO" dirty="0" smtClean="0"/>
          </a:p>
          <a:p>
            <a:pPr marL="285750" indent="-285750">
              <a:buFont typeface="Arial" panose="020B0604020202020204" pitchFamily="34" charset="0"/>
              <a:buChar char="•"/>
            </a:pPr>
            <a:r>
              <a:rPr lang="nb-NO" dirty="0" smtClean="0"/>
              <a:t>Will be </a:t>
            </a:r>
            <a:r>
              <a:rPr lang="nb-NO" dirty="0" err="1" smtClean="0"/>
              <a:t>explored</a:t>
            </a:r>
            <a:r>
              <a:rPr lang="nb-NO" dirty="0" smtClean="0"/>
              <a:t> </a:t>
            </a:r>
            <a:r>
              <a:rPr lang="nb-NO" dirty="0" err="1" smtClean="0"/>
              <a:t>further</a:t>
            </a:r>
            <a:r>
              <a:rPr lang="nb-NO" dirty="0" smtClean="0"/>
              <a:t> </a:t>
            </a:r>
            <a:r>
              <a:rPr lang="nb-NO" dirty="0" err="1" smtClean="0"/>
              <a:t>with</a:t>
            </a:r>
            <a:r>
              <a:rPr lang="nb-NO" dirty="0" smtClean="0"/>
              <a:t> </a:t>
            </a:r>
            <a:r>
              <a:rPr lang="nb-NO" dirty="0" err="1" smtClean="0"/>
              <a:t>knowledge</a:t>
            </a:r>
            <a:r>
              <a:rPr lang="nb-NO" dirty="0" smtClean="0"/>
              <a:t> areas</a:t>
            </a:r>
            <a:endParaRPr lang="nb-NO" dirty="0"/>
          </a:p>
          <a:p>
            <a:r>
              <a:rPr lang="nb-NO" dirty="0"/>
              <a:t> </a:t>
            </a:r>
          </a:p>
        </p:txBody>
      </p:sp>
      <p:sp>
        <p:nvSpPr>
          <p:cNvPr id="8" name="TextBox 7"/>
          <p:cNvSpPr txBox="1"/>
          <p:nvPr/>
        </p:nvSpPr>
        <p:spPr>
          <a:xfrm>
            <a:off x="3006928" y="474771"/>
            <a:ext cx="3361818" cy="646331"/>
          </a:xfrm>
          <a:prstGeom prst="rect">
            <a:avLst/>
          </a:prstGeom>
          <a:noFill/>
        </p:spPr>
        <p:txBody>
          <a:bodyPr wrap="none" rtlCol="0">
            <a:spAutoFit/>
          </a:bodyPr>
          <a:lstStyle/>
          <a:p>
            <a:r>
              <a:rPr lang="nb-NO" sz="1200" b="1" dirty="0" smtClean="0"/>
              <a:t>Three </a:t>
            </a:r>
            <a:r>
              <a:rPr lang="nb-NO" sz="1200" b="1" dirty="0" err="1" smtClean="0"/>
              <a:t>periods</a:t>
            </a:r>
            <a:r>
              <a:rPr lang="nb-NO" sz="1200" b="1" dirty="0" smtClean="0"/>
              <a:t> </a:t>
            </a:r>
          </a:p>
          <a:p>
            <a:r>
              <a:rPr lang="nb-NO" sz="1200" dirty="0"/>
              <a:t>B</a:t>
            </a:r>
            <a:r>
              <a:rPr lang="nb-NO" sz="1200" dirty="0" smtClean="0"/>
              <a:t>lack nodes </a:t>
            </a:r>
            <a:r>
              <a:rPr lang="nb-NO" sz="1200" dirty="0" err="1" smtClean="0"/>
              <a:t>are</a:t>
            </a:r>
            <a:r>
              <a:rPr lang="nb-NO" sz="1200" dirty="0" smtClean="0"/>
              <a:t> </a:t>
            </a:r>
            <a:r>
              <a:rPr lang="nb-NO" sz="1200" dirty="0" err="1" smtClean="0"/>
              <a:t>supplier</a:t>
            </a:r>
            <a:r>
              <a:rPr lang="nb-NO" sz="1200" dirty="0" smtClean="0"/>
              <a:t> </a:t>
            </a:r>
            <a:r>
              <a:rPr lang="nb-NO" sz="1200" dirty="0" err="1" smtClean="0"/>
              <a:t>companies</a:t>
            </a:r>
            <a:endParaRPr lang="nb-NO" sz="1200" dirty="0" smtClean="0"/>
          </a:p>
          <a:p>
            <a:r>
              <a:rPr lang="nb-NO" sz="1200" dirty="0" smtClean="0"/>
              <a:t>White all </a:t>
            </a:r>
            <a:r>
              <a:rPr lang="nb-NO" sz="1200" dirty="0" err="1" smtClean="0"/>
              <a:t>other</a:t>
            </a:r>
            <a:r>
              <a:rPr lang="nb-NO" sz="1200" dirty="0" smtClean="0"/>
              <a:t> </a:t>
            </a:r>
            <a:r>
              <a:rPr lang="nb-NO" sz="1200" dirty="0" err="1" smtClean="0"/>
              <a:t>actors</a:t>
            </a:r>
            <a:r>
              <a:rPr lang="nb-NO" sz="1200" dirty="0" smtClean="0"/>
              <a:t> (</a:t>
            </a:r>
            <a:r>
              <a:rPr lang="nb-NO" sz="1200" dirty="0" err="1" smtClean="0"/>
              <a:t>oil</a:t>
            </a:r>
            <a:r>
              <a:rPr lang="nb-NO" sz="1200" dirty="0"/>
              <a:t> </a:t>
            </a:r>
            <a:r>
              <a:rPr lang="nb-NO" sz="1200" dirty="0" smtClean="0"/>
              <a:t>comp, </a:t>
            </a:r>
            <a:r>
              <a:rPr lang="nb-NO" sz="1200" dirty="0" err="1" smtClean="0"/>
              <a:t>research</a:t>
            </a:r>
            <a:r>
              <a:rPr lang="nb-NO" sz="1200" dirty="0" smtClean="0"/>
              <a:t>, etc.)</a:t>
            </a:r>
            <a:endParaRPr lang="nb-NO" sz="1200" dirty="0"/>
          </a:p>
        </p:txBody>
      </p:sp>
    </p:spTree>
    <p:extLst>
      <p:ext uri="{BB962C8B-B14F-4D97-AF65-F5344CB8AC3E}">
        <p14:creationId xmlns:p14="http://schemas.microsoft.com/office/powerpoint/2010/main" val="4273214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2005-type3-with co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2" y="553246"/>
            <a:ext cx="3388602" cy="3388602"/>
          </a:xfrm>
          <a:prstGeom prst="rect">
            <a:avLst/>
          </a:prstGeom>
        </p:spPr>
      </p:pic>
      <p:pic>
        <p:nvPicPr>
          <p:cNvPr id="10" name="Picture 9" descr="2009-type3-withcod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7504" y="553245"/>
            <a:ext cx="3388602" cy="33886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9621" y="553244"/>
            <a:ext cx="3384379" cy="3384379"/>
          </a:xfrm>
          <a:prstGeom prst="rect">
            <a:avLst/>
          </a:prstGeom>
        </p:spPr>
      </p:pic>
      <p:sp>
        <p:nvSpPr>
          <p:cNvPr id="3" name="TextBox 2"/>
          <p:cNvSpPr txBox="1"/>
          <p:nvPr/>
        </p:nvSpPr>
        <p:spPr>
          <a:xfrm>
            <a:off x="1115615" y="3660623"/>
            <a:ext cx="936104" cy="276999"/>
          </a:xfrm>
          <a:prstGeom prst="rect">
            <a:avLst/>
          </a:prstGeom>
          <a:noFill/>
        </p:spPr>
        <p:txBody>
          <a:bodyPr wrap="square" rtlCol="0">
            <a:spAutoFit/>
          </a:bodyPr>
          <a:lstStyle/>
          <a:p>
            <a:r>
              <a:rPr lang="nb-NO" sz="1200" dirty="0" smtClean="0">
                <a:solidFill>
                  <a:schemeClr val="bg1"/>
                </a:solidFill>
              </a:rPr>
              <a:t>2005-2008</a:t>
            </a:r>
            <a:endParaRPr lang="en-GB" sz="1200" dirty="0">
              <a:solidFill>
                <a:schemeClr val="bg1"/>
              </a:solidFill>
            </a:endParaRPr>
          </a:p>
        </p:txBody>
      </p:sp>
      <p:sp>
        <p:nvSpPr>
          <p:cNvPr id="12" name="TextBox 11"/>
          <p:cNvSpPr txBox="1"/>
          <p:nvPr/>
        </p:nvSpPr>
        <p:spPr>
          <a:xfrm>
            <a:off x="3997732" y="3662488"/>
            <a:ext cx="936104" cy="276999"/>
          </a:xfrm>
          <a:prstGeom prst="rect">
            <a:avLst/>
          </a:prstGeom>
          <a:noFill/>
        </p:spPr>
        <p:txBody>
          <a:bodyPr wrap="square" rtlCol="0">
            <a:spAutoFit/>
          </a:bodyPr>
          <a:lstStyle/>
          <a:p>
            <a:r>
              <a:rPr lang="nb-NO" sz="1200" dirty="0" smtClean="0">
                <a:solidFill>
                  <a:schemeClr val="bg1"/>
                </a:solidFill>
              </a:rPr>
              <a:t>2009-2012</a:t>
            </a:r>
            <a:endParaRPr lang="en-GB" sz="1200" dirty="0">
              <a:solidFill>
                <a:schemeClr val="bg1"/>
              </a:solidFill>
            </a:endParaRPr>
          </a:p>
        </p:txBody>
      </p:sp>
      <p:sp>
        <p:nvSpPr>
          <p:cNvPr id="13" name="TextBox 12"/>
          <p:cNvSpPr txBox="1"/>
          <p:nvPr/>
        </p:nvSpPr>
        <p:spPr>
          <a:xfrm>
            <a:off x="7091890" y="3660624"/>
            <a:ext cx="936104" cy="276999"/>
          </a:xfrm>
          <a:prstGeom prst="rect">
            <a:avLst/>
          </a:prstGeom>
          <a:noFill/>
        </p:spPr>
        <p:txBody>
          <a:bodyPr wrap="square" rtlCol="0">
            <a:spAutoFit/>
          </a:bodyPr>
          <a:lstStyle/>
          <a:p>
            <a:r>
              <a:rPr lang="nb-NO" sz="1200" dirty="0" smtClean="0">
                <a:solidFill>
                  <a:schemeClr val="bg1"/>
                </a:solidFill>
              </a:rPr>
              <a:t>2013-2015</a:t>
            </a:r>
            <a:endParaRPr lang="en-GB" sz="1200" dirty="0">
              <a:solidFill>
                <a:schemeClr val="bg1"/>
              </a:solidFill>
            </a:endParaRPr>
          </a:p>
        </p:txBody>
      </p:sp>
      <p:graphicFrame>
        <p:nvGraphicFramePr>
          <p:cNvPr id="16" name="Table 15"/>
          <p:cNvGraphicFramePr>
            <a:graphicFrameLocks noGrp="1"/>
          </p:cNvGraphicFramePr>
          <p:nvPr>
            <p:extLst/>
          </p:nvPr>
        </p:nvGraphicFramePr>
        <p:xfrm>
          <a:off x="0" y="3918105"/>
          <a:ext cx="9144000" cy="1828800"/>
        </p:xfrm>
        <a:graphic>
          <a:graphicData uri="http://schemas.openxmlformats.org/drawingml/2006/table">
            <a:tbl>
              <a:tblPr firstRow="1">
                <a:tableStyleId>{F5AB1C69-6EDB-4FF4-983F-18BD219EF322}</a:tableStyleId>
              </a:tblPr>
              <a:tblGrid>
                <a:gridCol w="2600554">
                  <a:extLst>
                    <a:ext uri="{9D8B030D-6E8A-4147-A177-3AD203B41FA5}">
                      <a16:colId xmlns:a16="http://schemas.microsoft.com/office/drawing/2014/main" val="1679622768"/>
                    </a:ext>
                  </a:extLst>
                </a:gridCol>
                <a:gridCol w="1095452">
                  <a:extLst>
                    <a:ext uri="{9D8B030D-6E8A-4147-A177-3AD203B41FA5}">
                      <a16:colId xmlns:a16="http://schemas.microsoft.com/office/drawing/2014/main" val="71387741"/>
                    </a:ext>
                  </a:extLst>
                </a:gridCol>
                <a:gridCol w="1095452">
                  <a:extLst>
                    <a:ext uri="{9D8B030D-6E8A-4147-A177-3AD203B41FA5}">
                      <a16:colId xmlns:a16="http://schemas.microsoft.com/office/drawing/2014/main" val="940080110"/>
                    </a:ext>
                  </a:extLst>
                </a:gridCol>
                <a:gridCol w="1089964">
                  <a:extLst>
                    <a:ext uri="{9D8B030D-6E8A-4147-A177-3AD203B41FA5}">
                      <a16:colId xmlns:a16="http://schemas.microsoft.com/office/drawing/2014/main" val="1098992799"/>
                    </a:ext>
                  </a:extLst>
                </a:gridCol>
                <a:gridCol w="1089964">
                  <a:extLst>
                    <a:ext uri="{9D8B030D-6E8A-4147-A177-3AD203B41FA5}">
                      <a16:colId xmlns:a16="http://schemas.microsoft.com/office/drawing/2014/main" val="213941709"/>
                    </a:ext>
                  </a:extLst>
                </a:gridCol>
                <a:gridCol w="1088136">
                  <a:extLst>
                    <a:ext uri="{9D8B030D-6E8A-4147-A177-3AD203B41FA5}">
                      <a16:colId xmlns:a16="http://schemas.microsoft.com/office/drawing/2014/main" val="2923271731"/>
                    </a:ext>
                  </a:extLst>
                </a:gridCol>
                <a:gridCol w="1084478">
                  <a:extLst>
                    <a:ext uri="{9D8B030D-6E8A-4147-A177-3AD203B41FA5}">
                      <a16:colId xmlns:a16="http://schemas.microsoft.com/office/drawing/2014/main" val="2615666820"/>
                    </a:ext>
                  </a:extLst>
                </a:gridCol>
              </a:tblGrid>
              <a:tr h="179690">
                <a:tc rowSpan="2">
                  <a:txBody>
                    <a:bodyPr/>
                    <a:lstStyle/>
                    <a:p>
                      <a:pPr>
                        <a:lnSpc>
                          <a:spcPct val="150000"/>
                        </a:lnSpc>
                        <a:spcAft>
                          <a:spcPts val="0"/>
                        </a:spcAft>
                      </a:pPr>
                      <a:r>
                        <a:rPr lang="en-GB" sz="800" b="0" u="sng" dirty="0">
                          <a:solidFill>
                            <a:schemeClr val="tx1"/>
                          </a:solidFill>
                          <a:effectLst/>
                        </a:rPr>
                        <a:t>Type of organisation</a:t>
                      </a:r>
                      <a:endParaRPr lang="nb-NO" sz="800" b="0" dirty="0">
                        <a:solidFill>
                          <a:schemeClr val="tx1"/>
                        </a:solidFill>
                        <a:effectLst/>
                        <a:latin typeface="Times New Roman" panose="02020603050405020304" pitchFamily="18" charset="0"/>
                        <a:ea typeface="Yu Mincho"/>
                      </a:endParaRPr>
                    </a:p>
                  </a:txBody>
                  <a:tcPr marL="68580" marR="68580" marT="0" marB="0"/>
                </a:tc>
                <a:tc gridSpan="2">
                  <a:txBody>
                    <a:bodyPr/>
                    <a:lstStyle/>
                    <a:p>
                      <a:pPr algn="ctr">
                        <a:lnSpc>
                          <a:spcPct val="150000"/>
                        </a:lnSpc>
                        <a:spcAft>
                          <a:spcPts val="0"/>
                        </a:spcAft>
                      </a:pPr>
                      <a:r>
                        <a:rPr lang="en-GB" sz="800" b="0" u="sng" dirty="0">
                          <a:solidFill>
                            <a:schemeClr val="tx1"/>
                          </a:solidFill>
                          <a:effectLst/>
                        </a:rPr>
                        <a:t>2005-2008</a:t>
                      </a:r>
                      <a:endParaRPr lang="nb-NO" sz="800" b="0" dirty="0">
                        <a:solidFill>
                          <a:schemeClr val="tx1"/>
                        </a:solidFill>
                        <a:effectLst/>
                        <a:latin typeface="Times New Roman" panose="02020603050405020304" pitchFamily="18" charset="0"/>
                        <a:ea typeface="Yu Mincho"/>
                      </a:endParaRPr>
                    </a:p>
                  </a:txBody>
                  <a:tcPr marL="68580" marR="68580" marT="0" marB="0" anchor="ctr"/>
                </a:tc>
                <a:tc hMerge="1">
                  <a:txBody>
                    <a:bodyPr/>
                    <a:lstStyle/>
                    <a:p>
                      <a:endParaRPr lang="en-GB"/>
                    </a:p>
                  </a:txBody>
                  <a:tcPr/>
                </a:tc>
                <a:tc gridSpan="2">
                  <a:txBody>
                    <a:bodyPr/>
                    <a:lstStyle/>
                    <a:p>
                      <a:pPr algn="ctr">
                        <a:lnSpc>
                          <a:spcPct val="150000"/>
                        </a:lnSpc>
                        <a:spcAft>
                          <a:spcPts val="0"/>
                        </a:spcAft>
                      </a:pPr>
                      <a:r>
                        <a:rPr lang="en-GB" sz="800" b="0" u="sng" dirty="0">
                          <a:solidFill>
                            <a:schemeClr val="tx1"/>
                          </a:solidFill>
                          <a:effectLst/>
                        </a:rPr>
                        <a:t>2009-2012</a:t>
                      </a:r>
                      <a:endParaRPr lang="nb-NO" sz="800" b="0" dirty="0">
                        <a:solidFill>
                          <a:schemeClr val="tx1"/>
                        </a:solidFill>
                        <a:effectLst/>
                        <a:latin typeface="Times New Roman" panose="02020603050405020304" pitchFamily="18" charset="0"/>
                        <a:ea typeface="Yu Mincho"/>
                      </a:endParaRPr>
                    </a:p>
                  </a:txBody>
                  <a:tcPr marL="68580" marR="68580" marT="0" marB="0" anchor="ctr"/>
                </a:tc>
                <a:tc hMerge="1">
                  <a:txBody>
                    <a:bodyPr/>
                    <a:lstStyle/>
                    <a:p>
                      <a:endParaRPr lang="en-GB"/>
                    </a:p>
                  </a:txBody>
                  <a:tcPr/>
                </a:tc>
                <a:tc gridSpan="2">
                  <a:txBody>
                    <a:bodyPr/>
                    <a:lstStyle/>
                    <a:p>
                      <a:pPr algn="ctr">
                        <a:lnSpc>
                          <a:spcPct val="150000"/>
                        </a:lnSpc>
                        <a:spcAft>
                          <a:spcPts val="0"/>
                        </a:spcAft>
                      </a:pPr>
                      <a:r>
                        <a:rPr lang="en-GB" sz="800" b="0" u="sng" dirty="0">
                          <a:solidFill>
                            <a:schemeClr val="tx1"/>
                          </a:solidFill>
                          <a:effectLst/>
                        </a:rPr>
                        <a:t>2013-2015</a:t>
                      </a:r>
                      <a:endParaRPr lang="nb-NO" sz="800" b="0" dirty="0">
                        <a:solidFill>
                          <a:schemeClr val="tx1"/>
                        </a:solidFill>
                        <a:effectLst/>
                        <a:latin typeface="Times New Roman" panose="02020603050405020304" pitchFamily="18" charset="0"/>
                        <a:ea typeface="Yu Mincho"/>
                      </a:endParaRPr>
                    </a:p>
                  </a:txBody>
                  <a:tcPr marL="68580" marR="68580" marT="0" marB="0" anchor="ctr"/>
                </a:tc>
                <a:tc hMerge="1">
                  <a:txBody>
                    <a:bodyPr/>
                    <a:lstStyle/>
                    <a:p>
                      <a:endParaRPr lang="en-GB"/>
                    </a:p>
                  </a:txBody>
                  <a:tcPr/>
                </a:tc>
                <a:extLst>
                  <a:ext uri="{0D108BD9-81ED-4DB2-BD59-A6C34878D82A}">
                    <a16:rowId xmlns:a16="http://schemas.microsoft.com/office/drawing/2014/main" val="2415418582"/>
                  </a:ext>
                </a:extLst>
              </a:tr>
              <a:tr h="179690">
                <a:tc vMerge="1">
                  <a:txBody>
                    <a:bodyPr/>
                    <a:lstStyle/>
                    <a:p>
                      <a:endParaRPr lang="en-GB"/>
                    </a:p>
                  </a:txBody>
                  <a:tcPr/>
                </a:tc>
                <a:tc>
                  <a:txBody>
                    <a:bodyPr/>
                    <a:lstStyle/>
                    <a:p>
                      <a:pPr algn="ctr">
                        <a:lnSpc>
                          <a:spcPct val="150000"/>
                        </a:lnSpc>
                        <a:spcAft>
                          <a:spcPts val="0"/>
                        </a:spcAft>
                      </a:pPr>
                      <a:r>
                        <a:rPr lang="en-GB" sz="700" u="sng" dirty="0" err="1" smtClean="0">
                          <a:effectLst/>
                        </a:rPr>
                        <a:t>Betweeness</a:t>
                      </a:r>
                      <a:r>
                        <a:rPr lang="en-GB" sz="700" u="sng" dirty="0" smtClean="0">
                          <a:effectLst/>
                        </a:rPr>
                        <a:t> centrality</a:t>
                      </a:r>
                      <a:endParaRPr lang="nb-NO" sz="7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u="sng">
                          <a:effectLst/>
                        </a:rPr>
                        <a:t>N</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700" u="sng" dirty="0" err="1" smtClean="0">
                          <a:effectLst/>
                        </a:rPr>
                        <a:t>Betweeness</a:t>
                      </a:r>
                      <a:r>
                        <a:rPr lang="en-GB" sz="700" u="sng" dirty="0" smtClean="0">
                          <a:effectLst/>
                        </a:rPr>
                        <a:t> centrality</a:t>
                      </a:r>
                      <a:endParaRPr lang="nb-NO" sz="7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u="sng">
                          <a:effectLst/>
                        </a:rPr>
                        <a:t>N</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700" u="sng" dirty="0" err="1" smtClean="0">
                          <a:effectLst/>
                        </a:rPr>
                        <a:t>Betweeness</a:t>
                      </a:r>
                      <a:r>
                        <a:rPr lang="en-GB" sz="700" u="sng" dirty="0" smtClean="0">
                          <a:effectLst/>
                        </a:rPr>
                        <a:t> centrality</a:t>
                      </a:r>
                      <a:endParaRPr lang="nb-NO" sz="7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u="sng">
                          <a:effectLst/>
                        </a:rPr>
                        <a:t>N</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3353022490"/>
                  </a:ext>
                </a:extLst>
              </a:tr>
              <a:tr h="179690">
                <a:tc>
                  <a:txBody>
                    <a:bodyPr/>
                    <a:lstStyle/>
                    <a:p>
                      <a:pPr>
                        <a:lnSpc>
                          <a:spcPct val="150000"/>
                        </a:lnSpc>
                        <a:spcAft>
                          <a:spcPts val="0"/>
                        </a:spcAft>
                      </a:pPr>
                      <a:r>
                        <a:rPr lang="en-GB" sz="800">
                          <a:effectLst/>
                        </a:rPr>
                        <a:t>Norwegian oil company</a:t>
                      </a:r>
                      <a:endParaRPr lang="nb-NO" sz="80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dirty="0">
                          <a:effectLst/>
                        </a:rPr>
                        <a:t>0,19447</a:t>
                      </a:r>
                      <a:endParaRPr lang="nb-NO" sz="8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0,15583</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0,15461</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2434577022"/>
                  </a:ext>
                </a:extLst>
              </a:tr>
              <a:tr h="179690">
                <a:tc>
                  <a:txBody>
                    <a:bodyPr/>
                    <a:lstStyle/>
                    <a:p>
                      <a:pPr>
                        <a:lnSpc>
                          <a:spcPct val="150000"/>
                        </a:lnSpc>
                        <a:spcAft>
                          <a:spcPts val="0"/>
                        </a:spcAft>
                      </a:pPr>
                      <a:r>
                        <a:rPr lang="en-GB" sz="800" dirty="0">
                          <a:effectLst/>
                        </a:rPr>
                        <a:t>Norwegian research institute</a:t>
                      </a:r>
                      <a:endParaRPr lang="nb-NO" sz="800" dirty="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dirty="0">
                          <a:effectLst/>
                        </a:rPr>
                        <a:t>0,01625</a:t>
                      </a:r>
                      <a:endParaRPr lang="nb-NO" sz="8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34</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0,01934</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0,02149</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38</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3358552945"/>
                  </a:ext>
                </a:extLst>
              </a:tr>
              <a:tr h="179690">
                <a:tc>
                  <a:txBody>
                    <a:bodyPr/>
                    <a:lstStyle/>
                    <a:p>
                      <a:pPr>
                        <a:lnSpc>
                          <a:spcPct val="150000"/>
                        </a:lnSpc>
                        <a:spcAft>
                          <a:spcPts val="0"/>
                        </a:spcAft>
                      </a:pPr>
                      <a:r>
                        <a:rPr lang="en-GB" sz="800">
                          <a:effectLst/>
                        </a:rPr>
                        <a:t>Foreign oil company</a:t>
                      </a:r>
                      <a:endParaRPr lang="nb-NO" sz="80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dirty="0">
                          <a:effectLst/>
                        </a:rPr>
                        <a:t>0,01118</a:t>
                      </a:r>
                      <a:endParaRPr lang="nb-NO" sz="8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18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0,01278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20</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0,01105</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26</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2083618293"/>
                  </a:ext>
                </a:extLst>
              </a:tr>
              <a:tr h="179690">
                <a:tc>
                  <a:txBody>
                    <a:bodyPr/>
                    <a:lstStyle/>
                    <a:p>
                      <a:pPr>
                        <a:lnSpc>
                          <a:spcPct val="150000"/>
                        </a:lnSpc>
                        <a:spcAft>
                          <a:spcPts val="0"/>
                        </a:spcAft>
                      </a:pPr>
                      <a:r>
                        <a:rPr lang="en-GB" sz="800" dirty="0">
                          <a:effectLst/>
                        </a:rPr>
                        <a:t>Norwegian Company</a:t>
                      </a:r>
                      <a:endParaRPr lang="nb-NO" sz="800" dirty="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a:effectLst/>
                        </a:rPr>
                        <a:t>0,00114</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204</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0,00051</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162</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0,00071</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192</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2821227526"/>
                  </a:ext>
                </a:extLst>
              </a:tr>
              <a:tr h="179690">
                <a:tc>
                  <a:txBody>
                    <a:bodyPr/>
                    <a:lstStyle/>
                    <a:p>
                      <a:pPr>
                        <a:lnSpc>
                          <a:spcPct val="150000"/>
                        </a:lnSpc>
                        <a:spcAft>
                          <a:spcPts val="0"/>
                        </a:spcAft>
                      </a:pPr>
                      <a:r>
                        <a:rPr lang="en-GB" sz="800">
                          <a:effectLst/>
                        </a:rPr>
                        <a:t>Foreign company</a:t>
                      </a:r>
                      <a:endParaRPr lang="nb-NO" sz="80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a:effectLst/>
                        </a:rPr>
                        <a:t>0,00037</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37</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dirty="0">
                          <a:effectLst/>
                        </a:rPr>
                        <a:t>0,00030</a:t>
                      </a:r>
                      <a:endParaRPr lang="nb-NO" sz="8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0,00001</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39</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1992017905"/>
                  </a:ext>
                </a:extLst>
              </a:tr>
              <a:tr h="179690">
                <a:tc>
                  <a:txBody>
                    <a:bodyPr/>
                    <a:lstStyle/>
                    <a:p>
                      <a:pPr>
                        <a:lnSpc>
                          <a:spcPct val="150000"/>
                        </a:lnSpc>
                        <a:spcAft>
                          <a:spcPts val="0"/>
                        </a:spcAft>
                      </a:pPr>
                      <a:r>
                        <a:rPr lang="en-GB" sz="800">
                          <a:effectLst/>
                        </a:rPr>
                        <a:t>Other</a:t>
                      </a:r>
                      <a:endParaRPr lang="nb-NO" sz="80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a:effectLst/>
                        </a:rPr>
                        <a:t>0,00018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18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dirty="0">
                          <a:effectLst/>
                        </a:rPr>
                        <a:t>0,00047</a:t>
                      </a:r>
                      <a:endParaRPr lang="nb-NO" sz="800" dirty="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16</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0,00022</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21</a:t>
                      </a:r>
                      <a:endParaRPr lang="nb-NO" sz="80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3950148577"/>
                  </a:ext>
                </a:extLst>
              </a:tr>
              <a:tr h="179690">
                <a:tc>
                  <a:txBody>
                    <a:bodyPr/>
                    <a:lstStyle/>
                    <a:p>
                      <a:pPr>
                        <a:lnSpc>
                          <a:spcPct val="150000"/>
                        </a:lnSpc>
                        <a:spcAft>
                          <a:spcPts val="0"/>
                        </a:spcAft>
                      </a:pPr>
                      <a:r>
                        <a:rPr lang="en-GB" sz="800">
                          <a:effectLst/>
                        </a:rPr>
                        <a:t>Foreign research institute</a:t>
                      </a:r>
                      <a:endParaRPr lang="nb-NO" sz="80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a:effectLst/>
                        </a:rPr>
                        <a:t>0,00018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37</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0,00005</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68</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0,00017</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dirty="0">
                          <a:effectLst/>
                        </a:rPr>
                        <a:t>98</a:t>
                      </a:r>
                      <a:endParaRPr lang="nb-NO" sz="800" dirty="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1122632137"/>
                  </a:ext>
                </a:extLst>
              </a:tr>
              <a:tr h="179690">
                <a:tc>
                  <a:txBody>
                    <a:bodyPr/>
                    <a:lstStyle/>
                    <a:p>
                      <a:pPr>
                        <a:lnSpc>
                          <a:spcPct val="150000"/>
                        </a:lnSpc>
                        <a:spcAft>
                          <a:spcPts val="0"/>
                        </a:spcAft>
                      </a:pPr>
                      <a:r>
                        <a:rPr lang="en-GB" sz="800" dirty="0">
                          <a:effectLst/>
                        </a:rPr>
                        <a:t>Total average</a:t>
                      </a:r>
                      <a:endParaRPr lang="nb-NO" sz="800" dirty="0">
                        <a:solidFill>
                          <a:srgbClr val="000000"/>
                        </a:solidFill>
                        <a:effectLst/>
                        <a:latin typeface="Times New Roman" panose="02020603050405020304" pitchFamily="18" charset="0"/>
                        <a:ea typeface="Yu Mincho"/>
                      </a:endParaRPr>
                    </a:p>
                  </a:txBody>
                  <a:tcPr marL="68580" marR="68580" marT="0" marB="0"/>
                </a:tc>
                <a:tc>
                  <a:txBody>
                    <a:bodyPr/>
                    <a:lstStyle/>
                    <a:p>
                      <a:pPr algn="ctr">
                        <a:lnSpc>
                          <a:spcPct val="150000"/>
                        </a:lnSpc>
                        <a:spcAft>
                          <a:spcPts val="0"/>
                        </a:spcAft>
                      </a:pPr>
                      <a:r>
                        <a:rPr lang="en-GB" sz="800">
                          <a:effectLst/>
                        </a:rPr>
                        <a:t>0,00400</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350</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0,00410</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344</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a:effectLst/>
                        </a:rPr>
                        <a:t>0,00377</a:t>
                      </a:r>
                      <a:endParaRPr lang="nb-NO" sz="800">
                        <a:solidFill>
                          <a:srgbClr val="000000"/>
                        </a:solidFill>
                        <a:effectLst/>
                        <a:latin typeface="Times New Roman" panose="02020603050405020304" pitchFamily="18" charset="0"/>
                        <a:ea typeface="Yu Mincho"/>
                      </a:endParaRPr>
                    </a:p>
                  </a:txBody>
                  <a:tcPr marL="68580" marR="68580" marT="0" marB="0" anchor="ctr"/>
                </a:tc>
                <a:tc>
                  <a:txBody>
                    <a:bodyPr/>
                    <a:lstStyle/>
                    <a:p>
                      <a:pPr algn="ctr">
                        <a:lnSpc>
                          <a:spcPct val="150000"/>
                        </a:lnSpc>
                        <a:spcAft>
                          <a:spcPts val="0"/>
                        </a:spcAft>
                      </a:pPr>
                      <a:r>
                        <a:rPr lang="en-GB" sz="800" dirty="0">
                          <a:effectLst/>
                        </a:rPr>
                        <a:t>416</a:t>
                      </a:r>
                      <a:endParaRPr lang="nb-NO" sz="800" dirty="0">
                        <a:solidFill>
                          <a:srgbClr val="000000"/>
                        </a:solidFill>
                        <a:effectLst/>
                        <a:latin typeface="Times New Roman" panose="02020603050405020304" pitchFamily="18" charset="0"/>
                        <a:ea typeface="Yu Mincho"/>
                      </a:endParaRPr>
                    </a:p>
                  </a:txBody>
                  <a:tcPr marL="68580" marR="68580" marT="0" marB="0" anchor="ctr"/>
                </a:tc>
                <a:extLst>
                  <a:ext uri="{0D108BD9-81ED-4DB2-BD59-A6C34878D82A}">
                    <a16:rowId xmlns:a16="http://schemas.microsoft.com/office/drawing/2014/main" val="1990206878"/>
                  </a:ext>
                </a:extLst>
              </a:tr>
            </a:tbl>
          </a:graphicData>
        </a:graphic>
      </p:graphicFrame>
    </p:spTree>
    <p:extLst>
      <p:ext uri="{BB962C8B-B14F-4D97-AF65-F5344CB8AC3E}">
        <p14:creationId xmlns:p14="http://schemas.microsoft.com/office/powerpoint/2010/main" val="40332654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Additional</a:t>
            </a:r>
            <a:r>
              <a:rPr lang="nb-NO" dirty="0" smtClean="0"/>
              <a:t> slides</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29.11.2018</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19</a:t>
            </a:fld>
            <a:endParaRPr lang="en-US" dirty="0"/>
          </a:p>
        </p:txBody>
      </p:sp>
      <p:pic>
        <p:nvPicPr>
          <p:cNvPr id="6" name="Content Placeholder 5"/>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469194" y="1651000"/>
            <a:ext cx="4510412" cy="3429000"/>
          </a:xfrm>
          <a:prstGeom prst="rect">
            <a:avLst/>
          </a:prstGeom>
        </p:spPr>
      </p:pic>
    </p:spTree>
    <p:extLst>
      <p:ext uri="{BB962C8B-B14F-4D97-AF65-F5344CB8AC3E}">
        <p14:creationId xmlns:p14="http://schemas.microsoft.com/office/powerpoint/2010/main" val="122769128"/>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sv-tik-16-10-english (1)</Template>
  <TotalTime>789</TotalTime>
  <Words>954</Words>
  <Application>Microsoft Office PowerPoint</Application>
  <PresentationFormat>On-screen Show (16:10)</PresentationFormat>
  <Paragraphs>228</Paragraphs>
  <Slides>18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Cambria</vt:lpstr>
      <vt:lpstr>MS Mincho</vt:lpstr>
      <vt:lpstr>Times New Roman</vt:lpstr>
      <vt:lpstr>Wingdings</vt:lpstr>
      <vt:lpstr>Yu Mincho</vt:lpstr>
      <vt:lpstr>ヒラギノ角ゴ Pro W3</vt:lpstr>
      <vt:lpstr>UiO-Norsk16_10</vt:lpstr>
      <vt:lpstr>Building network analyses from the R&amp;D database</vt:lpstr>
      <vt:lpstr>Overview of presentations </vt:lpstr>
      <vt:lpstr>Cleaning the data</vt:lpstr>
      <vt:lpstr>How we did it and challenges </vt:lpstr>
      <vt:lpstr>Basic principles of network analysis</vt:lpstr>
      <vt:lpstr>Tags of knowledge domains and subject </vt:lpstr>
      <vt:lpstr>Tags of knowledge domains and subject </vt:lpstr>
      <vt:lpstr>Analyses from the database</vt:lpstr>
      <vt:lpstr>Paper 1: Dynamic analysis of the oil and gas research</vt:lpstr>
      <vt:lpstr>PowerPoint Presentation</vt:lpstr>
      <vt:lpstr>Paper 2:  Dynamic analysis of four sectors (Simensen and Abbasiharofteh, presented at conference last July, submission early next year)</vt:lpstr>
      <vt:lpstr>PowerPoint Presentation</vt:lpstr>
      <vt:lpstr>   Thank you!</vt:lpstr>
      <vt:lpstr>Additional slides</vt:lpstr>
      <vt:lpstr>About the Norway map</vt:lpstr>
      <vt:lpstr>PowerPoint Presentation</vt:lpstr>
      <vt:lpstr>PowerPoint Presentation</vt:lpstr>
      <vt:lpstr>Additional slides</vt:lpstr>
    </vt:vector>
  </TitlesOfParts>
  <Manager/>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network analyses from the R&amp;D database</dc:title>
  <dc:subject/>
  <dc:creator>Erlend Osland Simensen</dc:creator>
  <cp:keywords/>
  <dc:description/>
  <cp:lastModifiedBy>Erlend Osland Simensen</cp:lastModifiedBy>
  <cp:revision>88</cp:revision>
  <dcterms:created xsi:type="dcterms:W3CDTF">2018-11-26T11:27:28Z</dcterms:created>
  <dcterms:modified xsi:type="dcterms:W3CDTF">2018-11-29T11:48:40Z</dcterms:modified>
  <cp:category/>
</cp:coreProperties>
</file>