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7" r:id="rId2"/>
    <p:sldId id="258" r:id="rId3"/>
    <p:sldId id="270" r:id="rId4"/>
    <p:sldId id="259" r:id="rId5"/>
    <p:sldId id="262" r:id="rId6"/>
    <p:sldId id="263" r:id="rId7"/>
    <p:sldId id="264" r:id="rId8"/>
    <p:sldId id="271" r:id="rId9"/>
    <p:sldId id="261" r:id="rId10"/>
    <p:sldId id="265" r:id="rId11"/>
    <p:sldId id="272" r:id="rId12"/>
    <p:sldId id="268" r:id="rId13"/>
    <p:sldId id="266" r:id="rId14"/>
    <p:sldId id="267" r:id="rId15"/>
    <p:sldId id="269" r:id="rId16"/>
    <p:sldId id="273" r:id="rId17"/>
    <p:sldId id="274" r:id="rId18"/>
    <p:sldId id="276" r:id="rId19"/>
    <p:sldId id="277" r:id="rId20"/>
    <p:sldId id="275" r:id="rId21"/>
    <p:sldId id="260" r:id="rId2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74738" autoAdjust="0"/>
  </p:normalViewPr>
  <p:slideViewPr>
    <p:cSldViewPr snapToGrid="0">
      <p:cViewPr varScale="1">
        <p:scale>
          <a:sx n="51" d="100"/>
          <a:sy n="51" d="100"/>
        </p:scale>
        <p:origin x="11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4ED8C5-C27E-4A50-A821-631C1B8851DC}" type="datetimeFigureOut">
              <a:rPr lang="nb-NO" smtClean="0"/>
              <a:t>15.06.2021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AE91D8-7963-494E-B55F-1FEB516D905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5612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E91D8-7963-494E-B55F-1FEB516D905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9106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Science and policy is </a:t>
            </a:r>
            <a:r>
              <a:rPr lang="nb-NO" dirty="0" err="1" smtClean="0"/>
              <a:t>often</a:t>
            </a:r>
            <a:r>
              <a:rPr lang="nb-NO" dirty="0" smtClean="0"/>
              <a:t> </a:t>
            </a:r>
            <a:r>
              <a:rPr lang="nb-NO" dirty="0" err="1" smtClean="0"/>
              <a:t>presented</a:t>
            </a:r>
            <a:r>
              <a:rPr lang="nb-NO" dirty="0" smtClean="0"/>
              <a:t> as </a:t>
            </a:r>
            <a:r>
              <a:rPr lang="nb-NO" dirty="0" err="1" smtClean="0"/>
              <a:t>two</a:t>
            </a:r>
            <a:r>
              <a:rPr lang="nb-NO" dirty="0" smtClean="0"/>
              <a:t> different </a:t>
            </a:r>
            <a:r>
              <a:rPr lang="nb-NO" dirty="0" err="1" smtClean="0"/>
              <a:t>communitites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E91D8-7963-494E-B55F-1FEB516D9057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7069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The </a:t>
            </a:r>
            <a:r>
              <a:rPr lang="nb-NO" dirty="0" err="1" smtClean="0"/>
              <a:t>agencies</a:t>
            </a:r>
            <a:r>
              <a:rPr lang="nb-NO" dirty="0" smtClean="0"/>
              <a:t> </a:t>
            </a:r>
            <a:r>
              <a:rPr lang="nb-NO" dirty="0" err="1" smtClean="0"/>
              <a:t>commission</a:t>
            </a:r>
            <a:r>
              <a:rPr lang="nb-NO" dirty="0" smtClean="0"/>
              <a:t> more </a:t>
            </a:r>
            <a:r>
              <a:rPr lang="nb-NO" dirty="0" err="1" smtClean="0"/>
              <a:t>projects</a:t>
            </a:r>
            <a:r>
              <a:rPr lang="nb-NO" dirty="0" smtClean="0"/>
              <a:t> </a:t>
            </a:r>
            <a:r>
              <a:rPr lang="nb-NO" dirty="0" err="1" smtClean="0"/>
              <a:t>than</a:t>
            </a:r>
            <a:r>
              <a:rPr lang="nb-NO" dirty="0" smtClean="0"/>
              <a:t> </a:t>
            </a:r>
            <a:r>
              <a:rPr lang="nb-NO" dirty="0" err="1" smtClean="0"/>
              <a:t>ministries</a:t>
            </a:r>
            <a:endParaRPr lang="nb-NO" dirty="0" smtClean="0"/>
          </a:p>
          <a:p>
            <a:r>
              <a:rPr lang="nb-NO" dirty="0" smtClean="0"/>
              <a:t>In</a:t>
            </a:r>
            <a:r>
              <a:rPr lang="nb-NO" baseline="0" dirty="0" smtClean="0"/>
              <a:t> </a:t>
            </a:r>
            <a:r>
              <a:rPr lang="nb-NO" baseline="0" dirty="0" err="1" smtClean="0"/>
              <a:t>the</a:t>
            </a:r>
            <a:r>
              <a:rPr lang="nb-NO" baseline="0" dirty="0" smtClean="0"/>
              <a:t> </a:t>
            </a:r>
            <a:r>
              <a:rPr lang="nb-NO" baseline="0" dirty="0" err="1" smtClean="0"/>
              <a:t>integration</a:t>
            </a:r>
            <a:r>
              <a:rPr lang="nb-NO" baseline="0" dirty="0" smtClean="0"/>
              <a:t> </a:t>
            </a:r>
            <a:r>
              <a:rPr lang="nb-NO" baseline="0" dirty="0" err="1" smtClean="0"/>
              <a:t>field</a:t>
            </a:r>
            <a:r>
              <a:rPr lang="nb-NO" baseline="0" dirty="0" smtClean="0"/>
              <a:t>, </a:t>
            </a:r>
            <a:r>
              <a:rPr lang="nb-NO" baseline="0" dirty="0" err="1" smtClean="0"/>
              <a:t>about</a:t>
            </a:r>
            <a:r>
              <a:rPr lang="nb-NO" baseline="0" dirty="0" smtClean="0"/>
              <a:t> 50% </a:t>
            </a:r>
            <a:r>
              <a:rPr lang="nb-NO" baseline="0" dirty="0" err="1" smtClean="0"/>
              <a:t>of</a:t>
            </a:r>
            <a:r>
              <a:rPr lang="nb-NO" baseline="0" dirty="0" smtClean="0"/>
              <a:t> </a:t>
            </a:r>
            <a:r>
              <a:rPr lang="nb-NO" baseline="0" dirty="0" err="1" smtClean="0"/>
              <a:t>the</a:t>
            </a:r>
            <a:r>
              <a:rPr lang="nb-NO" baseline="0" dirty="0" smtClean="0"/>
              <a:t> </a:t>
            </a:r>
            <a:r>
              <a:rPr lang="nb-NO" baseline="0" dirty="0" err="1" smtClean="0"/>
              <a:t>projects</a:t>
            </a:r>
            <a:r>
              <a:rPr lang="nb-NO" baseline="0" dirty="0" smtClean="0"/>
              <a:t> </a:t>
            </a:r>
            <a:r>
              <a:rPr lang="nb-NO" baseline="0" dirty="0" err="1" smtClean="0"/>
              <a:t>are</a:t>
            </a:r>
            <a:r>
              <a:rPr lang="nb-NO" baseline="0" dirty="0" smtClean="0"/>
              <a:t> </a:t>
            </a:r>
            <a:r>
              <a:rPr lang="nb-NO" baseline="0" dirty="0" err="1" smtClean="0"/>
              <a:t>awarded</a:t>
            </a:r>
            <a:r>
              <a:rPr lang="nb-NO" baseline="0" dirty="0" smtClean="0"/>
              <a:t> </a:t>
            </a:r>
            <a:r>
              <a:rPr lang="nb-NO" baseline="0" dirty="0" err="1" smtClean="0"/>
              <a:t>consultancies</a:t>
            </a:r>
            <a:r>
              <a:rPr lang="nb-NO" baseline="0" dirty="0" smtClean="0"/>
              <a:t>, </a:t>
            </a:r>
            <a:r>
              <a:rPr lang="nb-NO" baseline="0" dirty="0" err="1" smtClean="0"/>
              <a:t>whereas</a:t>
            </a:r>
            <a:r>
              <a:rPr lang="nb-NO" baseline="0" dirty="0" smtClean="0"/>
              <a:t> </a:t>
            </a:r>
            <a:r>
              <a:rPr lang="nb-NO" baseline="0" dirty="0" err="1" smtClean="0"/>
              <a:t>they</a:t>
            </a:r>
            <a:r>
              <a:rPr lang="nb-NO" baseline="0" dirty="0" smtClean="0"/>
              <a:t> have a more </a:t>
            </a:r>
            <a:r>
              <a:rPr lang="nb-NO" baseline="0" dirty="0" err="1" smtClean="0"/>
              <a:t>academic</a:t>
            </a:r>
            <a:r>
              <a:rPr lang="nb-NO" baseline="0" dirty="0" smtClean="0"/>
              <a:t> </a:t>
            </a:r>
            <a:r>
              <a:rPr lang="nb-NO" baseline="0" dirty="0" err="1" smtClean="0"/>
              <a:t>profile</a:t>
            </a:r>
            <a:r>
              <a:rPr lang="nb-NO" baseline="0" dirty="0" smtClean="0"/>
              <a:t> in </a:t>
            </a:r>
            <a:r>
              <a:rPr lang="nb-NO" baseline="0" dirty="0" err="1" smtClean="0"/>
              <a:t>the</a:t>
            </a:r>
            <a:r>
              <a:rPr lang="nb-NO" baseline="0" dirty="0" smtClean="0"/>
              <a:t> </a:t>
            </a:r>
            <a:r>
              <a:rPr lang="nb-NO" baseline="0" dirty="0" err="1" smtClean="0"/>
              <a:t>field</a:t>
            </a:r>
            <a:r>
              <a:rPr lang="nb-NO" baseline="0" dirty="0" smtClean="0"/>
              <a:t> </a:t>
            </a:r>
            <a:r>
              <a:rPr lang="nb-NO" baseline="0" dirty="0" err="1" smtClean="0"/>
              <a:t>of</a:t>
            </a:r>
            <a:r>
              <a:rPr lang="nb-NO" baseline="0" dirty="0" smtClean="0"/>
              <a:t> </a:t>
            </a:r>
            <a:r>
              <a:rPr lang="nb-NO" baseline="0" dirty="0" err="1" smtClean="0"/>
              <a:t>work</a:t>
            </a:r>
            <a:r>
              <a:rPr lang="nb-NO" baseline="0" dirty="0" smtClean="0"/>
              <a:t> </a:t>
            </a:r>
            <a:r>
              <a:rPr lang="nb-NO" baseline="0" dirty="0" err="1" smtClean="0"/>
              <a:t>inlusion</a:t>
            </a:r>
            <a:r>
              <a:rPr lang="nb-NO" baseline="0" dirty="0" smtClean="0"/>
              <a:t>, </a:t>
            </a:r>
            <a:r>
              <a:rPr lang="nb-NO" baseline="0" dirty="0" err="1" smtClean="0"/>
              <a:t>where</a:t>
            </a:r>
            <a:r>
              <a:rPr lang="nb-NO" baseline="0" dirty="0" smtClean="0"/>
              <a:t> </a:t>
            </a:r>
            <a:r>
              <a:rPr lang="nb-NO" baseline="0" dirty="0" err="1" smtClean="0"/>
              <a:t>only</a:t>
            </a:r>
            <a:r>
              <a:rPr lang="nb-NO" baseline="0" dirty="0" smtClean="0"/>
              <a:t> 1/3 is </a:t>
            </a:r>
            <a:r>
              <a:rPr lang="nb-NO" baseline="0" dirty="0" err="1" smtClean="0"/>
              <a:t>awarded</a:t>
            </a:r>
            <a:r>
              <a:rPr lang="nb-NO" baseline="0" dirty="0" smtClean="0"/>
              <a:t> </a:t>
            </a:r>
            <a:r>
              <a:rPr lang="nb-NO" baseline="0" dirty="0" err="1" smtClean="0"/>
              <a:t>consultancy</a:t>
            </a:r>
            <a:r>
              <a:rPr lang="nb-NO" baseline="0" dirty="0" smtClean="0"/>
              <a:t> </a:t>
            </a:r>
            <a:r>
              <a:rPr lang="nb-NO" baseline="0" dirty="0" err="1" smtClean="0"/>
              <a:t>firms</a:t>
            </a:r>
            <a:r>
              <a:rPr lang="nb-NO" baseline="0" dirty="0" smtClean="0"/>
              <a:t>. </a:t>
            </a:r>
            <a:r>
              <a:rPr lang="nb-NO" baseline="0" dirty="0" err="1" smtClean="0"/>
              <a:t>They</a:t>
            </a:r>
            <a:r>
              <a:rPr lang="nb-NO" baseline="0" dirty="0" smtClean="0"/>
              <a:t> </a:t>
            </a:r>
            <a:r>
              <a:rPr lang="nb-NO" baseline="0" dirty="0" err="1" smtClean="0"/>
              <a:t>also</a:t>
            </a:r>
            <a:r>
              <a:rPr lang="nb-NO" baseline="0" dirty="0" smtClean="0"/>
              <a:t> have more </a:t>
            </a:r>
            <a:r>
              <a:rPr lang="nb-NO" baseline="0" dirty="0" err="1" smtClean="0"/>
              <a:t>large</a:t>
            </a:r>
            <a:r>
              <a:rPr lang="nb-NO" baseline="0" dirty="0" smtClean="0"/>
              <a:t> </a:t>
            </a:r>
            <a:r>
              <a:rPr lang="nb-NO" baseline="0" dirty="0" err="1" smtClean="0"/>
              <a:t>projects</a:t>
            </a:r>
            <a:r>
              <a:rPr lang="nb-NO" baseline="0" dirty="0" smtClean="0"/>
              <a:t>.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E91D8-7963-494E-B55F-1FEB516D9057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56582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E91D8-7963-494E-B55F-1FEB516D9057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13487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More </a:t>
            </a:r>
            <a:r>
              <a:rPr lang="nb-NO" dirty="0" err="1" smtClean="0"/>
              <a:t>specific</a:t>
            </a:r>
            <a:r>
              <a:rPr lang="nb-NO" baseline="0" dirty="0" smtClean="0"/>
              <a:t> purposes in </a:t>
            </a:r>
            <a:r>
              <a:rPr lang="nb-NO" baseline="0" dirty="0" err="1" smtClean="0"/>
              <a:t>the</a:t>
            </a:r>
            <a:r>
              <a:rPr lang="nb-NO" baseline="0" dirty="0" smtClean="0"/>
              <a:t> </a:t>
            </a:r>
            <a:r>
              <a:rPr lang="nb-NO" baseline="0" dirty="0" err="1" smtClean="0"/>
              <a:t>field</a:t>
            </a:r>
            <a:r>
              <a:rPr lang="nb-NO" baseline="0" dirty="0" smtClean="0"/>
              <a:t> </a:t>
            </a:r>
            <a:r>
              <a:rPr lang="nb-NO" baseline="0" dirty="0" err="1" smtClean="0"/>
              <a:t>of</a:t>
            </a:r>
            <a:r>
              <a:rPr lang="nb-NO" baseline="0" dirty="0" smtClean="0"/>
              <a:t> </a:t>
            </a:r>
            <a:r>
              <a:rPr lang="nb-NO" baseline="0" dirty="0" err="1" smtClean="0"/>
              <a:t>work</a:t>
            </a:r>
            <a:r>
              <a:rPr lang="nb-NO" baseline="0" dirty="0" smtClean="0"/>
              <a:t> </a:t>
            </a:r>
            <a:r>
              <a:rPr lang="nb-NO" baseline="0" dirty="0" err="1" smtClean="0"/>
              <a:t>inclusion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E91D8-7963-494E-B55F-1FEB516D9057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2068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77540" y="2300554"/>
            <a:ext cx="10058400" cy="1143000"/>
          </a:xfrm>
        </p:spPr>
        <p:txBody>
          <a:bodyPr anchor="b"/>
          <a:lstStyle>
            <a:lvl1pPr>
              <a:defRPr sz="192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77540" y="3429000"/>
            <a:ext cx="100584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830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0E862B-79CF-F94D-B10C-D9E36ADC4C08}" type="datetime1">
              <a:rPr lang="nb-NO"/>
              <a:pPr>
                <a:defRPr/>
              </a:pPr>
              <a:t>15.06.2021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D7203-3013-D749-ADA2-C23176B401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054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6"/>
          </a:xfrm>
        </p:spPr>
        <p:txBody>
          <a:bodyPr anchor="t"/>
          <a:lstStyle>
            <a:lvl1pPr algn="l">
              <a:defRPr sz="384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6"/>
          </a:xfrm>
        </p:spPr>
        <p:txBody>
          <a:bodyPr anchor="b"/>
          <a:lstStyle>
            <a:lvl1pPr marL="0" indent="0">
              <a:buNone/>
              <a:defRPr sz="1920"/>
            </a:lvl1pPr>
            <a:lvl2pPr marL="435510" indent="0">
              <a:buNone/>
              <a:defRPr sz="1680"/>
            </a:lvl2pPr>
            <a:lvl3pPr marL="871021" indent="0">
              <a:buNone/>
              <a:defRPr sz="1560"/>
            </a:lvl3pPr>
            <a:lvl4pPr marL="1306531" indent="0">
              <a:buNone/>
              <a:defRPr sz="1320"/>
            </a:lvl4pPr>
            <a:lvl5pPr marL="1742041" indent="0">
              <a:buNone/>
              <a:defRPr sz="1320"/>
            </a:lvl5pPr>
            <a:lvl6pPr marL="2177552" indent="0">
              <a:buNone/>
              <a:defRPr sz="1320"/>
            </a:lvl6pPr>
            <a:lvl7pPr marL="2613062" indent="0">
              <a:buNone/>
              <a:defRPr sz="1320"/>
            </a:lvl7pPr>
            <a:lvl8pPr marL="3048574" indent="0">
              <a:buNone/>
              <a:defRPr sz="1320"/>
            </a:lvl8pPr>
            <a:lvl9pPr marL="3484084" indent="0">
              <a:buNone/>
              <a:defRPr sz="132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9966B-9BF2-6642-BA3E-7F6C4B6B5B48}" type="datetime1">
              <a:rPr lang="nb-NO"/>
              <a:pPr>
                <a:defRPr/>
              </a:pPr>
              <a:t>15.06.2021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4BAE5-1A3D-6C4B-A19B-A21CA952B8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380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800" y="1981200"/>
            <a:ext cx="5029200" cy="4114800"/>
          </a:xfrm>
        </p:spPr>
        <p:txBody>
          <a:bodyPr/>
          <a:lstStyle>
            <a:lvl1pPr>
              <a:defRPr sz="2640"/>
            </a:lvl1pPr>
            <a:lvl2pPr>
              <a:defRPr sz="2280"/>
            </a:lvl2pPr>
            <a:lvl3pPr>
              <a:defRPr sz="192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981200"/>
            <a:ext cx="5029200" cy="4114800"/>
          </a:xfrm>
        </p:spPr>
        <p:txBody>
          <a:bodyPr/>
          <a:lstStyle>
            <a:lvl1pPr>
              <a:defRPr sz="2640"/>
            </a:lvl1pPr>
            <a:lvl2pPr>
              <a:defRPr sz="2280"/>
            </a:lvl2pPr>
            <a:lvl3pPr>
              <a:defRPr sz="192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76BBB-3F6B-FE47-9B20-0E604178B90B}" type="datetime1">
              <a:rPr lang="nb-NO"/>
              <a:pPr>
                <a:defRPr/>
              </a:pPr>
              <a:t>15.06.2021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E65EC-C774-EF4B-9967-F30DBC9C34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007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2"/>
          </a:xfrm>
        </p:spPr>
        <p:txBody>
          <a:bodyPr anchor="b"/>
          <a:lstStyle>
            <a:lvl1pPr marL="0" indent="0">
              <a:buNone/>
              <a:defRPr sz="2280" b="1"/>
            </a:lvl1pPr>
            <a:lvl2pPr marL="435510" indent="0">
              <a:buNone/>
              <a:defRPr sz="1920" b="1"/>
            </a:lvl2pPr>
            <a:lvl3pPr marL="871021" indent="0">
              <a:buNone/>
              <a:defRPr sz="1680" b="1"/>
            </a:lvl3pPr>
            <a:lvl4pPr marL="1306531" indent="0">
              <a:buNone/>
              <a:defRPr sz="1560" b="1"/>
            </a:lvl4pPr>
            <a:lvl5pPr marL="1742041" indent="0">
              <a:buNone/>
              <a:defRPr sz="1560" b="1"/>
            </a:lvl5pPr>
            <a:lvl6pPr marL="2177552" indent="0">
              <a:buNone/>
              <a:defRPr sz="1560" b="1"/>
            </a:lvl6pPr>
            <a:lvl7pPr marL="2613062" indent="0">
              <a:buNone/>
              <a:defRPr sz="1560" b="1"/>
            </a:lvl7pPr>
            <a:lvl8pPr marL="3048574" indent="0">
              <a:buNone/>
              <a:defRPr sz="1560" b="1"/>
            </a:lvl8pPr>
            <a:lvl9pPr marL="3484084" indent="0">
              <a:buNone/>
              <a:defRPr sz="156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6"/>
            <a:ext cx="5386917" cy="3951288"/>
          </a:xfrm>
        </p:spPr>
        <p:txBody>
          <a:bodyPr/>
          <a:lstStyle>
            <a:lvl1pPr>
              <a:defRPr sz="2280"/>
            </a:lvl1pPr>
            <a:lvl2pPr>
              <a:defRPr sz="1920"/>
            </a:lvl2pPr>
            <a:lvl3pPr>
              <a:defRPr sz="1680"/>
            </a:lvl3pPr>
            <a:lvl4pPr>
              <a:defRPr sz="1560"/>
            </a:lvl4pPr>
            <a:lvl5pPr>
              <a:defRPr sz="1560"/>
            </a:lvl5pPr>
            <a:lvl6pPr>
              <a:defRPr sz="1560"/>
            </a:lvl6pPr>
            <a:lvl7pPr>
              <a:defRPr sz="1560"/>
            </a:lvl7pPr>
            <a:lvl8pPr>
              <a:defRPr sz="1560"/>
            </a:lvl8pPr>
            <a:lvl9pPr>
              <a:defRPr sz="156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280" b="1"/>
            </a:lvl1pPr>
            <a:lvl2pPr marL="435510" indent="0">
              <a:buNone/>
              <a:defRPr sz="1920" b="1"/>
            </a:lvl2pPr>
            <a:lvl3pPr marL="871021" indent="0">
              <a:buNone/>
              <a:defRPr sz="1680" b="1"/>
            </a:lvl3pPr>
            <a:lvl4pPr marL="1306531" indent="0">
              <a:buNone/>
              <a:defRPr sz="1560" b="1"/>
            </a:lvl4pPr>
            <a:lvl5pPr marL="1742041" indent="0">
              <a:buNone/>
              <a:defRPr sz="1560" b="1"/>
            </a:lvl5pPr>
            <a:lvl6pPr marL="2177552" indent="0">
              <a:buNone/>
              <a:defRPr sz="1560" b="1"/>
            </a:lvl6pPr>
            <a:lvl7pPr marL="2613062" indent="0">
              <a:buNone/>
              <a:defRPr sz="1560" b="1"/>
            </a:lvl7pPr>
            <a:lvl8pPr marL="3048574" indent="0">
              <a:buNone/>
              <a:defRPr sz="1560" b="1"/>
            </a:lvl8pPr>
            <a:lvl9pPr marL="3484084" indent="0">
              <a:buNone/>
              <a:defRPr sz="156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6"/>
            <a:ext cx="5389033" cy="3951288"/>
          </a:xfrm>
        </p:spPr>
        <p:txBody>
          <a:bodyPr/>
          <a:lstStyle>
            <a:lvl1pPr>
              <a:defRPr sz="2280"/>
            </a:lvl1pPr>
            <a:lvl2pPr>
              <a:defRPr sz="1920"/>
            </a:lvl2pPr>
            <a:lvl3pPr>
              <a:defRPr sz="1680"/>
            </a:lvl3pPr>
            <a:lvl4pPr>
              <a:defRPr sz="1560"/>
            </a:lvl4pPr>
            <a:lvl5pPr>
              <a:defRPr sz="1560"/>
            </a:lvl5pPr>
            <a:lvl6pPr>
              <a:defRPr sz="1560"/>
            </a:lvl6pPr>
            <a:lvl7pPr>
              <a:defRPr sz="1560"/>
            </a:lvl7pPr>
            <a:lvl8pPr>
              <a:defRPr sz="1560"/>
            </a:lvl8pPr>
            <a:lvl9pPr>
              <a:defRPr sz="156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D70CB-25CB-BE44-8267-D24E2D49FE8A}" type="datetime1">
              <a:rPr lang="nb-NO"/>
              <a:pPr>
                <a:defRPr/>
              </a:pPr>
              <a:t>15.06.2021</a:t>
            </a:fld>
            <a:endParaRPr lang="nb-NO" dirty="0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FFD7A5-C8F5-1448-9D00-39B245CDAD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425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73A17C-8D7E-DE49-B1B2-99C5899E63E4}" type="datetime1">
              <a:rPr lang="nb-NO"/>
              <a:pPr>
                <a:defRPr/>
              </a:pPr>
              <a:t>15.06.2021</a:t>
            </a:fld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2A21F-DA23-814C-9F57-78C93D6638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697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02FEF2-E4BD-6348-BAE6-B5F400DE8733}" type="datetime1">
              <a:rPr lang="nb-NO"/>
              <a:pPr>
                <a:defRPr/>
              </a:pPr>
              <a:t>15.06.2021</a:t>
            </a:fld>
            <a:endParaRPr lang="nb-NO" dirty="0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74A88-5B81-1D4F-823C-6256520B3B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105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192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4"/>
          </a:xfrm>
        </p:spPr>
        <p:txBody>
          <a:bodyPr/>
          <a:lstStyle>
            <a:lvl1pPr>
              <a:defRPr sz="3000"/>
            </a:lvl1pPr>
            <a:lvl2pPr>
              <a:defRPr sz="2640"/>
            </a:lvl2pPr>
            <a:lvl3pPr>
              <a:defRPr sz="228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1"/>
            <a:ext cx="4011084" cy="4691063"/>
          </a:xfrm>
        </p:spPr>
        <p:txBody>
          <a:bodyPr/>
          <a:lstStyle>
            <a:lvl1pPr marL="0" indent="0">
              <a:buNone/>
              <a:defRPr sz="1320"/>
            </a:lvl1pPr>
            <a:lvl2pPr marL="435510" indent="0">
              <a:buNone/>
              <a:defRPr sz="1200"/>
            </a:lvl2pPr>
            <a:lvl3pPr marL="871021" indent="0">
              <a:buNone/>
              <a:defRPr sz="960"/>
            </a:lvl3pPr>
            <a:lvl4pPr marL="1306531" indent="0">
              <a:buNone/>
              <a:defRPr sz="840"/>
            </a:lvl4pPr>
            <a:lvl5pPr marL="1742041" indent="0">
              <a:buNone/>
              <a:defRPr sz="840"/>
            </a:lvl5pPr>
            <a:lvl6pPr marL="2177552" indent="0">
              <a:buNone/>
              <a:defRPr sz="840"/>
            </a:lvl6pPr>
            <a:lvl7pPr marL="2613062" indent="0">
              <a:buNone/>
              <a:defRPr sz="840"/>
            </a:lvl7pPr>
            <a:lvl8pPr marL="3048574" indent="0">
              <a:buNone/>
              <a:defRPr sz="840"/>
            </a:lvl8pPr>
            <a:lvl9pPr marL="3484084" indent="0">
              <a:buNone/>
              <a:defRPr sz="84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023178-3325-B448-BCA2-C606C2543C23}" type="datetime1">
              <a:rPr lang="nb-NO"/>
              <a:pPr>
                <a:defRPr/>
              </a:pPr>
              <a:t>15.06.2021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0258ED-E363-D542-BB05-DA75DAA1FC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59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9" y="4800602"/>
            <a:ext cx="7315200" cy="566737"/>
          </a:xfrm>
        </p:spPr>
        <p:txBody>
          <a:bodyPr anchor="b"/>
          <a:lstStyle>
            <a:lvl1pPr algn="l">
              <a:defRPr sz="192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9" y="612775"/>
            <a:ext cx="7315200" cy="4114800"/>
          </a:xfrm>
        </p:spPr>
        <p:txBody>
          <a:bodyPr/>
          <a:lstStyle>
            <a:lvl1pPr marL="0" indent="0">
              <a:buNone/>
              <a:defRPr sz="3000"/>
            </a:lvl1pPr>
            <a:lvl2pPr marL="435510" indent="0">
              <a:buNone/>
              <a:defRPr sz="2640"/>
            </a:lvl2pPr>
            <a:lvl3pPr marL="871021" indent="0">
              <a:buNone/>
              <a:defRPr sz="2280"/>
            </a:lvl3pPr>
            <a:lvl4pPr marL="1306531" indent="0">
              <a:buNone/>
              <a:defRPr sz="1920"/>
            </a:lvl4pPr>
            <a:lvl5pPr marL="1742041" indent="0">
              <a:buNone/>
              <a:defRPr sz="1920"/>
            </a:lvl5pPr>
            <a:lvl6pPr marL="2177552" indent="0">
              <a:buNone/>
              <a:defRPr sz="1920"/>
            </a:lvl6pPr>
            <a:lvl7pPr marL="2613062" indent="0">
              <a:buNone/>
              <a:defRPr sz="1920"/>
            </a:lvl7pPr>
            <a:lvl8pPr marL="3048574" indent="0">
              <a:buNone/>
              <a:defRPr sz="1920"/>
            </a:lvl8pPr>
            <a:lvl9pPr marL="3484084" indent="0">
              <a:buNone/>
              <a:defRPr sz="192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9" y="5367339"/>
            <a:ext cx="7315200" cy="804863"/>
          </a:xfrm>
        </p:spPr>
        <p:txBody>
          <a:bodyPr/>
          <a:lstStyle>
            <a:lvl1pPr marL="0" indent="0">
              <a:buNone/>
              <a:defRPr sz="1320"/>
            </a:lvl1pPr>
            <a:lvl2pPr marL="435510" indent="0">
              <a:buNone/>
              <a:defRPr sz="1200"/>
            </a:lvl2pPr>
            <a:lvl3pPr marL="871021" indent="0">
              <a:buNone/>
              <a:defRPr sz="960"/>
            </a:lvl3pPr>
            <a:lvl4pPr marL="1306531" indent="0">
              <a:buNone/>
              <a:defRPr sz="840"/>
            </a:lvl4pPr>
            <a:lvl5pPr marL="1742041" indent="0">
              <a:buNone/>
              <a:defRPr sz="840"/>
            </a:lvl5pPr>
            <a:lvl6pPr marL="2177552" indent="0">
              <a:buNone/>
              <a:defRPr sz="840"/>
            </a:lvl6pPr>
            <a:lvl7pPr marL="2613062" indent="0">
              <a:buNone/>
              <a:defRPr sz="840"/>
            </a:lvl7pPr>
            <a:lvl8pPr marL="3048574" indent="0">
              <a:buNone/>
              <a:defRPr sz="840"/>
            </a:lvl8pPr>
            <a:lvl9pPr marL="3484084" indent="0">
              <a:buNone/>
              <a:defRPr sz="84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1D0FA-0760-EC4E-B2CF-78F622ECA4CF}" type="datetime1">
              <a:rPr lang="nb-NO"/>
              <a:pPr>
                <a:defRPr/>
              </a:pPr>
              <a:t>15.06.2021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0EC82D-BBE7-BE49-AC35-8BE46C8CE6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618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016281" y="850253"/>
            <a:ext cx="10562592" cy="1143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16281" y="1981906"/>
            <a:ext cx="10565952" cy="4113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16281" y="6401102"/>
            <a:ext cx="2539860" cy="456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84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9C7B76A9-D67D-FE47-B774-753115DD3D77}" type="datetime1">
              <a:rPr lang="nb-NO"/>
              <a:pPr>
                <a:defRPr/>
              </a:pPr>
              <a:t>15.06.2021</a:t>
            </a:fld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691938" y="6401102"/>
            <a:ext cx="913812" cy="456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84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6FF88920-A570-764F-B75C-B0232A0E4D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9" name="Picture 8" descr="SV_TIK_A_ENG.png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406401" y="228600"/>
            <a:ext cx="6340196" cy="3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224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3551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871021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06531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742041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26633" indent="-326633" algn="l" rtl="0" eaLnBrk="1" fontAlgn="base" hangingPunct="1">
        <a:spcBef>
          <a:spcPct val="20000"/>
        </a:spcBef>
        <a:spcAft>
          <a:spcPct val="0"/>
        </a:spcAft>
        <a:buChar char="•"/>
        <a:defRPr sz="2640">
          <a:solidFill>
            <a:schemeClr val="tx1"/>
          </a:solidFill>
          <a:latin typeface="+mn-lt"/>
          <a:ea typeface="+mn-ea"/>
          <a:cs typeface="+mn-cs"/>
        </a:defRPr>
      </a:lvl1pPr>
      <a:lvl2pPr marL="707705" indent="-272194" algn="l" rtl="0" eaLnBrk="1" fontAlgn="base" hangingPunct="1">
        <a:spcBef>
          <a:spcPct val="20000"/>
        </a:spcBef>
        <a:spcAft>
          <a:spcPct val="0"/>
        </a:spcAft>
        <a:buChar char="–"/>
        <a:defRPr sz="2280">
          <a:solidFill>
            <a:schemeClr val="tx1"/>
          </a:solidFill>
          <a:latin typeface="+mn-lt"/>
          <a:ea typeface="+mn-ea"/>
          <a:cs typeface="+mn-cs"/>
        </a:defRPr>
      </a:lvl2pPr>
      <a:lvl3pPr marL="1088776" indent="-217756" algn="l" rtl="0" eaLnBrk="1" fontAlgn="base" hangingPunct="1">
        <a:spcBef>
          <a:spcPct val="20000"/>
        </a:spcBef>
        <a:spcAft>
          <a:spcPct val="0"/>
        </a:spcAft>
        <a:buChar char="•"/>
        <a:defRPr sz="1920">
          <a:solidFill>
            <a:schemeClr val="tx1"/>
          </a:solidFill>
          <a:latin typeface="+mn-lt"/>
          <a:ea typeface="+mn-ea"/>
          <a:cs typeface="+mn-cs"/>
        </a:defRPr>
      </a:lvl3pPr>
      <a:lvl4pPr marL="1524287" indent="-217756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959797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5pPr>
      <a:lvl6pPr marL="2395307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6pPr>
      <a:lvl7pPr marL="2830818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7pPr>
      <a:lvl8pPr marL="3266328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8pPr>
      <a:lvl9pPr marL="3701839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1pPr>
      <a:lvl2pPr marL="435510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2pPr>
      <a:lvl3pPr marL="871021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3pPr>
      <a:lvl4pPr marL="1306531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4pPr>
      <a:lvl5pPr marL="1742041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5pPr>
      <a:lvl6pPr marL="2177552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6pPr>
      <a:lvl7pPr marL="2613062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7pPr>
      <a:lvl8pPr marL="3048574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8pPr>
      <a:lvl9pPr marL="3484084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69388" y="2305676"/>
            <a:ext cx="9052787" cy="1142243"/>
          </a:xfrm>
        </p:spPr>
        <p:txBody>
          <a:bodyPr/>
          <a:lstStyle/>
          <a:p>
            <a:pPr algn="ctr"/>
            <a:r>
              <a:rPr lang="en-US" sz="2400" dirty="0" smtClean="0"/>
              <a:t>What’s in a contract? Exploring the uses of contract research in two policy fields in Norway </a:t>
            </a:r>
            <a:endParaRPr lang="nb-NO" sz="2400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69388" y="3443372"/>
            <a:ext cx="9052787" cy="1751945"/>
          </a:xfrm>
        </p:spPr>
        <p:txBody>
          <a:bodyPr/>
          <a:lstStyle/>
          <a:p>
            <a:pPr algn="ctr"/>
            <a:endParaRPr lang="nb-NO" sz="2160" dirty="0"/>
          </a:p>
          <a:p>
            <a:pPr algn="ctr"/>
            <a:r>
              <a:rPr lang="nb-NO" sz="2160" dirty="0"/>
              <a:t>Silje M. Tellmann, Magnus Gulbrandsen, Gry Cecilie L. Høiland. </a:t>
            </a:r>
          </a:p>
          <a:p>
            <a:pPr algn="ctr"/>
            <a:r>
              <a:rPr lang="nb-NO" sz="2160" dirty="0"/>
              <a:t>TIK Centre for Technology, </a:t>
            </a:r>
            <a:r>
              <a:rPr lang="nb-NO" sz="2160" dirty="0" err="1"/>
              <a:t>Culture</a:t>
            </a:r>
            <a:r>
              <a:rPr lang="nb-NO" sz="2160" dirty="0"/>
              <a:t> and </a:t>
            </a:r>
            <a:r>
              <a:rPr lang="nb-NO" sz="2160" dirty="0" err="1"/>
              <a:t>Innovation</a:t>
            </a:r>
            <a:r>
              <a:rPr lang="nb-NO" sz="2160" dirty="0"/>
              <a:t>, </a:t>
            </a:r>
            <a:r>
              <a:rPr lang="nb-NO" sz="2160" dirty="0" err="1"/>
              <a:t>University</a:t>
            </a:r>
            <a:r>
              <a:rPr lang="nb-NO" sz="2160" dirty="0"/>
              <a:t> </a:t>
            </a:r>
            <a:r>
              <a:rPr lang="nb-NO" sz="2160" dirty="0" err="1"/>
              <a:t>of</a:t>
            </a:r>
            <a:r>
              <a:rPr lang="nb-NO" sz="2160" dirty="0"/>
              <a:t> Oslo.</a:t>
            </a:r>
          </a:p>
          <a:p>
            <a:pPr algn="ctr" eaLnBrk="1" hangingPunct="1"/>
            <a:r>
              <a:rPr lang="nb-NO" sz="2160" dirty="0" smtClean="0"/>
              <a:t>Eu Spri, June </a:t>
            </a:r>
            <a:r>
              <a:rPr lang="nb-NO" sz="2160" dirty="0"/>
              <a:t>2021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229" y="5195318"/>
            <a:ext cx="4594854" cy="1357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56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928" y="685346"/>
            <a:ext cx="10483272" cy="1143756"/>
          </a:xfrm>
        </p:spPr>
        <p:txBody>
          <a:bodyPr/>
          <a:lstStyle/>
          <a:p>
            <a:r>
              <a:rPr lang="nb-NO" dirty="0" err="1" smtClean="0"/>
              <a:t>Topic</a:t>
            </a:r>
            <a:r>
              <a:rPr lang="nb-NO" dirty="0" smtClean="0"/>
              <a:t>: </a:t>
            </a:r>
            <a:r>
              <a:rPr lang="nb-NO" dirty="0" err="1" smtClean="0"/>
              <a:t>Practices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contracting</a:t>
            </a:r>
            <a:r>
              <a:rPr lang="nb-NO" dirty="0" smtClean="0"/>
              <a:t> </a:t>
            </a:r>
            <a:r>
              <a:rPr lang="nb-NO" dirty="0" err="1" smtClean="0"/>
              <a:t>research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public</a:t>
            </a:r>
            <a:r>
              <a:rPr lang="nb-NO" dirty="0" smtClean="0"/>
              <a:t> </a:t>
            </a:r>
            <a:r>
              <a:rPr lang="nb-NO" dirty="0" err="1" smtClean="0"/>
              <a:t>administration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5928" y="1792459"/>
            <a:ext cx="10483272" cy="4113590"/>
          </a:xfrm>
        </p:spPr>
        <p:txBody>
          <a:bodyPr/>
          <a:lstStyle/>
          <a:p>
            <a:pPr marL="0" indent="0">
              <a:buNone/>
            </a:pPr>
            <a:r>
              <a:rPr lang="nb-NO" dirty="0" err="1" smtClean="0"/>
              <a:t>Context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our</a:t>
            </a:r>
            <a:r>
              <a:rPr lang="nb-NO" dirty="0" smtClean="0"/>
              <a:t> </a:t>
            </a:r>
            <a:r>
              <a:rPr lang="nb-NO" dirty="0" err="1" smtClean="0"/>
              <a:t>interest</a:t>
            </a:r>
            <a:r>
              <a:rPr lang="nb-NO" dirty="0" smtClean="0"/>
              <a:t>: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study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impact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research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public</a:t>
            </a:r>
            <a:r>
              <a:rPr lang="nb-NO" dirty="0" smtClean="0"/>
              <a:t> policy from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user</a:t>
            </a:r>
            <a:r>
              <a:rPr lang="nb-NO" dirty="0" smtClean="0"/>
              <a:t> side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i="1" dirty="0" err="1" smtClean="0"/>
              <a:t>Contract</a:t>
            </a:r>
            <a:r>
              <a:rPr lang="nb-NO" i="1" dirty="0" smtClean="0"/>
              <a:t> </a:t>
            </a:r>
            <a:r>
              <a:rPr lang="nb-NO" i="1" dirty="0" err="1" smtClean="0"/>
              <a:t>research</a:t>
            </a:r>
            <a:r>
              <a:rPr lang="nb-NO" i="1" dirty="0" smtClean="0"/>
              <a:t> </a:t>
            </a:r>
            <a:r>
              <a:rPr lang="nb-NO" dirty="0" err="1" smtClean="0"/>
              <a:t>plays</a:t>
            </a:r>
            <a:r>
              <a:rPr lang="nb-NO" dirty="0" smtClean="0"/>
              <a:t> a </a:t>
            </a:r>
            <a:r>
              <a:rPr lang="nb-NO" dirty="0" err="1" smtClean="0"/>
              <a:t>very</a:t>
            </a:r>
            <a:r>
              <a:rPr lang="nb-NO" dirty="0" smtClean="0"/>
              <a:t> </a:t>
            </a:r>
            <a:r>
              <a:rPr lang="nb-NO" dirty="0" err="1" smtClean="0"/>
              <a:t>important</a:t>
            </a:r>
            <a:r>
              <a:rPr lang="nb-NO" dirty="0" smtClean="0"/>
              <a:t> </a:t>
            </a:r>
            <a:r>
              <a:rPr lang="nb-NO" dirty="0" err="1" smtClean="0"/>
              <a:t>role</a:t>
            </a:r>
            <a:r>
              <a:rPr lang="nb-NO" dirty="0"/>
              <a:t> </a:t>
            </a:r>
            <a:r>
              <a:rPr lang="nb-NO" dirty="0" smtClean="0"/>
              <a:t>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public</a:t>
            </a:r>
            <a:r>
              <a:rPr lang="nb-NO" dirty="0" smtClean="0"/>
              <a:t> </a:t>
            </a:r>
            <a:r>
              <a:rPr lang="nb-NO" dirty="0" err="1" smtClean="0"/>
              <a:t>administration</a:t>
            </a:r>
            <a:r>
              <a:rPr lang="nb-NO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 smtClean="0"/>
              <a:t>Links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supply</a:t>
            </a:r>
            <a:r>
              <a:rPr lang="nb-NO" dirty="0" smtClean="0"/>
              <a:t> and </a:t>
            </a:r>
            <a:r>
              <a:rPr lang="nb-NO" dirty="0" err="1" smtClean="0"/>
              <a:t>demand</a:t>
            </a:r>
            <a:r>
              <a:rPr lang="nb-NO" dirty="0" smtClean="0"/>
              <a:t> for </a:t>
            </a:r>
            <a:r>
              <a:rPr lang="nb-NO" dirty="0" err="1" smtClean="0"/>
              <a:t>knowledge</a:t>
            </a:r>
            <a:r>
              <a:rPr lang="nb-NO" dirty="0" smtClean="0"/>
              <a:t>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 err="1"/>
              <a:t>Flexible</a:t>
            </a:r>
            <a:r>
              <a:rPr lang="nb-NO" dirty="0"/>
              <a:t> (timing, </a:t>
            </a:r>
            <a:r>
              <a:rPr lang="nb-NO" dirty="0" err="1"/>
              <a:t>topic</a:t>
            </a:r>
            <a:r>
              <a:rPr lang="nb-NO" dirty="0"/>
              <a:t>, </a:t>
            </a:r>
            <a:r>
              <a:rPr lang="nb-NO" dirty="0" err="1"/>
              <a:t>knowledge</a:t>
            </a:r>
            <a:r>
              <a:rPr lang="nb-NO" dirty="0"/>
              <a:t> producer)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 err="1"/>
              <a:t>Efficient</a:t>
            </a:r>
            <a:r>
              <a:rPr lang="nb-NO" dirty="0"/>
              <a:t> (</a:t>
            </a:r>
            <a:r>
              <a:rPr lang="nb-NO" dirty="0" err="1"/>
              <a:t>short</a:t>
            </a:r>
            <a:r>
              <a:rPr lang="nb-NO" dirty="0"/>
              <a:t> </a:t>
            </a:r>
            <a:r>
              <a:rPr lang="nb-NO" dirty="0" err="1"/>
              <a:t>distance</a:t>
            </a:r>
            <a:r>
              <a:rPr lang="nb-NO" dirty="0"/>
              <a:t> </a:t>
            </a:r>
            <a:r>
              <a:rPr lang="nb-NO" dirty="0" err="1"/>
              <a:t>between</a:t>
            </a:r>
            <a:r>
              <a:rPr lang="nb-NO" dirty="0"/>
              <a:t> </a:t>
            </a:r>
            <a:r>
              <a:rPr lang="nb-NO" dirty="0" err="1"/>
              <a:t>demand</a:t>
            </a:r>
            <a:r>
              <a:rPr lang="nb-NO" dirty="0"/>
              <a:t> and </a:t>
            </a:r>
            <a:r>
              <a:rPr lang="nb-NO" dirty="0" err="1"/>
              <a:t>supply</a:t>
            </a:r>
            <a:r>
              <a:rPr lang="nb-NO" dirty="0" smtClean="0"/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 smtClean="0"/>
              <a:t>Still, </a:t>
            </a:r>
            <a:r>
              <a:rPr lang="en-GB" dirty="0"/>
              <a:t>a</a:t>
            </a:r>
            <a:r>
              <a:rPr lang="en-GB" dirty="0" smtClean="0"/>
              <a:t> </a:t>
            </a:r>
            <a:r>
              <a:rPr lang="en-GB" dirty="0"/>
              <a:t>clear </a:t>
            </a:r>
            <a:r>
              <a:rPr lang="en-GB" dirty="0" smtClean="0"/>
              <a:t>empirical </a:t>
            </a:r>
            <a:r>
              <a:rPr lang="en-GB" dirty="0"/>
              <a:t>gap concerning contract </a:t>
            </a:r>
            <a:r>
              <a:rPr lang="en-GB" dirty="0" smtClean="0"/>
              <a:t>research and the practices of contracting research in the public administration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16281" y="6401102"/>
            <a:ext cx="2539860" cy="456898"/>
          </a:xfrm>
        </p:spPr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15.06.2021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08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145" y="543242"/>
            <a:ext cx="10562592" cy="1143756"/>
          </a:xfrm>
        </p:spPr>
        <p:txBody>
          <a:bodyPr/>
          <a:lstStyle/>
          <a:p>
            <a:r>
              <a:rPr lang="nb-NO" dirty="0"/>
              <a:t>R</a:t>
            </a:r>
            <a:r>
              <a:rPr lang="nb-NO" dirty="0" smtClean="0"/>
              <a:t>esearch-policy </a:t>
            </a:r>
            <a:r>
              <a:rPr lang="nb-NO" dirty="0" err="1" smtClean="0"/>
              <a:t>relations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145" y="1453625"/>
            <a:ext cx="11054605" cy="4608972"/>
          </a:xfrm>
        </p:spPr>
        <p:txBody>
          <a:bodyPr/>
          <a:lstStyle/>
          <a:p>
            <a:pPr marL="0" indent="0">
              <a:buNone/>
            </a:pPr>
            <a:r>
              <a:rPr lang="nb-NO" dirty="0" err="1" smtClean="0"/>
              <a:t>Some</a:t>
            </a:r>
            <a:r>
              <a:rPr lang="nb-NO" dirty="0" smtClean="0"/>
              <a:t> dominant </a:t>
            </a:r>
            <a:r>
              <a:rPr lang="nb-NO" dirty="0" err="1" smtClean="0"/>
              <a:t>perspectives</a:t>
            </a:r>
            <a:r>
              <a:rPr lang="nb-NO" dirty="0" smtClean="0"/>
              <a:t>: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 smtClean="0"/>
              <a:t>Science and policy: </a:t>
            </a:r>
            <a:r>
              <a:rPr lang="nb-NO" dirty="0" err="1" smtClean="0"/>
              <a:t>two</a:t>
            </a:r>
            <a:r>
              <a:rPr lang="nb-NO" dirty="0" smtClean="0"/>
              <a:t> </a:t>
            </a:r>
            <a:r>
              <a:rPr lang="nb-NO" dirty="0" err="1" smtClean="0"/>
              <a:t>communities</a:t>
            </a:r>
            <a:r>
              <a:rPr lang="nb-NO" dirty="0" smtClean="0"/>
              <a:t>?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 smtClean="0"/>
              <a:t>Instrumental, </a:t>
            </a:r>
            <a:r>
              <a:rPr lang="nb-NO" dirty="0" err="1" smtClean="0"/>
              <a:t>conceptual</a:t>
            </a:r>
            <a:r>
              <a:rPr lang="nb-NO" dirty="0" smtClean="0"/>
              <a:t> and </a:t>
            </a:r>
            <a:r>
              <a:rPr lang="nb-NO" dirty="0" err="1" smtClean="0"/>
              <a:t>symbolic</a:t>
            </a:r>
            <a:r>
              <a:rPr lang="nb-NO" dirty="0" smtClean="0"/>
              <a:t> </a:t>
            </a:r>
            <a:r>
              <a:rPr lang="nb-NO" dirty="0" err="1" smtClean="0"/>
              <a:t>uses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research</a:t>
            </a:r>
            <a:r>
              <a:rPr lang="nb-NO" dirty="0" smtClean="0"/>
              <a:t> in policy</a:t>
            </a:r>
            <a:endParaRPr lang="nb-NO" dirty="0"/>
          </a:p>
          <a:p>
            <a:pPr>
              <a:buFont typeface="Wingdings" panose="05000000000000000000" pitchFamily="2" charset="2"/>
              <a:buChar char="§"/>
            </a:pPr>
            <a:endParaRPr lang="nb-NO" sz="800" dirty="0" smtClean="0"/>
          </a:p>
          <a:p>
            <a:pPr marL="0" indent="0">
              <a:buNone/>
            </a:pPr>
            <a:r>
              <a:rPr lang="nb-NO" dirty="0" err="1" smtClean="0"/>
              <a:t>Approaches</a:t>
            </a:r>
            <a:r>
              <a:rPr lang="nb-NO" dirty="0" smtClean="0"/>
              <a:t> to </a:t>
            </a:r>
            <a:r>
              <a:rPr lang="nb-NO" dirty="0" err="1" smtClean="0"/>
              <a:t>improve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impact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research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policy: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 err="1" smtClean="0"/>
              <a:t>Productive</a:t>
            </a:r>
            <a:r>
              <a:rPr lang="nb-NO" dirty="0" smtClean="0"/>
              <a:t> </a:t>
            </a:r>
            <a:r>
              <a:rPr lang="nb-NO" dirty="0" err="1" smtClean="0"/>
              <a:t>interactions</a:t>
            </a:r>
            <a:endParaRPr lang="nb-NO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nb-NO" dirty="0" err="1" smtClean="0"/>
              <a:t>Relational</a:t>
            </a:r>
            <a:r>
              <a:rPr lang="nb-NO" dirty="0" smtClean="0"/>
              <a:t> </a:t>
            </a:r>
            <a:r>
              <a:rPr lang="nb-NO" dirty="0" err="1" smtClean="0"/>
              <a:t>engagement</a:t>
            </a:r>
            <a:r>
              <a:rPr lang="nb-NO" dirty="0" smtClean="0"/>
              <a:t> </a:t>
            </a:r>
            <a:r>
              <a:rPr lang="nb-NO" dirty="0" err="1" smtClean="0"/>
              <a:t>approach</a:t>
            </a:r>
            <a:endParaRPr lang="nb-NO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nb-NO" dirty="0" smtClean="0"/>
              <a:t>Co-</a:t>
            </a:r>
            <a:r>
              <a:rPr lang="nb-NO" dirty="0" err="1" smtClean="0"/>
              <a:t>production</a:t>
            </a:r>
            <a:endParaRPr lang="nb-NO" dirty="0" smtClean="0"/>
          </a:p>
          <a:p>
            <a:pPr>
              <a:buFont typeface="Wingdings" panose="05000000000000000000" pitchFamily="2" charset="2"/>
              <a:buChar char="§"/>
            </a:pPr>
            <a:endParaRPr lang="nb-NO" sz="800" dirty="0" smtClean="0"/>
          </a:p>
          <a:p>
            <a:pPr>
              <a:buFont typeface="Wingdings" panose="05000000000000000000" pitchFamily="2" charset="2"/>
              <a:buChar char="à"/>
            </a:pPr>
            <a:r>
              <a:rPr lang="nb-NO" dirty="0" smtClean="0">
                <a:sym typeface="Wingdings" panose="05000000000000000000" pitchFamily="2" charset="2"/>
              </a:rPr>
              <a:t>Underlying </a:t>
            </a:r>
            <a:r>
              <a:rPr lang="nb-NO" dirty="0" err="1" smtClean="0">
                <a:sym typeface="Wingdings" panose="05000000000000000000" pitchFamily="2" charset="2"/>
              </a:rPr>
              <a:t>assumption</a:t>
            </a:r>
            <a:r>
              <a:rPr lang="nb-NO" dirty="0" smtClean="0">
                <a:sym typeface="Wingdings" panose="05000000000000000000" pitchFamily="2" charset="2"/>
              </a:rPr>
              <a:t>: </a:t>
            </a:r>
            <a:r>
              <a:rPr lang="nb-NO" dirty="0" err="1" smtClean="0">
                <a:sym typeface="Wingdings" panose="05000000000000000000" pitchFamily="2" charset="2"/>
              </a:rPr>
              <a:t>research</a:t>
            </a:r>
            <a:r>
              <a:rPr lang="nb-NO" dirty="0" smtClean="0">
                <a:sym typeface="Wingdings" panose="05000000000000000000" pitchFamily="2" charset="2"/>
              </a:rPr>
              <a:t> </a:t>
            </a:r>
            <a:r>
              <a:rPr lang="nb-NO" dirty="0" err="1" smtClean="0">
                <a:sym typeface="Wingdings" panose="05000000000000000000" pitchFamily="2" charset="2"/>
              </a:rPr>
              <a:t>takes</a:t>
            </a:r>
            <a:r>
              <a:rPr lang="nb-NO" dirty="0" smtClean="0">
                <a:sym typeface="Wingdings" panose="05000000000000000000" pitchFamily="2" charset="2"/>
              </a:rPr>
              <a:t> </a:t>
            </a:r>
            <a:r>
              <a:rPr lang="nb-NO" dirty="0" err="1" smtClean="0">
                <a:sym typeface="Wingdings" panose="05000000000000000000" pitchFamily="2" charset="2"/>
              </a:rPr>
              <a:t>place</a:t>
            </a:r>
            <a:r>
              <a:rPr lang="nb-NO" dirty="0" smtClean="0">
                <a:sym typeface="Wingdings" panose="05000000000000000000" pitchFamily="2" charset="2"/>
              </a:rPr>
              <a:t> </a:t>
            </a:r>
            <a:r>
              <a:rPr lang="nb-NO" dirty="0" err="1" smtClean="0">
                <a:sym typeface="Wingdings" panose="05000000000000000000" pitchFamily="2" charset="2"/>
              </a:rPr>
              <a:t>independently</a:t>
            </a:r>
            <a:r>
              <a:rPr lang="nb-NO" dirty="0" smtClean="0">
                <a:sym typeface="Wingdings" panose="05000000000000000000" pitchFamily="2" charset="2"/>
              </a:rPr>
              <a:t> </a:t>
            </a:r>
            <a:r>
              <a:rPr lang="nb-NO" dirty="0" err="1" smtClean="0">
                <a:sym typeface="Wingdings" panose="05000000000000000000" pitchFamily="2" charset="2"/>
              </a:rPr>
              <a:t>of</a:t>
            </a:r>
            <a:r>
              <a:rPr lang="nb-NO" dirty="0" smtClean="0">
                <a:sym typeface="Wingdings" panose="05000000000000000000" pitchFamily="2" charset="2"/>
              </a:rPr>
              <a:t> </a:t>
            </a:r>
            <a:r>
              <a:rPr lang="nb-NO" dirty="0" err="1" smtClean="0">
                <a:sym typeface="Wingdings" panose="05000000000000000000" pitchFamily="2" charset="2"/>
              </a:rPr>
              <a:t>the</a:t>
            </a:r>
            <a:r>
              <a:rPr lang="nb-NO" dirty="0" smtClean="0">
                <a:sym typeface="Wingdings" panose="05000000000000000000" pitchFamily="2" charset="2"/>
              </a:rPr>
              <a:t> </a:t>
            </a:r>
            <a:r>
              <a:rPr lang="nb-NO" dirty="0" err="1" smtClean="0">
                <a:sym typeface="Wingdings" panose="05000000000000000000" pitchFamily="2" charset="2"/>
              </a:rPr>
              <a:t>user</a:t>
            </a:r>
            <a:endParaRPr lang="nb-NO" dirty="0" smtClean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nb-NO" dirty="0" err="1" smtClean="0"/>
              <a:t>Much</a:t>
            </a:r>
            <a:r>
              <a:rPr lang="nb-NO" dirty="0" smtClean="0"/>
              <a:t> </a:t>
            </a:r>
            <a:r>
              <a:rPr lang="nb-NO" dirty="0" err="1" smtClean="0"/>
              <a:t>contract</a:t>
            </a:r>
            <a:r>
              <a:rPr lang="nb-NO" dirty="0" smtClean="0"/>
              <a:t> </a:t>
            </a:r>
            <a:r>
              <a:rPr lang="nb-NO" dirty="0" err="1" smtClean="0"/>
              <a:t>research</a:t>
            </a:r>
            <a:r>
              <a:rPr lang="nb-NO" dirty="0" smtClean="0"/>
              <a:t> </a:t>
            </a:r>
            <a:r>
              <a:rPr lang="nb-NO" dirty="0" err="1" smtClean="0"/>
              <a:t>would</a:t>
            </a:r>
            <a:r>
              <a:rPr lang="nb-NO" dirty="0" smtClean="0"/>
              <a:t> not have </a:t>
            </a:r>
            <a:r>
              <a:rPr lang="nb-NO" dirty="0" err="1" smtClean="0"/>
              <a:t>happened</a:t>
            </a:r>
            <a:r>
              <a:rPr lang="nb-NO" dirty="0" smtClean="0"/>
              <a:t> </a:t>
            </a:r>
            <a:r>
              <a:rPr lang="nb-NO" dirty="0" err="1" smtClean="0"/>
              <a:t>without</a:t>
            </a:r>
            <a:r>
              <a:rPr lang="nb-NO" dirty="0" smtClean="0"/>
              <a:t> a </a:t>
            </a:r>
            <a:r>
              <a:rPr lang="nb-NO" dirty="0" err="1" smtClean="0"/>
              <a:t>planned</a:t>
            </a:r>
            <a:r>
              <a:rPr lang="nb-NO" dirty="0" smtClean="0"/>
              <a:t> </a:t>
            </a:r>
            <a:r>
              <a:rPr lang="nb-NO" dirty="0" err="1" smtClean="0"/>
              <a:t>impact</a:t>
            </a:r>
            <a:r>
              <a:rPr lang="nb-NO" dirty="0" smtClean="0"/>
              <a:t> from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user</a:t>
            </a:r>
            <a:r>
              <a:rPr lang="nb-NO" dirty="0" smtClean="0"/>
              <a:t> side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15.06.2021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5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Previous</a:t>
            </a:r>
            <a:r>
              <a:rPr lang="nb-NO" dirty="0" smtClean="0"/>
              <a:t> </a:t>
            </a:r>
            <a:r>
              <a:rPr lang="nb-NO" dirty="0" err="1" smtClean="0"/>
              <a:t>research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contract</a:t>
            </a:r>
            <a:r>
              <a:rPr lang="nb-NO" dirty="0" smtClean="0"/>
              <a:t> </a:t>
            </a:r>
            <a:r>
              <a:rPr lang="nb-NO" dirty="0" err="1" smtClean="0"/>
              <a:t>research</a:t>
            </a:r>
            <a:r>
              <a:rPr lang="nb-NO" dirty="0" smtClean="0"/>
              <a:t>/</a:t>
            </a:r>
            <a:r>
              <a:rPr lang="nb-NO" dirty="0" err="1" smtClean="0"/>
              <a:t>commissioned</a:t>
            </a:r>
            <a:r>
              <a:rPr lang="nb-NO" dirty="0" smtClean="0"/>
              <a:t> </a:t>
            </a:r>
            <a:r>
              <a:rPr lang="nb-NO" dirty="0" err="1" smtClean="0"/>
              <a:t>research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The academics’ perspective: On the ethics of doing commissioned research/ conflicts of interests in contract research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Case studies of commissioned research projects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Research for policy (R4P)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Co-creation processes in commissioned research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Yet, few broader studies into the practices of contracting research in the public administration: for what purposes do policymakers commission research, and what do they demand?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15.06.2021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571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Contract</a:t>
            </a:r>
            <a:r>
              <a:rPr lang="nb-NO" dirty="0" smtClean="0"/>
              <a:t> </a:t>
            </a:r>
            <a:r>
              <a:rPr lang="nb-NO" dirty="0" err="1" smtClean="0"/>
              <a:t>research</a:t>
            </a:r>
            <a:r>
              <a:rPr lang="nb-NO" dirty="0" smtClean="0"/>
              <a:t> – a </a:t>
            </a:r>
            <a:r>
              <a:rPr lang="nb-NO" dirty="0" err="1" smtClean="0"/>
              <a:t>grey</a:t>
            </a:r>
            <a:r>
              <a:rPr lang="nb-NO" dirty="0" smtClean="0"/>
              <a:t> area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fuzzy</a:t>
            </a:r>
            <a:r>
              <a:rPr lang="nb-NO" dirty="0" smtClean="0"/>
              <a:t> </a:t>
            </a:r>
            <a:r>
              <a:rPr lang="nb-NO" dirty="0" err="1" smtClean="0"/>
              <a:t>boundaries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281" y="1884218"/>
            <a:ext cx="10565952" cy="4211278"/>
          </a:xfrm>
        </p:spPr>
        <p:txBody>
          <a:bodyPr/>
          <a:lstStyle/>
          <a:p>
            <a:r>
              <a:rPr lang="en-US" dirty="0" smtClean="0"/>
              <a:t>Grey reports: </a:t>
            </a:r>
          </a:p>
          <a:p>
            <a:pPr lvl="1"/>
            <a:r>
              <a:rPr lang="en-US" dirty="0" smtClean="0"/>
              <a:t>Not included in bibliometric analyses</a:t>
            </a:r>
          </a:p>
          <a:p>
            <a:pPr lvl="1"/>
            <a:r>
              <a:rPr lang="en-US" dirty="0" smtClean="0"/>
              <a:t>Not accounted for in research evaluations</a:t>
            </a:r>
          </a:p>
          <a:p>
            <a:r>
              <a:rPr lang="en-US" dirty="0" smtClean="0"/>
              <a:t>Performed by a broader range of researchers than traditional academic research</a:t>
            </a:r>
          </a:p>
          <a:p>
            <a:r>
              <a:rPr lang="en-US" dirty="0" smtClean="0"/>
              <a:t>Funded through other channels (not visible in R&amp;D statistics)</a:t>
            </a: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/>
              <a:t>Less </a:t>
            </a:r>
            <a:r>
              <a:rPr lang="en-US" dirty="0"/>
              <a:t>transparent than traditional academic </a:t>
            </a:r>
            <a:r>
              <a:rPr lang="en-US" dirty="0" smtClean="0"/>
              <a:t>research?</a:t>
            </a:r>
            <a:endParaRPr lang="en-US" dirty="0"/>
          </a:p>
          <a:p>
            <a:pPr marL="0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/>
              <a:t>Viewed with some suspicion?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15.06.2021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72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Indistinct</a:t>
            </a:r>
            <a:r>
              <a:rPr lang="nb-NO" dirty="0" smtClean="0"/>
              <a:t> </a:t>
            </a:r>
            <a:r>
              <a:rPr lang="nb-NO" dirty="0" err="1" smtClean="0"/>
              <a:t>vocabulary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Contract</a:t>
            </a:r>
            <a:r>
              <a:rPr lang="nb-NO" dirty="0" smtClean="0"/>
              <a:t> </a:t>
            </a:r>
            <a:r>
              <a:rPr lang="nb-NO" dirty="0" err="1" smtClean="0"/>
              <a:t>research</a:t>
            </a:r>
            <a:endParaRPr lang="nb-NO" dirty="0" smtClean="0"/>
          </a:p>
          <a:p>
            <a:r>
              <a:rPr lang="nb-NO" dirty="0" err="1" smtClean="0"/>
              <a:t>Commissioned</a:t>
            </a:r>
            <a:r>
              <a:rPr lang="nb-NO" dirty="0" smtClean="0"/>
              <a:t> </a:t>
            </a:r>
            <a:r>
              <a:rPr lang="nb-NO" dirty="0" err="1" smtClean="0"/>
              <a:t>research</a:t>
            </a:r>
            <a:endParaRPr lang="nb-NO" dirty="0" smtClean="0"/>
          </a:p>
          <a:p>
            <a:r>
              <a:rPr lang="nb-NO" dirty="0" smtClean="0"/>
              <a:t>Evaluations?</a:t>
            </a:r>
          </a:p>
          <a:p>
            <a:r>
              <a:rPr lang="nb-NO" dirty="0" err="1" smtClean="0"/>
              <a:t>Consultancy</a:t>
            </a:r>
            <a:r>
              <a:rPr lang="nb-NO" dirty="0" smtClean="0"/>
              <a:t>?</a:t>
            </a:r>
          </a:p>
          <a:p>
            <a:r>
              <a:rPr lang="nb-NO" dirty="0" err="1" smtClean="0"/>
              <a:t>Sponsored</a:t>
            </a:r>
            <a:r>
              <a:rPr lang="nb-NO" dirty="0" smtClean="0"/>
              <a:t> </a:t>
            </a:r>
            <a:r>
              <a:rPr lang="nb-NO" dirty="0" err="1" smtClean="0"/>
              <a:t>research</a:t>
            </a:r>
            <a:r>
              <a:rPr lang="nb-NO" dirty="0" smtClean="0"/>
              <a:t>?</a:t>
            </a:r>
          </a:p>
          <a:p>
            <a:r>
              <a:rPr lang="nb-NO" dirty="0" smtClean="0"/>
              <a:t>Applied </a:t>
            </a:r>
            <a:r>
              <a:rPr lang="nb-NO" dirty="0" err="1" smtClean="0"/>
              <a:t>research</a:t>
            </a:r>
            <a:r>
              <a:rPr lang="nb-NO" dirty="0" smtClean="0"/>
              <a:t>?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Overlapping </a:t>
            </a:r>
            <a:r>
              <a:rPr lang="nb-NO" dirty="0" err="1" smtClean="0"/>
              <a:t>concepts</a:t>
            </a:r>
            <a:r>
              <a:rPr lang="nb-NO" dirty="0" smtClean="0"/>
              <a:t>: </a:t>
            </a:r>
            <a:r>
              <a:rPr lang="nb-NO" dirty="0" err="1" smtClean="0"/>
              <a:t>what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really</a:t>
            </a:r>
            <a:r>
              <a:rPr lang="nb-NO" dirty="0" smtClean="0"/>
              <a:t> </a:t>
            </a:r>
            <a:r>
              <a:rPr lang="nb-NO" dirty="0" err="1" smtClean="0"/>
              <a:t>talking</a:t>
            </a:r>
            <a:r>
              <a:rPr lang="nb-NO" dirty="0" smtClean="0"/>
              <a:t> </a:t>
            </a:r>
            <a:r>
              <a:rPr lang="nb-NO" dirty="0" err="1" smtClean="0"/>
              <a:t>about</a:t>
            </a:r>
            <a:r>
              <a:rPr lang="nb-NO" dirty="0" smtClean="0"/>
              <a:t> </a:t>
            </a:r>
            <a:r>
              <a:rPr lang="nb-NO" dirty="0" err="1" smtClean="0"/>
              <a:t>when</a:t>
            </a:r>
            <a:r>
              <a:rPr lang="nb-NO" dirty="0" smtClean="0"/>
              <a:t>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discuss</a:t>
            </a:r>
            <a:r>
              <a:rPr lang="nb-NO" dirty="0" smtClean="0"/>
              <a:t> </a:t>
            </a:r>
            <a:r>
              <a:rPr lang="nb-NO" dirty="0" err="1" smtClean="0"/>
              <a:t>contract</a:t>
            </a:r>
            <a:r>
              <a:rPr lang="nb-NO" dirty="0" smtClean="0"/>
              <a:t> </a:t>
            </a:r>
            <a:r>
              <a:rPr lang="nb-NO" dirty="0" err="1" smtClean="0"/>
              <a:t>research</a:t>
            </a:r>
            <a:r>
              <a:rPr lang="nb-NO" dirty="0" smtClean="0"/>
              <a:t>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15.06.2021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974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attempt at a </a:t>
            </a:r>
            <a:r>
              <a:rPr lang="en-US" dirty="0" smtClean="0"/>
              <a:t>definition (Kaiser et al 2003):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281" y="1658633"/>
            <a:ext cx="10565952" cy="4113590"/>
          </a:xfrm>
        </p:spPr>
        <p:txBody>
          <a:bodyPr/>
          <a:lstStyle/>
          <a:p>
            <a:r>
              <a:rPr lang="en-US" dirty="0" smtClean="0"/>
              <a:t>Research </a:t>
            </a:r>
            <a:r>
              <a:rPr lang="en-US" dirty="0"/>
              <a:t>financed mainly by clients as the external sources of funding;</a:t>
            </a:r>
          </a:p>
          <a:p>
            <a:r>
              <a:rPr lang="en-US" dirty="0"/>
              <a:t>The client determines the theme of the research to be conducted and the attendant research problems, but not the approach and the methods;</a:t>
            </a:r>
          </a:p>
          <a:p>
            <a:r>
              <a:rPr lang="en-US" dirty="0"/>
              <a:t>The findings are expected to benefit the client and other user groups specified by the client;</a:t>
            </a:r>
          </a:p>
          <a:p>
            <a:r>
              <a:rPr lang="en-US" dirty="0"/>
              <a:t>The client retains certain rights to the use of the generated research results after project completion.</a:t>
            </a:r>
            <a:endParaRPr lang="nb-NO" dirty="0"/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15.06.2021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75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 </a:t>
            </a:r>
            <a:r>
              <a:rPr lang="nb-NO" dirty="0" err="1" smtClean="0"/>
              <a:t>broader</a:t>
            </a:r>
            <a:r>
              <a:rPr lang="nb-NO" dirty="0" smtClean="0"/>
              <a:t> </a:t>
            </a:r>
            <a:r>
              <a:rPr lang="nb-NO" dirty="0" err="1" smtClean="0"/>
              <a:t>definition</a:t>
            </a:r>
            <a:r>
              <a:rPr lang="nb-NO" dirty="0" smtClean="0"/>
              <a:t> (Holden and </a:t>
            </a:r>
            <a:r>
              <a:rPr lang="nb-NO" dirty="0" err="1" smtClean="0"/>
              <a:t>Fløtten</a:t>
            </a:r>
            <a:r>
              <a:rPr lang="nb-NO" dirty="0" smtClean="0"/>
              <a:t> 2018)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“Research </a:t>
            </a:r>
            <a:r>
              <a:rPr lang="en-US" dirty="0"/>
              <a:t>conducted for pay, where the financer want research conducted on a specific topic or problem, and where the research is not undertaken in the direct employment of the </a:t>
            </a:r>
            <a:r>
              <a:rPr lang="en-US" dirty="0" smtClean="0"/>
              <a:t>financer”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Common denominators: </a:t>
            </a:r>
          </a:p>
          <a:p>
            <a:pPr>
              <a:buFontTx/>
              <a:buChar char="-"/>
            </a:pPr>
            <a:r>
              <a:rPr lang="en-US" dirty="0" smtClean="0"/>
              <a:t>Research-based</a:t>
            </a:r>
          </a:p>
          <a:p>
            <a:pPr>
              <a:buFontTx/>
              <a:buChar char="-"/>
            </a:pPr>
            <a:r>
              <a:rPr lang="en-US" dirty="0" smtClean="0"/>
              <a:t>Financer/client decides on the topic/problem</a:t>
            </a:r>
          </a:p>
          <a:p>
            <a:pPr>
              <a:buFontTx/>
              <a:buChar char="-"/>
            </a:pPr>
            <a:r>
              <a:rPr lang="en-US" dirty="0" smtClean="0"/>
              <a:t>External position of researchers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15.06.2021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196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Contract</a:t>
            </a:r>
            <a:r>
              <a:rPr lang="nb-NO" dirty="0" smtClean="0"/>
              <a:t> </a:t>
            </a:r>
            <a:r>
              <a:rPr lang="nb-NO" dirty="0" err="1" smtClean="0"/>
              <a:t>research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public</a:t>
            </a:r>
            <a:r>
              <a:rPr lang="nb-NO" dirty="0" smtClean="0"/>
              <a:t> </a:t>
            </a:r>
            <a:r>
              <a:rPr lang="nb-NO" dirty="0" err="1" smtClean="0"/>
              <a:t>administration</a:t>
            </a:r>
            <a:r>
              <a:rPr lang="nb-NO" dirty="0" smtClean="0"/>
              <a:t> in Norway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 smtClean="0"/>
              <a:t>Long-term </a:t>
            </a:r>
            <a:r>
              <a:rPr lang="nb-NO" dirty="0" err="1" smtClean="0"/>
              <a:t>research</a:t>
            </a:r>
            <a:r>
              <a:rPr lang="nb-NO" dirty="0" smtClean="0"/>
              <a:t> is </a:t>
            </a:r>
            <a:r>
              <a:rPr lang="nb-NO" dirty="0" err="1" smtClean="0"/>
              <a:t>funded</a:t>
            </a:r>
            <a:r>
              <a:rPr lang="nb-NO" dirty="0" smtClean="0"/>
              <a:t> by </a:t>
            </a:r>
            <a:r>
              <a:rPr lang="nb-NO" dirty="0" err="1" smtClean="0"/>
              <a:t>ministries</a:t>
            </a:r>
            <a:r>
              <a:rPr lang="nb-NO" dirty="0" smtClean="0"/>
              <a:t> via </a:t>
            </a:r>
            <a:r>
              <a:rPr lang="nb-NO" dirty="0" err="1" smtClean="0"/>
              <a:t>the</a:t>
            </a:r>
            <a:r>
              <a:rPr lang="nb-NO" dirty="0" smtClean="0"/>
              <a:t> Research Council </a:t>
            </a:r>
            <a:r>
              <a:rPr lang="nb-NO" dirty="0" err="1" smtClean="0"/>
              <a:t>of</a:t>
            </a:r>
            <a:r>
              <a:rPr lang="nb-NO" dirty="0" smtClean="0"/>
              <a:t> Norway + </a:t>
            </a:r>
            <a:r>
              <a:rPr lang="nb-NO" dirty="0" err="1" smtClean="0"/>
              <a:t>basic</a:t>
            </a:r>
            <a:r>
              <a:rPr lang="nb-NO" dirty="0" smtClean="0"/>
              <a:t> </a:t>
            </a:r>
            <a:r>
              <a:rPr lang="nb-NO" dirty="0" err="1" smtClean="0"/>
              <a:t>funding</a:t>
            </a:r>
            <a:r>
              <a:rPr lang="nb-NO" dirty="0" smtClean="0"/>
              <a:t> to </a:t>
            </a:r>
            <a:r>
              <a:rPr lang="nb-NO" dirty="0" err="1" smtClean="0"/>
              <a:t>HEIs</a:t>
            </a:r>
            <a:endParaRPr lang="nb-NO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nb-NO" dirty="0" smtClean="0"/>
              <a:t>Short-term </a:t>
            </a:r>
            <a:r>
              <a:rPr lang="nb-NO" dirty="0" err="1" smtClean="0"/>
              <a:t>research</a:t>
            </a:r>
            <a:r>
              <a:rPr lang="nb-NO" dirty="0" smtClean="0"/>
              <a:t> is </a:t>
            </a:r>
            <a:r>
              <a:rPr lang="nb-NO" dirty="0" err="1" smtClean="0"/>
              <a:t>funded</a:t>
            </a:r>
            <a:r>
              <a:rPr lang="nb-NO" dirty="0" smtClean="0"/>
              <a:t> and </a:t>
            </a:r>
            <a:r>
              <a:rPr lang="nb-NO" dirty="0" err="1" smtClean="0"/>
              <a:t>organized</a:t>
            </a:r>
            <a:r>
              <a:rPr lang="nb-NO" dirty="0" smtClean="0"/>
              <a:t> by </a:t>
            </a:r>
            <a:r>
              <a:rPr lang="nb-NO" dirty="0" err="1" smtClean="0"/>
              <a:t>each</a:t>
            </a:r>
            <a:r>
              <a:rPr lang="nb-NO" dirty="0" smtClean="0"/>
              <a:t> </a:t>
            </a:r>
            <a:r>
              <a:rPr lang="nb-NO" dirty="0" err="1" smtClean="0"/>
              <a:t>ministry</a:t>
            </a:r>
            <a:endParaRPr lang="nb-NO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 smtClean="0"/>
              <a:t>A separate post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state</a:t>
            </a:r>
            <a:r>
              <a:rPr lang="nb-NO" dirty="0" smtClean="0"/>
              <a:t> </a:t>
            </a:r>
            <a:r>
              <a:rPr lang="nb-NO" dirty="0" err="1" smtClean="0"/>
              <a:t>budget</a:t>
            </a:r>
            <a:endParaRPr lang="nb-NO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 err="1" smtClean="0"/>
              <a:t>Ministries</a:t>
            </a:r>
            <a:r>
              <a:rPr lang="nb-NO" dirty="0" smtClean="0"/>
              <a:t> </a:t>
            </a:r>
            <a:r>
              <a:rPr lang="nb-NO" dirty="0" err="1" smtClean="0"/>
              <a:t>may</a:t>
            </a:r>
            <a:r>
              <a:rPr lang="nb-NO" dirty="0" smtClean="0"/>
              <a:t> </a:t>
            </a:r>
            <a:r>
              <a:rPr lang="nb-NO" dirty="0" err="1" smtClean="0"/>
              <a:t>channel</a:t>
            </a:r>
            <a:r>
              <a:rPr lang="nb-NO" dirty="0" smtClean="0"/>
              <a:t> </a:t>
            </a:r>
            <a:r>
              <a:rPr lang="nb-NO" dirty="0" err="1" smtClean="0"/>
              <a:t>funding</a:t>
            </a:r>
            <a:r>
              <a:rPr lang="nb-NO" dirty="0" smtClean="0"/>
              <a:t> to sub units (</a:t>
            </a:r>
            <a:r>
              <a:rPr lang="nb-NO" dirty="0" err="1" smtClean="0"/>
              <a:t>agencies</a:t>
            </a:r>
            <a:r>
              <a:rPr lang="nb-NO" dirty="0" smtClean="0"/>
              <a:t>)</a:t>
            </a:r>
            <a:endParaRPr lang="nb-NO" dirty="0"/>
          </a:p>
          <a:p>
            <a:pPr>
              <a:buFont typeface="Wingdings" panose="05000000000000000000" pitchFamily="2" charset="2"/>
              <a:buChar char="§"/>
            </a:pPr>
            <a:r>
              <a:rPr lang="nb-NO" dirty="0" err="1" smtClean="0"/>
              <a:t>Contract</a:t>
            </a:r>
            <a:r>
              <a:rPr lang="nb-NO" dirty="0" smtClean="0"/>
              <a:t> </a:t>
            </a:r>
            <a:r>
              <a:rPr lang="nb-NO" dirty="0" err="1" smtClean="0"/>
              <a:t>research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public</a:t>
            </a:r>
            <a:r>
              <a:rPr lang="nb-NO" dirty="0" smtClean="0"/>
              <a:t> </a:t>
            </a:r>
            <a:r>
              <a:rPr lang="nb-NO" dirty="0" err="1" smtClean="0"/>
              <a:t>administration</a:t>
            </a:r>
            <a:r>
              <a:rPr lang="nb-NO" dirty="0" smtClean="0"/>
              <a:t> is </a:t>
            </a:r>
            <a:r>
              <a:rPr lang="nb-NO" dirty="0" err="1" smtClean="0"/>
              <a:t>subject</a:t>
            </a:r>
            <a:r>
              <a:rPr lang="nb-NO" dirty="0" smtClean="0"/>
              <a:t> to EEA tender </a:t>
            </a:r>
            <a:r>
              <a:rPr lang="nb-NO" dirty="0" err="1" smtClean="0"/>
              <a:t>regulations</a:t>
            </a:r>
            <a:r>
              <a:rPr lang="nb-NO" dirty="0" smtClean="0"/>
              <a:t>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 smtClean="0"/>
              <a:t>Tenders </a:t>
            </a:r>
            <a:r>
              <a:rPr lang="nb-NO" dirty="0" err="1" smtClean="0"/>
              <a:t>above</a:t>
            </a:r>
            <a:r>
              <a:rPr lang="nb-NO" dirty="0" smtClean="0"/>
              <a:t> 1 MNOK (100 000 Euro) must be </a:t>
            </a:r>
            <a:r>
              <a:rPr lang="nb-NO" dirty="0" err="1" smtClean="0"/>
              <a:t>publicly</a:t>
            </a:r>
            <a:r>
              <a:rPr lang="nb-NO" dirty="0" smtClean="0"/>
              <a:t> </a:t>
            </a:r>
            <a:r>
              <a:rPr lang="nb-NO" dirty="0" err="1" smtClean="0"/>
              <a:t>announced</a:t>
            </a:r>
            <a:r>
              <a:rPr lang="nb-NO" dirty="0" smtClean="0"/>
              <a:t> at </a:t>
            </a:r>
            <a:r>
              <a:rPr lang="nb-NO" dirty="0" err="1" smtClean="0"/>
              <a:t>Doffin</a:t>
            </a:r>
            <a:r>
              <a:rPr lang="nb-NO" dirty="0" smtClean="0"/>
              <a:t>/TED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 smtClean="0"/>
              <a:t>Open </a:t>
            </a:r>
            <a:r>
              <a:rPr lang="nb-NO" dirty="0" err="1" smtClean="0"/>
              <a:t>competition</a:t>
            </a:r>
            <a:r>
              <a:rPr lang="nb-NO" dirty="0" smtClean="0"/>
              <a:t> </a:t>
            </a:r>
            <a:r>
              <a:rPr lang="nb-NO" dirty="0" err="1" smtClean="0"/>
              <a:t>following</a:t>
            </a:r>
            <a:r>
              <a:rPr lang="nb-NO" dirty="0" smtClean="0"/>
              <a:t> a transparent </a:t>
            </a:r>
            <a:r>
              <a:rPr lang="nb-NO" dirty="0" err="1" smtClean="0"/>
              <a:t>set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rules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15.06.2021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848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281" y="685347"/>
            <a:ext cx="10562592" cy="1143756"/>
          </a:xfrm>
        </p:spPr>
        <p:txBody>
          <a:bodyPr/>
          <a:lstStyle/>
          <a:p>
            <a:r>
              <a:rPr lang="nb-NO" dirty="0" err="1" smtClean="0"/>
              <a:t>We</a:t>
            </a:r>
            <a:r>
              <a:rPr lang="nb-NO" dirty="0" smtClean="0"/>
              <a:t> ask: </a:t>
            </a:r>
            <a:r>
              <a:rPr lang="nb-NO" dirty="0" err="1" smtClean="0"/>
              <a:t>What</a:t>
            </a:r>
            <a:r>
              <a:rPr lang="nb-NO" dirty="0" smtClean="0"/>
              <a:t> do policymakers </a:t>
            </a:r>
            <a:r>
              <a:rPr lang="nb-NO" dirty="0" err="1" smtClean="0"/>
              <a:t>demand</a:t>
            </a:r>
            <a:r>
              <a:rPr lang="nb-NO" dirty="0" smtClean="0"/>
              <a:t> in </a:t>
            </a:r>
            <a:r>
              <a:rPr lang="nb-NO" dirty="0" err="1" smtClean="0"/>
              <a:t>contracts</a:t>
            </a:r>
            <a:r>
              <a:rPr lang="nb-NO" dirty="0" smtClean="0"/>
              <a:t>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281" y="1612452"/>
            <a:ext cx="9675657" cy="411359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 err="1"/>
              <a:t>Comparative</a:t>
            </a:r>
            <a:r>
              <a:rPr lang="nb-NO" dirty="0"/>
              <a:t> </a:t>
            </a:r>
            <a:r>
              <a:rPr lang="nb-NO" dirty="0" err="1"/>
              <a:t>study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two</a:t>
            </a:r>
            <a:r>
              <a:rPr lang="nb-NO" dirty="0"/>
              <a:t> policy </a:t>
            </a:r>
            <a:r>
              <a:rPr lang="nb-NO" dirty="0" err="1"/>
              <a:t>fields</a:t>
            </a:r>
            <a:r>
              <a:rPr lang="nb-NO" dirty="0"/>
              <a:t> (</a:t>
            </a:r>
            <a:r>
              <a:rPr lang="nb-NO" dirty="0" err="1"/>
              <a:t>ministry</a:t>
            </a:r>
            <a:r>
              <a:rPr lang="nb-NO" dirty="0"/>
              <a:t> and </a:t>
            </a:r>
            <a:r>
              <a:rPr lang="nb-NO" dirty="0" err="1"/>
              <a:t>agency</a:t>
            </a:r>
            <a:r>
              <a:rPr lang="nb-NO" dirty="0"/>
              <a:t>): </a:t>
            </a:r>
            <a:r>
              <a:rPr lang="nb-NO" dirty="0" err="1"/>
              <a:t>work</a:t>
            </a:r>
            <a:r>
              <a:rPr lang="nb-NO" dirty="0"/>
              <a:t> </a:t>
            </a:r>
            <a:r>
              <a:rPr lang="nb-NO" dirty="0" err="1"/>
              <a:t>inclusion</a:t>
            </a:r>
            <a:r>
              <a:rPr lang="nb-NO" dirty="0"/>
              <a:t> and </a:t>
            </a:r>
            <a:r>
              <a:rPr lang="nb-NO" dirty="0" err="1"/>
              <a:t>integration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 smtClean="0"/>
              <a:t>minorities</a:t>
            </a:r>
            <a:endParaRPr lang="nb-NO" dirty="0" smtClean="0"/>
          </a:p>
          <a:p>
            <a:pPr>
              <a:buFont typeface="Wingdings" panose="05000000000000000000" pitchFamily="2" charset="2"/>
              <a:buChar char="§"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Still in an </a:t>
            </a:r>
            <a:r>
              <a:rPr lang="nb-NO" dirty="0" err="1" smtClean="0"/>
              <a:t>exploratory</a:t>
            </a:r>
            <a:r>
              <a:rPr lang="nb-NO" dirty="0" smtClean="0"/>
              <a:t> </a:t>
            </a:r>
            <a:r>
              <a:rPr lang="nb-NO" dirty="0" err="1" smtClean="0"/>
              <a:t>phase</a:t>
            </a:r>
            <a:r>
              <a:rPr lang="nb-NO" dirty="0" smtClean="0"/>
              <a:t>: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 smtClean="0"/>
              <a:t>The </a:t>
            </a:r>
            <a:r>
              <a:rPr lang="nb-NO" dirty="0" err="1" smtClean="0"/>
              <a:t>focus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policy </a:t>
            </a:r>
            <a:r>
              <a:rPr lang="nb-NO" dirty="0" err="1" smtClean="0"/>
              <a:t>fields</a:t>
            </a:r>
            <a:r>
              <a:rPr lang="nb-NO" dirty="0" smtClean="0"/>
              <a:t> reveals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D</a:t>
            </a:r>
            <a:r>
              <a:rPr lang="nb-NO" dirty="0" smtClean="0"/>
              <a:t>ifferent </a:t>
            </a:r>
            <a:r>
              <a:rPr lang="nb-NO" dirty="0" err="1" smtClean="0"/>
              <a:t>divisions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labour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/>
              <a:t> </a:t>
            </a:r>
            <a:r>
              <a:rPr lang="nb-NO" dirty="0" err="1" smtClean="0"/>
              <a:t>ministries</a:t>
            </a:r>
            <a:r>
              <a:rPr lang="nb-NO" dirty="0" smtClean="0"/>
              <a:t> and </a:t>
            </a:r>
            <a:r>
              <a:rPr lang="nb-NO" dirty="0" err="1" smtClean="0"/>
              <a:t>agencies</a:t>
            </a:r>
            <a:endParaRPr lang="nb-NO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D</a:t>
            </a:r>
            <a:r>
              <a:rPr lang="nb-NO" dirty="0" smtClean="0"/>
              <a:t>ifferent </a:t>
            </a:r>
            <a:r>
              <a:rPr lang="nb-NO" dirty="0" err="1" smtClean="0"/>
              <a:t>ways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procuring</a:t>
            </a:r>
            <a:r>
              <a:rPr lang="nb-NO" dirty="0" smtClean="0"/>
              <a:t> </a:t>
            </a:r>
            <a:r>
              <a:rPr lang="nb-NO" dirty="0" err="1" smtClean="0"/>
              <a:t>research</a:t>
            </a:r>
            <a:endParaRPr lang="nb-NO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 smtClean="0"/>
              <a:t>Different </a:t>
            </a:r>
            <a:r>
              <a:rPr lang="nb-NO" dirty="0" err="1" smtClean="0"/>
              <a:t>knowledge</a:t>
            </a:r>
            <a:r>
              <a:rPr lang="nb-NO" dirty="0" smtClean="0"/>
              <a:t> producers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 smtClean="0"/>
              <a:t>How </a:t>
            </a:r>
            <a:r>
              <a:rPr lang="nb-NO" dirty="0" err="1" smtClean="0"/>
              <a:t>shall</a:t>
            </a:r>
            <a:r>
              <a:rPr lang="nb-NO" dirty="0" smtClean="0"/>
              <a:t> 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account</a:t>
            </a:r>
            <a:r>
              <a:rPr lang="nb-NO" dirty="0" smtClean="0"/>
              <a:t> for </a:t>
            </a:r>
            <a:r>
              <a:rPr lang="nb-NO" dirty="0" err="1" smtClean="0"/>
              <a:t>this</a:t>
            </a:r>
            <a:r>
              <a:rPr lang="nb-NO" dirty="0" smtClean="0"/>
              <a:t>, </a:t>
            </a:r>
            <a:r>
              <a:rPr lang="nb-NO" dirty="0" err="1" smtClean="0"/>
              <a:t>what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relevant </a:t>
            </a:r>
            <a:r>
              <a:rPr lang="nb-NO" dirty="0" err="1" smtClean="0"/>
              <a:t>framework</a:t>
            </a:r>
            <a:r>
              <a:rPr lang="nb-NO" dirty="0" smtClean="0"/>
              <a:t>?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15.06.2021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915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Data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Calls for research on </a:t>
            </a:r>
            <a:r>
              <a:rPr lang="en-GB" dirty="0" err="1"/>
              <a:t>Doffin</a:t>
            </a:r>
            <a:r>
              <a:rPr lang="en-GB" dirty="0"/>
              <a:t> (the Norwegian national notification </a:t>
            </a:r>
            <a:r>
              <a:rPr lang="nb-NO" dirty="0"/>
              <a:t>database for </a:t>
            </a:r>
            <a:r>
              <a:rPr lang="nb-NO" dirty="0" err="1"/>
              <a:t>public</a:t>
            </a:r>
            <a:r>
              <a:rPr lang="nb-NO" dirty="0"/>
              <a:t> </a:t>
            </a:r>
            <a:r>
              <a:rPr lang="nb-NO" dirty="0" err="1"/>
              <a:t>procurement</a:t>
            </a:r>
            <a:r>
              <a:rPr lang="nb-NO" dirty="0"/>
              <a:t>) (2015-2019) + web </a:t>
            </a:r>
            <a:r>
              <a:rPr lang="nb-NO" dirty="0" err="1"/>
              <a:t>site</a:t>
            </a:r>
            <a:r>
              <a:rPr lang="nb-NO" dirty="0"/>
              <a:t> nav.no   ​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Offer </a:t>
            </a:r>
            <a:r>
              <a:rPr lang="nb-NO" dirty="0" err="1"/>
              <a:t>detailed</a:t>
            </a:r>
            <a:r>
              <a:rPr lang="nb-NO" dirty="0"/>
              <a:t> </a:t>
            </a:r>
            <a:r>
              <a:rPr lang="nb-NO" dirty="0" err="1"/>
              <a:t>descriptions</a:t>
            </a:r>
            <a:r>
              <a:rPr lang="nb-NO" dirty="0"/>
              <a:t> </a:t>
            </a:r>
            <a:r>
              <a:rPr lang="nb-NO" dirty="0" err="1"/>
              <a:t>of</a:t>
            </a:r>
            <a:r>
              <a:rPr lang="nb-NO" dirty="0"/>
              <a:t> </a:t>
            </a:r>
            <a:r>
              <a:rPr lang="nb-NO" dirty="0" err="1"/>
              <a:t>the</a:t>
            </a:r>
            <a:r>
              <a:rPr lang="nb-NO" dirty="0"/>
              <a:t> </a:t>
            </a:r>
            <a:r>
              <a:rPr lang="nb-NO" dirty="0" err="1"/>
              <a:t>background</a:t>
            </a:r>
            <a:r>
              <a:rPr lang="nb-NO" dirty="0"/>
              <a:t> for </a:t>
            </a:r>
            <a:r>
              <a:rPr lang="nb-NO" dirty="0" err="1"/>
              <a:t>calls</a:t>
            </a:r>
            <a:r>
              <a:rPr lang="nb-NO" dirty="0"/>
              <a:t> and </a:t>
            </a:r>
            <a:r>
              <a:rPr lang="nb-NO" dirty="0" err="1"/>
              <a:t>what</a:t>
            </a:r>
            <a:r>
              <a:rPr lang="nb-NO" dirty="0"/>
              <a:t> </a:t>
            </a:r>
            <a:br>
              <a:rPr lang="nb-NO" dirty="0"/>
            </a:br>
            <a:r>
              <a:rPr lang="nb-NO" dirty="0" err="1"/>
              <a:t>expectations</a:t>
            </a:r>
            <a:r>
              <a:rPr lang="nb-NO" dirty="0"/>
              <a:t> policymakers have for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research</a:t>
            </a:r>
            <a:r>
              <a:rPr lang="nb-NO" dirty="0"/>
              <a:t> (</a:t>
            </a:r>
            <a:r>
              <a:rPr lang="nb-NO" dirty="0" err="1"/>
              <a:t>topic</a:t>
            </a:r>
            <a:r>
              <a:rPr lang="nb-NO" dirty="0"/>
              <a:t>, </a:t>
            </a:r>
            <a:r>
              <a:rPr lang="nb-NO" dirty="0" err="1"/>
              <a:t>methods</a:t>
            </a:r>
            <a:r>
              <a:rPr lang="nb-NO" dirty="0"/>
              <a:t>, </a:t>
            </a:r>
            <a:r>
              <a:rPr lang="nb-NO" dirty="0" err="1"/>
              <a:t>interactions</a:t>
            </a:r>
            <a:r>
              <a:rPr lang="nb-NO" dirty="0"/>
              <a:t>, </a:t>
            </a:r>
            <a:r>
              <a:rPr lang="nb-NO" dirty="0" err="1"/>
              <a:t>site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data, </a:t>
            </a:r>
            <a:r>
              <a:rPr lang="nb-NO" dirty="0" err="1"/>
              <a:t>previous</a:t>
            </a:r>
            <a:r>
              <a:rPr lang="nb-NO" dirty="0"/>
              <a:t>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/>
              <a:t>etc</a:t>
            </a:r>
            <a:r>
              <a:rPr lang="nb-NO" dirty="0"/>
              <a:t>). </a:t>
            </a:r>
            <a:r>
              <a:rPr lang="en-US" dirty="0"/>
              <a:t>​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 err="1"/>
              <a:t>Formalities</a:t>
            </a:r>
            <a:r>
              <a:rPr lang="nb-NO" dirty="0"/>
              <a:t>: Deadlines, </a:t>
            </a:r>
            <a:r>
              <a:rPr lang="nb-NO" dirty="0" err="1"/>
              <a:t>price</a:t>
            </a:r>
            <a:r>
              <a:rPr lang="nb-NO" dirty="0"/>
              <a:t> </a:t>
            </a:r>
            <a:r>
              <a:rPr lang="nb-NO" dirty="0" err="1"/>
              <a:t>of</a:t>
            </a:r>
            <a:r>
              <a:rPr lang="nb-NO" dirty="0"/>
              <a:t> </a:t>
            </a:r>
            <a:r>
              <a:rPr lang="nb-NO" dirty="0" err="1"/>
              <a:t>the</a:t>
            </a:r>
            <a:r>
              <a:rPr lang="nb-NO" dirty="0"/>
              <a:t> offer, </a:t>
            </a:r>
            <a:r>
              <a:rPr lang="nb-NO" dirty="0" err="1"/>
              <a:t>number</a:t>
            </a:r>
            <a:r>
              <a:rPr lang="nb-NO" dirty="0"/>
              <a:t> </a:t>
            </a:r>
            <a:r>
              <a:rPr lang="nb-NO" dirty="0" err="1"/>
              <a:t>of</a:t>
            </a:r>
            <a:r>
              <a:rPr lang="nb-NO" dirty="0"/>
              <a:t> reports etc.​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Who </a:t>
            </a:r>
            <a:r>
              <a:rPr lang="nb-NO" dirty="0" err="1"/>
              <a:t>was</a:t>
            </a:r>
            <a:r>
              <a:rPr lang="nb-NO" dirty="0"/>
              <a:t> </a:t>
            </a:r>
            <a:r>
              <a:rPr lang="nb-NO" dirty="0" err="1"/>
              <a:t>awarded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project</a:t>
            </a:r>
            <a:r>
              <a:rPr lang="nb-NO" dirty="0"/>
              <a:t>.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15.06.2021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515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6473" y="440986"/>
            <a:ext cx="11052400" cy="1143756"/>
          </a:xfrm>
        </p:spPr>
        <p:txBody>
          <a:bodyPr/>
          <a:lstStyle/>
          <a:p>
            <a:r>
              <a:rPr lang="nb-NO" dirty="0" err="1"/>
              <a:t>C</a:t>
            </a:r>
            <a:r>
              <a:rPr lang="nb-NO" dirty="0" err="1" smtClean="0"/>
              <a:t>oding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calls</a:t>
            </a:r>
            <a:r>
              <a:rPr lang="nb-NO" dirty="0" smtClean="0"/>
              <a:t>/</a:t>
            </a:r>
            <a:r>
              <a:rPr lang="nb-NO" dirty="0" err="1" smtClean="0"/>
              <a:t>contracts</a:t>
            </a:r>
            <a:r>
              <a:rPr lang="nb-NO" dirty="0" smtClean="0"/>
              <a:t> (</a:t>
            </a:r>
            <a:r>
              <a:rPr lang="nb-NO" dirty="0" err="1" smtClean="0"/>
              <a:t>work</a:t>
            </a:r>
            <a:r>
              <a:rPr lang="nb-NO" dirty="0" smtClean="0"/>
              <a:t> in progress – </a:t>
            </a:r>
            <a:r>
              <a:rPr lang="nb-NO" dirty="0" err="1" smtClean="0"/>
              <a:t>mainly</a:t>
            </a:r>
            <a:r>
              <a:rPr lang="nb-NO" dirty="0" smtClean="0"/>
              <a:t> </a:t>
            </a:r>
            <a:r>
              <a:rPr lang="nb-NO" dirty="0" err="1" smtClean="0"/>
              <a:t>inductive</a:t>
            </a:r>
            <a:r>
              <a:rPr lang="nb-NO" dirty="0" smtClean="0"/>
              <a:t>)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473" y="1584742"/>
            <a:ext cx="11323782" cy="4363476"/>
          </a:xfrm>
        </p:spPr>
        <p:txBody>
          <a:bodyPr/>
          <a:lstStyle/>
          <a:p>
            <a:r>
              <a:rPr lang="en-GB" b="1" dirty="0" smtClean="0"/>
              <a:t>Background of the calls (prehistory):</a:t>
            </a:r>
            <a:r>
              <a:rPr lang="en-GB" dirty="0"/>
              <a:t> </a:t>
            </a:r>
            <a:r>
              <a:rPr lang="en-GB" dirty="0" smtClean="0"/>
              <a:t>External shocks; political demands; white papers/law revisions; routinized evaluations; </a:t>
            </a:r>
            <a:r>
              <a:rPr lang="en-GB" dirty="0" err="1" smtClean="0"/>
              <a:t>etc</a:t>
            </a:r>
            <a:r>
              <a:rPr lang="en-GB" dirty="0" smtClean="0"/>
              <a:t> </a:t>
            </a:r>
          </a:p>
          <a:p>
            <a:r>
              <a:rPr lang="en-GB" b="1" dirty="0" smtClean="0"/>
              <a:t>Declared purpose: </a:t>
            </a:r>
            <a:r>
              <a:rPr lang="en-GB" dirty="0" smtClean="0"/>
              <a:t>increase knowledge base; evaluation; scaling, develop new interventions/methods;</a:t>
            </a:r>
          </a:p>
          <a:p>
            <a:r>
              <a:rPr lang="en-GB" b="1" dirty="0"/>
              <a:t>What is the object of the study:</a:t>
            </a:r>
            <a:r>
              <a:rPr lang="en-GB" dirty="0"/>
              <a:t> policy </a:t>
            </a:r>
            <a:r>
              <a:rPr lang="en-GB" dirty="0" smtClean="0"/>
              <a:t>instruments/programmes; </a:t>
            </a:r>
            <a:r>
              <a:rPr lang="en-GB" dirty="0"/>
              <a:t>user </a:t>
            </a:r>
            <a:r>
              <a:rPr lang="en-GB" dirty="0" smtClean="0"/>
              <a:t>groups;</a:t>
            </a:r>
            <a:r>
              <a:rPr lang="en-GB" dirty="0"/>
              <a:t> professional </a:t>
            </a:r>
            <a:r>
              <a:rPr lang="en-GB" dirty="0" smtClean="0"/>
              <a:t>practices; </a:t>
            </a:r>
            <a:r>
              <a:rPr lang="en-GB" dirty="0"/>
              <a:t>the public administration/government</a:t>
            </a:r>
            <a:r>
              <a:rPr lang="en-US" dirty="0"/>
              <a:t>​</a:t>
            </a:r>
          </a:p>
          <a:p>
            <a:r>
              <a:rPr lang="en-GB" b="1" dirty="0" smtClean="0"/>
              <a:t>Type </a:t>
            </a:r>
            <a:r>
              <a:rPr lang="en-GB" b="1" dirty="0"/>
              <a:t>of research that is commissioned:</a:t>
            </a:r>
            <a:r>
              <a:rPr lang="en-GB" dirty="0"/>
              <a:t> </a:t>
            </a:r>
            <a:r>
              <a:rPr lang="en-GB" dirty="0" smtClean="0"/>
              <a:t>research reviews; </a:t>
            </a:r>
            <a:r>
              <a:rPr lang="en-GB" dirty="0"/>
              <a:t>empirical </a:t>
            </a:r>
            <a:r>
              <a:rPr lang="en-GB" dirty="0" smtClean="0"/>
              <a:t>mappings; evaluations; </a:t>
            </a:r>
            <a:r>
              <a:rPr lang="en-GB" dirty="0"/>
              <a:t>research-based </a:t>
            </a:r>
            <a:r>
              <a:rPr lang="en-GB" dirty="0" smtClean="0"/>
              <a:t>development; </a:t>
            </a:r>
            <a:r>
              <a:rPr lang="en-GB" dirty="0"/>
              <a:t>exploring cause-effect </a:t>
            </a:r>
            <a:r>
              <a:rPr lang="en-GB" dirty="0" smtClean="0"/>
              <a:t>relations; </a:t>
            </a:r>
            <a:r>
              <a:rPr lang="en-GB" dirty="0"/>
              <a:t>testing of interventions (incl. RCTs), other</a:t>
            </a:r>
            <a:r>
              <a:rPr lang="en-US" dirty="0"/>
              <a:t>​</a:t>
            </a:r>
          </a:p>
          <a:p>
            <a:r>
              <a:rPr lang="en-GB" b="1" dirty="0" smtClean="0"/>
              <a:t>Involvement </a:t>
            </a:r>
            <a:r>
              <a:rPr lang="en-GB" b="1" dirty="0"/>
              <a:t>of the commissioner</a:t>
            </a:r>
            <a:r>
              <a:rPr lang="en-GB" dirty="0"/>
              <a:t> in the research process</a:t>
            </a:r>
            <a:r>
              <a:rPr lang="en-US" dirty="0"/>
              <a:t>​</a:t>
            </a:r>
          </a:p>
          <a:p>
            <a:pPr marL="0" indent="0">
              <a:buNone/>
            </a:pPr>
            <a:r>
              <a:rPr lang="nb-NO" dirty="0" smtClean="0"/>
              <a:t>​</a:t>
            </a:r>
            <a:endParaRPr lang="nb-NO" dirty="0"/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15.06.2021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5622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Some</a:t>
            </a:r>
            <a:r>
              <a:rPr lang="nb-NO" dirty="0" smtClean="0"/>
              <a:t> </a:t>
            </a:r>
            <a:r>
              <a:rPr lang="nb-NO" dirty="0" err="1" smtClean="0"/>
              <a:t>basic</a:t>
            </a:r>
            <a:r>
              <a:rPr lang="nb-NO" dirty="0" smtClean="0"/>
              <a:t> </a:t>
            </a:r>
            <a:r>
              <a:rPr lang="nb-NO" dirty="0" err="1" smtClean="0"/>
              <a:t>information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15.06.2021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graphicFrame>
        <p:nvGraphicFramePr>
          <p:cNvPr id="18" name="Content Placeholder 1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7763485"/>
              </p:ext>
            </p:extLst>
          </p:nvPr>
        </p:nvGraphicFramePr>
        <p:xfrm>
          <a:off x="1189973" y="1973298"/>
          <a:ext cx="10415776" cy="4466456"/>
        </p:xfrm>
        <a:graphic>
          <a:graphicData uri="http://schemas.openxmlformats.org/drawingml/2006/table">
            <a:tbl>
              <a:tblPr firstRow="1" firstCol="1" bandRow="1"/>
              <a:tblGrid>
                <a:gridCol w="1996826">
                  <a:extLst>
                    <a:ext uri="{9D8B030D-6E8A-4147-A177-3AD203B41FA5}">
                      <a16:colId xmlns:a16="http://schemas.microsoft.com/office/drawing/2014/main" val="1698617247"/>
                    </a:ext>
                  </a:extLst>
                </a:gridCol>
                <a:gridCol w="2888324">
                  <a:extLst>
                    <a:ext uri="{9D8B030D-6E8A-4147-A177-3AD203B41FA5}">
                      <a16:colId xmlns:a16="http://schemas.microsoft.com/office/drawing/2014/main" val="338097293"/>
                    </a:ext>
                  </a:extLst>
                </a:gridCol>
                <a:gridCol w="2655518">
                  <a:extLst>
                    <a:ext uri="{9D8B030D-6E8A-4147-A177-3AD203B41FA5}">
                      <a16:colId xmlns:a16="http://schemas.microsoft.com/office/drawing/2014/main" val="876481452"/>
                    </a:ext>
                  </a:extLst>
                </a:gridCol>
                <a:gridCol w="2875108">
                  <a:extLst>
                    <a:ext uri="{9D8B030D-6E8A-4147-A177-3AD203B41FA5}">
                      <a16:colId xmlns:a16="http://schemas.microsoft.com/office/drawing/2014/main" val="144282342"/>
                    </a:ext>
                  </a:extLst>
                </a:gridCol>
              </a:tblGrid>
              <a:tr h="4039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3081" marR="530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3081" marR="530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Work inclusion </a:t>
                      </a:r>
                      <a:br>
                        <a:rPr lang="nb-NO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nb-NO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(2015-2019)</a:t>
                      </a:r>
                      <a:endParaRPr lang="nb-N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81" marR="530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Integration of minorities</a:t>
                      </a:r>
                      <a:br>
                        <a:rPr lang="nb-NO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nb-NO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(2015-2019)</a:t>
                      </a:r>
                      <a:endParaRPr lang="nb-N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81" marR="530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5950593"/>
                  </a:ext>
                </a:extLst>
              </a:tr>
              <a:tr h="395239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Size</a:t>
                      </a:r>
                      <a:r>
                        <a:rPr lang="nb-NO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20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nb-NO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20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budget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81" marR="530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Ministry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81" marR="530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55,1 MNOK  (2019)</a:t>
                      </a:r>
                    </a:p>
                  </a:txBody>
                  <a:tcPr marL="53081" marR="530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36,3 MNOK  (2019)</a:t>
                      </a:r>
                    </a:p>
                  </a:txBody>
                  <a:tcPr marL="53081" marR="530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5953670"/>
                  </a:ext>
                </a:extLst>
              </a:tr>
              <a:tr h="395239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Agency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81" marR="530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54,1 MNOK  (2019)</a:t>
                      </a:r>
                    </a:p>
                  </a:txBody>
                  <a:tcPr marL="53081" marR="530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17,5 MNOK  (2019)</a:t>
                      </a:r>
                    </a:p>
                  </a:txBody>
                  <a:tcPr marL="53081" marR="530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7255381"/>
                  </a:ext>
                </a:extLst>
              </a:tr>
              <a:tr h="395239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No. </a:t>
                      </a:r>
                      <a:r>
                        <a:rPr lang="nb-NO" sz="20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nb-NO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20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projects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81" marR="530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Ministry</a:t>
                      </a:r>
                    </a:p>
                  </a:txBody>
                  <a:tcPr marL="53081" marR="530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53081" marR="530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53081" marR="530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1144276"/>
                  </a:ext>
                </a:extLst>
              </a:tr>
              <a:tr h="395239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Agency</a:t>
                      </a:r>
                    </a:p>
                  </a:txBody>
                  <a:tcPr marL="53081" marR="530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53081" marR="530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53081" marR="530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7524044"/>
                  </a:ext>
                </a:extLst>
              </a:tr>
              <a:tr h="395239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Knowledge producer</a:t>
                      </a:r>
                      <a:endParaRPr lang="nb-N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81" marR="530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Research </a:t>
                      </a:r>
                      <a:r>
                        <a:rPr lang="nb-NO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institute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81" marR="530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53081" marR="530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19*</a:t>
                      </a:r>
                    </a:p>
                  </a:txBody>
                  <a:tcPr marL="53081" marR="530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5464810"/>
                  </a:ext>
                </a:extLst>
              </a:tr>
              <a:tr h="395239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Consultancy</a:t>
                      </a:r>
                    </a:p>
                  </a:txBody>
                  <a:tcPr marL="53081" marR="530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53081" marR="530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18*</a:t>
                      </a:r>
                    </a:p>
                  </a:txBody>
                  <a:tcPr marL="53081" marR="530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2491162"/>
                  </a:ext>
                </a:extLst>
              </a:tr>
              <a:tr h="395239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University sector**</a:t>
                      </a:r>
                    </a:p>
                  </a:txBody>
                  <a:tcPr marL="53081" marR="530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53081" marR="530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3081" marR="530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196752"/>
                  </a:ext>
                </a:extLst>
              </a:tr>
              <a:tr h="3952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 size</a:t>
                      </a:r>
                      <a:endParaRPr lang="nb-N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81" marR="530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Range</a:t>
                      </a:r>
                    </a:p>
                  </a:txBody>
                  <a:tcPr marL="53081" marR="530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0,04 – 19,7 MNOK</a:t>
                      </a:r>
                    </a:p>
                  </a:txBody>
                  <a:tcPr marL="53081" marR="530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0,4 - 4,5 MNOK​</a:t>
                      </a:r>
                    </a:p>
                  </a:txBody>
                  <a:tcPr marL="53081" marR="530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138644"/>
                  </a:ext>
                </a:extLst>
              </a:tr>
              <a:tr h="277692"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*2 </a:t>
                      </a:r>
                      <a:r>
                        <a:rPr lang="nb-NO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missing</a:t>
                      </a:r>
                      <a:r>
                        <a:rPr lang="nb-NO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nb-NO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nb-NO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 </a:t>
                      </a:r>
                      <a:r>
                        <a:rPr lang="nb-NO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including</a:t>
                      </a:r>
                      <a:r>
                        <a:rPr lang="nb-NO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university</a:t>
                      </a:r>
                      <a:r>
                        <a:rPr lang="nb-NO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hospital (helseforetak)</a:t>
                      </a:r>
                    </a:p>
                  </a:txBody>
                  <a:tcPr marL="53081" marR="530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582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015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err="1" smtClean="0"/>
              <a:t>Background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calls</a:t>
            </a:r>
            <a:r>
              <a:rPr lang="nb-NO" dirty="0" smtClean="0"/>
              <a:t>: 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Work</a:t>
            </a:r>
            <a:r>
              <a:rPr lang="nb-NO" dirty="0" smtClean="0"/>
              <a:t> </a:t>
            </a:r>
            <a:r>
              <a:rPr lang="nb-NO" dirty="0" err="1" smtClean="0"/>
              <a:t>inclusion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 smtClean="0"/>
              <a:t>A</a:t>
            </a:r>
            <a:r>
              <a:rPr lang="nb-NO" dirty="0"/>
              <a:t> </a:t>
            </a:r>
            <a:r>
              <a:rPr lang="nb-NO" dirty="0" err="1"/>
              <a:t>pronounced</a:t>
            </a:r>
            <a:r>
              <a:rPr lang="nb-NO" dirty="0"/>
              <a:t> </a:t>
            </a:r>
            <a:r>
              <a:rPr lang="nb-NO" dirty="0" err="1"/>
              <a:t>need</a:t>
            </a:r>
            <a:r>
              <a:rPr lang="nb-NO" dirty="0"/>
              <a:t> </a:t>
            </a:r>
            <a:r>
              <a:rPr lang="nb-NO" dirty="0" err="1"/>
              <a:t>of</a:t>
            </a:r>
            <a:r>
              <a:rPr lang="nb-NO" dirty="0"/>
              <a:t> </a:t>
            </a:r>
            <a:r>
              <a:rPr lang="nb-NO" dirty="0" err="1"/>
              <a:t>research</a:t>
            </a:r>
            <a:r>
              <a:rPr lang="nb-NO" dirty="0"/>
              <a:t> and </a:t>
            </a:r>
            <a:endParaRPr lang="nb-NO" dirty="0" smtClean="0"/>
          </a:p>
          <a:p>
            <a:pPr marL="0" indent="0">
              <a:buNone/>
            </a:pPr>
            <a:r>
              <a:rPr lang="nb-NO" dirty="0" err="1" smtClean="0"/>
              <a:t>evaluations</a:t>
            </a:r>
            <a:r>
              <a:rPr lang="nb-NO" dirty="0"/>
              <a:t> for policy </a:t>
            </a:r>
            <a:r>
              <a:rPr lang="nb-NO" dirty="0" err="1"/>
              <a:t>development</a:t>
            </a:r>
            <a:r>
              <a:rPr lang="nb-NO" dirty="0"/>
              <a:t> </a:t>
            </a:r>
            <a:r>
              <a:rPr lang="en-US" dirty="0"/>
              <a:t>​</a:t>
            </a:r>
          </a:p>
          <a:p>
            <a:r>
              <a:rPr lang="nb-NO" dirty="0"/>
              <a:t>NOU/White </a:t>
            </a:r>
            <a:r>
              <a:rPr lang="nb-NO" dirty="0" err="1"/>
              <a:t>papers</a:t>
            </a:r>
            <a:r>
              <a:rPr lang="nb-NO" dirty="0"/>
              <a:t>/</a:t>
            </a:r>
            <a:r>
              <a:rPr lang="nb-NO" dirty="0" err="1"/>
              <a:t>law</a:t>
            </a:r>
            <a:r>
              <a:rPr lang="nb-NO" dirty="0"/>
              <a:t> </a:t>
            </a:r>
            <a:r>
              <a:rPr lang="nb-NO" dirty="0" err="1"/>
              <a:t>revisions</a:t>
            </a:r>
            <a:r>
              <a:rPr lang="nb-NO" dirty="0"/>
              <a:t>​</a:t>
            </a:r>
          </a:p>
          <a:p>
            <a:r>
              <a:rPr lang="nb-NO" dirty="0" err="1"/>
              <a:t>Organizational</a:t>
            </a:r>
            <a:r>
              <a:rPr lang="nb-NO" dirty="0"/>
              <a:t> </a:t>
            </a:r>
            <a:r>
              <a:rPr lang="nb-NO" dirty="0" err="1"/>
              <a:t>development</a:t>
            </a:r>
            <a:r>
              <a:rPr lang="nb-NO" dirty="0"/>
              <a:t>​</a:t>
            </a:r>
          </a:p>
          <a:p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smtClean="0"/>
              <a:t>Integration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minorities</a:t>
            </a:r>
            <a:endParaRPr lang="nb-NO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nb-NO" dirty="0" err="1" smtClean="0"/>
              <a:t>Routinized</a:t>
            </a:r>
            <a:r>
              <a:rPr lang="nb-NO" dirty="0"/>
              <a:t> </a:t>
            </a:r>
            <a:r>
              <a:rPr lang="nb-NO" dirty="0" err="1"/>
              <a:t>evaluations</a:t>
            </a:r>
            <a:r>
              <a:rPr lang="nb-NO" dirty="0"/>
              <a:t>​</a:t>
            </a:r>
          </a:p>
          <a:p>
            <a:r>
              <a:rPr lang="nb-NO" dirty="0" err="1"/>
              <a:t>Extraordinary</a:t>
            </a:r>
            <a:r>
              <a:rPr lang="nb-NO" dirty="0"/>
              <a:t> </a:t>
            </a:r>
            <a:r>
              <a:rPr lang="nb-NO" dirty="0" err="1"/>
              <a:t>evaluations</a:t>
            </a:r>
            <a:r>
              <a:rPr lang="nb-NO" dirty="0"/>
              <a:t>​</a:t>
            </a:r>
          </a:p>
          <a:p>
            <a:r>
              <a:rPr lang="nb-NO" dirty="0"/>
              <a:t>NOU/White </a:t>
            </a:r>
            <a:r>
              <a:rPr lang="nb-NO" dirty="0" err="1"/>
              <a:t>papers</a:t>
            </a:r>
            <a:r>
              <a:rPr lang="nb-NO" dirty="0"/>
              <a:t>/</a:t>
            </a:r>
            <a:r>
              <a:rPr lang="nb-NO" dirty="0" err="1"/>
              <a:t>law</a:t>
            </a:r>
            <a:r>
              <a:rPr lang="nb-NO" dirty="0"/>
              <a:t> </a:t>
            </a:r>
            <a:r>
              <a:rPr lang="nb-NO" dirty="0" err="1"/>
              <a:t>revisions</a:t>
            </a:r>
            <a:r>
              <a:rPr lang="nb-NO" dirty="0"/>
              <a:t>​</a:t>
            </a:r>
          </a:p>
          <a:p>
            <a:r>
              <a:rPr lang="nb-NO" dirty="0" err="1"/>
              <a:t>Political</a:t>
            </a:r>
            <a:r>
              <a:rPr lang="nb-NO" dirty="0"/>
              <a:t> </a:t>
            </a:r>
            <a:r>
              <a:rPr lang="nb-NO" dirty="0" err="1"/>
              <a:t>demands</a:t>
            </a:r>
            <a:r>
              <a:rPr lang="nb-NO" dirty="0"/>
              <a:t> </a:t>
            </a:r>
            <a:r>
              <a:rPr lang="nb-NO" dirty="0" smtClean="0"/>
              <a:t>(</a:t>
            </a:r>
            <a:r>
              <a:rPr lang="en-US" dirty="0" smtClean="0"/>
              <a:t>instructions</a:t>
            </a:r>
            <a:r>
              <a:rPr lang="nb-NO" dirty="0"/>
              <a:t> from </a:t>
            </a: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Parliament or </a:t>
            </a:r>
            <a:r>
              <a:rPr lang="nb-NO" dirty="0" err="1" smtClean="0"/>
              <a:t>Government</a:t>
            </a:r>
            <a:r>
              <a:rPr lang="nb-NO" dirty="0" smtClean="0"/>
              <a:t> </a:t>
            </a:r>
            <a:r>
              <a:rPr lang="nb-NO" dirty="0" err="1" smtClean="0"/>
              <a:t>declaration</a:t>
            </a:r>
            <a:r>
              <a:rPr lang="nb-NO" dirty="0" smtClean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err="1" smtClean="0"/>
              <a:t>External</a:t>
            </a:r>
            <a:r>
              <a:rPr lang="nb-NO" dirty="0"/>
              <a:t> </a:t>
            </a:r>
            <a:r>
              <a:rPr lang="nb-NO" dirty="0" err="1"/>
              <a:t>shocks</a:t>
            </a:r>
            <a:r>
              <a:rPr lang="nb-NO" dirty="0"/>
              <a:t>​</a:t>
            </a:r>
          </a:p>
          <a:p>
            <a:r>
              <a:rPr lang="nb-NO" dirty="0" err="1"/>
              <a:t>Organizational</a:t>
            </a:r>
            <a:r>
              <a:rPr lang="nb-NO" dirty="0"/>
              <a:t> </a:t>
            </a:r>
            <a:r>
              <a:rPr lang="nb-NO" dirty="0" err="1"/>
              <a:t>development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3D70CB-25CB-BE44-8267-D24E2D49FE8A}" type="datetime1">
              <a:rPr lang="nb-NO" smtClean="0"/>
              <a:pPr>
                <a:defRPr/>
              </a:pPr>
              <a:t>15.06.2021</a:t>
            </a:fld>
            <a:endParaRPr lang="nb-NO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FD7A5-C8F5-1448-9D00-39B245CDADD4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906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i="1" dirty="0" smtClean="0"/>
              <a:t/>
            </a:r>
            <a:br>
              <a:rPr lang="nb-NO" i="1" dirty="0" smtClean="0"/>
            </a:br>
            <a:r>
              <a:rPr lang="nb-NO" i="1" dirty="0"/>
              <a:t/>
            </a:r>
            <a:br>
              <a:rPr lang="nb-NO" i="1" dirty="0"/>
            </a:br>
            <a:r>
              <a:rPr lang="nb-NO" dirty="0" err="1" smtClean="0"/>
              <a:t>Declared</a:t>
            </a:r>
            <a:r>
              <a:rPr lang="nb-NO" dirty="0"/>
              <a:t> purpose</a:t>
            </a:r>
            <a:r>
              <a:rPr lang="en-US" dirty="0"/>
              <a:t>​</a:t>
            </a:r>
            <a:br>
              <a:rPr lang="en-US" dirty="0"/>
            </a:b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Work</a:t>
            </a:r>
            <a:r>
              <a:rPr lang="nb-NO" dirty="0" smtClean="0"/>
              <a:t> </a:t>
            </a:r>
            <a:r>
              <a:rPr lang="nb-NO" dirty="0" err="1" smtClean="0"/>
              <a:t>inclusion</a:t>
            </a:r>
            <a:r>
              <a:rPr lang="nb-NO" dirty="0" smtClean="0"/>
              <a:t>	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Knowledge </a:t>
            </a:r>
            <a:r>
              <a:rPr lang="en-US" dirty="0"/>
              <a:t>on what works and not ​</a:t>
            </a:r>
          </a:p>
          <a:p>
            <a:r>
              <a:rPr lang="en-US" dirty="0"/>
              <a:t>Developing </a:t>
            </a:r>
            <a:r>
              <a:rPr lang="en-US" dirty="0" smtClean="0"/>
              <a:t>interventions </a:t>
            </a:r>
            <a:r>
              <a:rPr lang="en-US" dirty="0"/>
              <a:t>and services ​</a:t>
            </a:r>
          </a:p>
          <a:p>
            <a:r>
              <a:rPr lang="en-US" dirty="0"/>
              <a:t>Scaling up interventions and services ​</a:t>
            </a:r>
          </a:p>
          <a:p>
            <a:r>
              <a:rPr lang="en-US" dirty="0"/>
              <a:t>Increase knowledge base in the field ​</a:t>
            </a:r>
          </a:p>
          <a:p>
            <a:r>
              <a:rPr lang="en-US" dirty="0"/>
              <a:t>Evaluation of goal achievement</a:t>
            </a:r>
            <a:r>
              <a:rPr lang="nb-NO" dirty="0"/>
              <a:t>​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smtClean="0"/>
              <a:t>Integration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minorities</a:t>
            </a:r>
            <a:endParaRPr lang="nb-NO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Evaluation of goal achievement</a:t>
            </a:r>
            <a:r>
              <a:rPr lang="nb-NO" dirty="0"/>
              <a:t>​</a:t>
            </a:r>
          </a:p>
          <a:p>
            <a:r>
              <a:rPr lang="en-US" dirty="0" smtClean="0"/>
              <a:t>Increase </a:t>
            </a:r>
            <a:r>
              <a:rPr lang="en-US" dirty="0"/>
              <a:t>knowledge base</a:t>
            </a:r>
            <a:r>
              <a:rPr lang="nb-NO" dirty="0" smtClean="0"/>
              <a:t>​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field</a:t>
            </a:r>
            <a:endParaRPr lang="nb-NO" dirty="0"/>
          </a:p>
          <a:p>
            <a:r>
              <a:rPr lang="en-US" dirty="0" smtClean="0"/>
              <a:t>Developing interventions and </a:t>
            </a:r>
            <a:r>
              <a:rPr lang="nb-NO" dirty="0" smtClean="0"/>
              <a:t>services</a:t>
            </a:r>
            <a:endParaRPr lang="nb-NO" dirty="0"/>
          </a:p>
          <a:p>
            <a:r>
              <a:rPr lang="en-US" dirty="0"/>
              <a:t>Scaling up</a:t>
            </a:r>
            <a:r>
              <a:rPr lang="nb-NO" dirty="0"/>
              <a:t>​</a:t>
            </a:r>
          </a:p>
          <a:p>
            <a:r>
              <a:rPr lang="en-US" dirty="0"/>
              <a:t>Knowledge about users</a:t>
            </a:r>
            <a:r>
              <a:rPr lang="nb-NO" dirty="0"/>
              <a:t>​</a:t>
            </a:r>
          </a:p>
          <a:p>
            <a:r>
              <a:rPr lang="en-US" dirty="0"/>
              <a:t>Knowledge sharing (across municipalities/organization)</a:t>
            </a:r>
            <a:r>
              <a:rPr lang="nb-NO" dirty="0"/>
              <a:t>​</a:t>
            </a:r>
          </a:p>
          <a:p>
            <a:endParaRPr lang="nb-NO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3D70CB-25CB-BE44-8267-D24E2D49FE8A}" type="datetime1">
              <a:rPr lang="nb-NO" smtClean="0"/>
              <a:pPr>
                <a:defRPr/>
              </a:pPr>
              <a:t>15.06.2021</a:t>
            </a:fld>
            <a:endParaRPr lang="nb-NO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FD7A5-C8F5-1448-9D00-39B245CDADD4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716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597844"/>
            <a:ext cx="10972800" cy="1143000"/>
          </a:xfrm>
        </p:spPr>
        <p:txBody>
          <a:bodyPr/>
          <a:lstStyle/>
          <a:p>
            <a:r>
              <a:rPr lang="nb-NO" dirty="0" err="1" smtClean="0"/>
              <a:t>What</a:t>
            </a:r>
            <a:r>
              <a:rPr lang="nb-NO" dirty="0" smtClean="0"/>
              <a:t> </a:t>
            </a:r>
            <a:r>
              <a:rPr lang="nb-NO" dirty="0" err="1" smtClean="0"/>
              <a:t>kind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knowledge</a:t>
            </a:r>
            <a:r>
              <a:rPr lang="nb-NO" dirty="0" smtClean="0"/>
              <a:t> is </a:t>
            </a:r>
            <a:r>
              <a:rPr lang="nb-NO" dirty="0" err="1" smtClean="0"/>
              <a:t>commissioned</a:t>
            </a:r>
            <a:r>
              <a:rPr lang="nb-NO" dirty="0" smtClean="0"/>
              <a:t>?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Work</a:t>
            </a:r>
            <a:r>
              <a:rPr lang="nb-NO" dirty="0" smtClean="0"/>
              <a:t> </a:t>
            </a:r>
            <a:r>
              <a:rPr lang="nb-NO" dirty="0" err="1" smtClean="0"/>
              <a:t>inclusion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Effect evaluations  and experiments ​</a:t>
            </a:r>
          </a:p>
          <a:p>
            <a:r>
              <a:rPr lang="en-US" dirty="0"/>
              <a:t>Research-based development​</a:t>
            </a:r>
          </a:p>
          <a:p>
            <a:r>
              <a:rPr lang="en-US" dirty="0"/>
              <a:t>Empirical mapping  and evaluations​</a:t>
            </a:r>
          </a:p>
          <a:p>
            <a:r>
              <a:rPr lang="en-US" dirty="0"/>
              <a:t>Exploring cause-effect relations​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smtClean="0"/>
              <a:t>Integration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minorities</a:t>
            </a:r>
            <a:endParaRPr lang="nb-NO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Evaluations </a:t>
            </a:r>
            <a:r>
              <a:rPr lang="nb-NO" dirty="0"/>
              <a:t>​</a:t>
            </a:r>
          </a:p>
          <a:p>
            <a:r>
              <a:rPr lang="en-US" dirty="0"/>
              <a:t>Empirical mappings</a:t>
            </a:r>
            <a:r>
              <a:rPr lang="nb-NO" dirty="0"/>
              <a:t>​</a:t>
            </a:r>
          </a:p>
          <a:p>
            <a:r>
              <a:rPr lang="en-US" dirty="0"/>
              <a:t>Good practices</a:t>
            </a:r>
            <a:r>
              <a:rPr lang="nb-NO" dirty="0"/>
              <a:t>​</a:t>
            </a:r>
          </a:p>
          <a:p>
            <a:r>
              <a:rPr lang="en-US" dirty="0"/>
              <a:t>Literature review</a:t>
            </a:r>
            <a:r>
              <a:rPr lang="nb-NO" dirty="0"/>
              <a:t>​</a:t>
            </a:r>
          </a:p>
          <a:p>
            <a:r>
              <a:rPr lang="en-US" dirty="0"/>
              <a:t>Development work (e.g. survey tools)</a:t>
            </a:r>
            <a:r>
              <a:rPr lang="nb-NO" dirty="0"/>
              <a:t>​</a:t>
            </a:r>
          </a:p>
          <a:p>
            <a:r>
              <a:rPr lang="en-US" dirty="0"/>
              <a:t>Cause-effect research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3D70CB-25CB-BE44-8267-D24E2D49FE8A}" type="datetime1">
              <a:rPr lang="nb-NO" smtClean="0"/>
              <a:pPr>
                <a:defRPr/>
              </a:pPr>
              <a:t>15.06.2021</a:t>
            </a:fld>
            <a:endParaRPr lang="nb-NO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FD7A5-C8F5-1448-9D00-39B245CDADD4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7440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119" y="597844"/>
            <a:ext cx="10972800" cy="1143000"/>
          </a:xfrm>
        </p:spPr>
        <p:txBody>
          <a:bodyPr/>
          <a:lstStyle/>
          <a:p>
            <a:r>
              <a:rPr lang="nb-NO" dirty="0" err="1" smtClean="0"/>
              <a:t>Some</a:t>
            </a:r>
            <a:r>
              <a:rPr lang="nb-NO" dirty="0" smtClean="0"/>
              <a:t> </a:t>
            </a:r>
            <a:r>
              <a:rPr lang="nb-NO" dirty="0" err="1" smtClean="0"/>
              <a:t>reflections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Work</a:t>
            </a:r>
            <a:r>
              <a:rPr lang="nb-NO" dirty="0" smtClean="0"/>
              <a:t> </a:t>
            </a:r>
            <a:r>
              <a:rPr lang="nb-NO" dirty="0" err="1" smtClean="0"/>
              <a:t>inclusion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Broader motivations:</a:t>
            </a:r>
          </a:p>
          <a:p>
            <a:r>
              <a:rPr lang="en-US" dirty="0" smtClean="0"/>
              <a:t>To </a:t>
            </a:r>
            <a:r>
              <a:rPr lang="en-US" dirty="0"/>
              <a:t>secure “relevant” research for NAV​</a:t>
            </a:r>
          </a:p>
          <a:p>
            <a:r>
              <a:rPr lang="en-US" dirty="0" smtClean="0"/>
              <a:t>To </a:t>
            </a:r>
            <a:r>
              <a:rPr lang="en-US" dirty="0"/>
              <a:t>develop stronger research milieus​</a:t>
            </a:r>
          </a:p>
          <a:p>
            <a:r>
              <a:rPr lang="en-US" dirty="0" smtClean="0"/>
              <a:t>To </a:t>
            </a:r>
            <a:r>
              <a:rPr lang="en-US" dirty="0"/>
              <a:t>legitimate funding of specific policies/ interventions​</a:t>
            </a:r>
          </a:p>
          <a:p>
            <a:r>
              <a:rPr lang="en-US" dirty="0" smtClean="0"/>
              <a:t>To </a:t>
            </a:r>
            <a:r>
              <a:rPr lang="en-US" dirty="0"/>
              <a:t>strengthen focus on NAV in educational programs ​</a:t>
            </a:r>
          </a:p>
          <a:p>
            <a:endParaRPr lang="en-US" dirty="0"/>
          </a:p>
          <a:p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smtClean="0"/>
              <a:t>Integration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minorities</a:t>
            </a:r>
            <a:endParaRPr lang="nb-NO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Demanding involvement</a:t>
            </a:r>
            <a:r>
              <a:rPr lang="en-US" dirty="0" smtClean="0"/>
              <a:t>:</a:t>
            </a:r>
          </a:p>
          <a:p>
            <a:r>
              <a:rPr lang="en-US" dirty="0" smtClean="0"/>
              <a:t>Reference</a:t>
            </a:r>
            <a:r>
              <a:rPr lang="en-US" dirty="0"/>
              <a:t> </a:t>
            </a:r>
            <a:r>
              <a:rPr lang="en-US" dirty="0" smtClean="0"/>
              <a:t>groups</a:t>
            </a:r>
          </a:p>
          <a:p>
            <a:r>
              <a:rPr lang="en-US" dirty="0" smtClean="0"/>
              <a:t>Progress</a:t>
            </a:r>
            <a:r>
              <a:rPr lang="en-US" dirty="0"/>
              <a:t> </a:t>
            </a:r>
            <a:r>
              <a:rPr lang="en-US" dirty="0" smtClean="0"/>
              <a:t>meetings</a:t>
            </a:r>
          </a:p>
          <a:p>
            <a:r>
              <a:rPr lang="en-US" dirty="0" smtClean="0"/>
              <a:t>Workshops</a:t>
            </a:r>
          </a:p>
          <a:p>
            <a:r>
              <a:rPr lang="en-US" dirty="0"/>
              <a:t>C</a:t>
            </a:r>
            <a:r>
              <a:rPr lang="en-US" dirty="0" smtClean="0"/>
              <a:t>omments</a:t>
            </a:r>
            <a:r>
              <a:rPr lang="en-US" dirty="0"/>
              <a:t> on report​</a:t>
            </a:r>
            <a:endParaRPr lang="nb-NO" dirty="0" smtClean="0"/>
          </a:p>
          <a:p>
            <a:pPr marL="0" indent="0">
              <a:buNone/>
            </a:pP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observe</a:t>
            </a:r>
            <a:r>
              <a:rPr lang="nb-NO" dirty="0" smtClean="0"/>
              <a:t> </a:t>
            </a:r>
            <a:r>
              <a:rPr lang="nb-NO" dirty="0" err="1" smtClean="0"/>
              <a:t>two</a:t>
            </a:r>
            <a:r>
              <a:rPr lang="nb-NO" dirty="0" smtClean="0"/>
              <a:t> </a:t>
            </a:r>
            <a:r>
              <a:rPr lang="nb-NO" dirty="0" err="1" smtClean="0"/>
              <a:t>tracks</a:t>
            </a:r>
            <a:r>
              <a:rPr lang="nb-NO" dirty="0" smtClean="0"/>
              <a:t>: </a:t>
            </a:r>
          </a:p>
          <a:p>
            <a:r>
              <a:rPr lang="en-US" dirty="0"/>
              <a:t>Knowledge on integration</a:t>
            </a:r>
            <a:r>
              <a:rPr lang="en-US" dirty="0" smtClean="0"/>
              <a:t>​ of minorities</a:t>
            </a:r>
            <a:endParaRPr lang="en-US" dirty="0"/>
          </a:p>
          <a:p>
            <a:r>
              <a:rPr lang="en-US" dirty="0"/>
              <a:t>Knowledge about policy implementation, means and measures</a:t>
            </a:r>
            <a:r>
              <a:rPr lang="nb-NO" dirty="0"/>
              <a:t>​</a:t>
            </a:r>
          </a:p>
          <a:p>
            <a:endParaRPr lang="nb-NO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3D70CB-25CB-BE44-8267-D24E2D49FE8A}" type="datetime1">
              <a:rPr lang="nb-NO" smtClean="0"/>
              <a:pPr>
                <a:defRPr/>
              </a:pPr>
              <a:t>15.06.2021</a:t>
            </a:fld>
            <a:endParaRPr lang="nb-NO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FD7A5-C8F5-1448-9D00-39B245CDADD4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0289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Further</a:t>
            </a:r>
            <a:r>
              <a:rPr lang="nb-NO" dirty="0" smtClean="0"/>
              <a:t> </a:t>
            </a:r>
            <a:r>
              <a:rPr lang="nb-NO" dirty="0" err="1" smtClean="0"/>
              <a:t>reflections</a:t>
            </a:r>
            <a:r>
              <a:rPr lang="nb-NO" dirty="0" smtClean="0"/>
              <a:t>: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Demands</a:t>
            </a:r>
            <a:r>
              <a:rPr lang="nb-NO" dirty="0"/>
              <a:t> for </a:t>
            </a:r>
            <a:r>
              <a:rPr lang="nb-NO" dirty="0" err="1"/>
              <a:t>commissioned</a:t>
            </a:r>
            <a:r>
              <a:rPr lang="nb-NO" dirty="0"/>
              <a:t> </a:t>
            </a:r>
            <a:r>
              <a:rPr lang="nb-NO" dirty="0" err="1"/>
              <a:t>research</a:t>
            </a:r>
            <a:r>
              <a:rPr lang="nb-NO" dirty="0"/>
              <a:t> </a:t>
            </a:r>
            <a:r>
              <a:rPr lang="nb-NO" dirty="0" smtClean="0"/>
              <a:t>is</a:t>
            </a:r>
            <a:r>
              <a:rPr lang="nb-NO" dirty="0"/>
              <a:t> </a:t>
            </a:r>
            <a:r>
              <a:rPr lang="nb-NO" dirty="0" err="1"/>
              <a:t>linked</a:t>
            </a:r>
            <a:r>
              <a:rPr lang="nb-NO" dirty="0"/>
              <a:t> to </a:t>
            </a:r>
            <a:r>
              <a:rPr lang="nb-NO" dirty="0" err="1"/>
              <a:t>the</a:t>
            </a:r>
            <a:r>
              <a:rPr lang="nb-NO" dirty="0"/>
              <a:t> policy 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instruments</a:t>
            </a:r>
            <a:r>
              <a:rPr lang="nb-NO" dirty="0"/>
              <a:t> </a:t>
            </a:r>
            <a:r>
              <a:rPr lang="nb-NO" dirty="0" err="1"/>
              <a:t>the</a:t>
            </a:r>
            <a:r>
              <a:rPr lang="nb-NO" dirty="0"/>
              <a:t> </a:t>
            </a:r>
            <a:r>
              <a:rPr lang="nb-NO" dirty="0" err="1"/>
              <a:t>agencies</a:t>
            </a:r>
            <a:r>
              <a:rPr lang="nb-NO" dirty="0"/>
              <a:t> and </a:t>
            </a:r>
            <a:r>
              <a:rPr lang="nb-NO" dirty="0" err="1"/>
              <a:t>ministries</a:t>
            </a:r>
            <a:r>
              <a:rPr lang="nb-NO" dirty="0"/>
              <a:t> </a:t>
            </a:r>
            <a:r>
              <a:rPr lang="nb-NO" dirty="0" err="1" smtClean="0"/>
              <a:t>oversee</a:t>
            </a:r>
            <a:endParaRPr lang="nb-NO" dirty="0" smtClean="0"/>
          </a:p>
          <a:p>
            <a:r>
              <a:rPr lang="nb-NO" dirty="0" smtClean="0"/>
              <a:t>It is </a:t>
            </a:r>
            <a:r>
              <a:rPr lang="nb-NO" dirty="0" err="1" smtClean="0"/>
              <a:t>often</a:t>
            </a:r>
            <a:r>
              <a:rPr lang="nb-NO" dirty="0" smtClean="0"/>
              <a:t> </a:t>
            </a:r>
            <a:r>
              <a:rPr lang="nb-NO" dirty="0" err="1" smtClean="0"/>
              <a:t>very</a:t>
            </a:r>
            <a:r>
              <a:rPr lang="nb-NO" dirty="0" smtClean="0"/>
              <a:t> </a:t>
            </a:r>
            <a:r>
              <a:rPr lang="nb-NO" dirty="0" err="1" smtClean="0"/>
              <a:t>specific</a:t>
            </a:r>
            <a:r>
              <a:rPr lang="nb-NO" dirty="0" smtClean="0"/>
              <a:t>, and </a:t>
            </a:r>
            <a:r>
              <a:rPr lang="nb-NO" dirty="0" err="1" smtClean="0"/>
              <a:t>would</a:t>
            </a:r>
            <a:r>
              <a:rPr lang="nb-NO" dirty="0" smtClean="0"/>
              <a:t> not have </a:t>
            </a:r>
            <a:r>
              <a:rPr lang="nb-NO" dirty="0" err="1" smtClean="0"/>
              <a:t>been</a:t>
            </a:r>
            <a:r>
              <a:rPr lang="nb-NO" dirty="0" smtClean="0"/>
              <a:t> </a:t>
            </a:r>
            <a:r>
              <a:rPr lang="nb-NO" dirty="0" err="1" smtClean="0"/>
              <a:t>initiated</a:t>
            </a:r>
            <a:r>
              <a:rPr lang="nb-NO" dirty="0" smtClean="0"/>
              <a:t> by </a:t>
            </a:r>
            <a:r>
              <a:rPr lang="nb-NO" dirty="0" err="1" smtClean="0"/>
              <a:t>researchers</a:t>
            </a:r>
            <a:r>
              <a:rPr lang="nb-NO" dirty="0" smtClean="0"/>
              <a:t> </a:t>
            </a:r>
            <a:r>
              <a:rPr lang="nb-NO" dirty="0" err="1" smtClean="0"/>
              <a:t>independently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calls</a:t>
            </a:r>
            <a:r>
              <a:rPr lang="nb-NO" dirty="0" smtClean="0"/>
              <a:t>​</a:t>
            </a:r>
          </a:p>
          <a:p>
            <a:r>
              <a:rPr lang="nb-NO" dirty="0" err="1" smtClean="0"/>
              <a:t>Some</a:t>
            </a:r>
            <a:r>
              <a:rPr lang="nb-NO" dirty="0" smtClean="0"/>
              <a:t> </a:t>
            </a:r>
            <a:r>
              <a:rPr lang="nb-NO" dirty="0" err="1" smtClean="0"/>
              <a:t>differences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fields</a:t>
            </a:r>
            <a:r>
              <a:rPr lang="nb-NO" dirty="0" smtClean="0"/>
              <a:t>:</a:t>
            </a:r>
            <a:endParaRPr lang="nb-NO" dirty="0"/>
          </a:p>
          <a:p>
            <a:pPr lvl="1"/>
            <a:r>
              <a:rPr lang="nb-NO" dirty="0" err="1" smtClean="0"/>
              <a:t>Work</a:t>
            </a:r>
            <a:r>
              <a:rPr lang="nb-NO" dirty="0" smtClean="0"/>
              <a:t> </a:t>
            </a:r>
            <a:r>
              <a:rPr lang="nb-NO" dirty="0" err="1" smtClean="0"/>
              <a:t>inclusion</a:t>
            </a:r>
            <a:r>
              <a:rPr lang="nb-NO" dirty="0" smtClean="0"/>
              <a:t>:</a:t>
            </a:r>
            <a:r>
              <a:rPr lang="nb-NO" dirty="0"/>
              <a:t> </a:t>
            </a:r>
            <a:r>
              <a:rPr lang="nb-NO" dirty="0" err="1"/>
              <a:t>What</a:t>
            </a:r>
            <a:r>
              <a:rPr lang="nb-NO" dirty="0"/>
              <a:t> </a:t>
            </a:r>
            <a:r>
              <a:rPr lang="nb-NO" dirty="0" err="1"/>
              <a:t>works</a:t>
            </a:r>
            <a:r>
              <a:rPr lang="nb-NO" dirty="0"/>
              <a:t>?</a:t>
            </a:r>
            <a:r>
              <a:rPr lang="en-US" dirty="0"/>
              <a:t>​</a:t>
            </a:r>
          </a:p>
          <a:p>
            <a:pPr lvl="1"/>
            <a:r>
              <a:rPr lang="nb-NO" dirty="0" smtClean="0"/>
              <a:t>Integration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minorities</a:t>
            </a:r>
            <a:r>
              <a:rPr lang="nb-NO" dirty="0" smtClean="0"/>
              <a:t>: </a:t>
            </a:r>
            <a:r>
              <a:rPr lang="nb-NO" dirty="0"/>
              <a:t>How </a:t>
            </a:r>
            <a:r>
              <a:rPr lang="nb-NO" dirty="0" err="1"/>
              <a:t>does</a:t>
            </a:r>
            <a:r>
              <a:rPr lang="nb-NO" dirty="0"/>
              <a:t> it </a:t>
            </a:r>
            <a:r>
              <a:rPr lang="nb-NO" dirty="0" err="1"/>
              <a:t>work</a:t>
            </a:r>
            <a:r>
              <a:rPr lang="nb-NO" dirty="0"/>
              <a:t>?</a:t>
            </a:r>
            <a:r>
              <a:rPr lang="en-US" dirty="0"/>
              <a:t>​</a:t>
            </a:r>
          </a:p>
          <a:p>
            <a:r>
              <a:rPr lang="nb-NO" dirty="0" err="1"/>
              <a:t>Demands</a:t>
            </a:r>
            <a:r>
              <a:rPr lang="nb-NO" dirty="0"/>
              <a:t> </a:t>
            </a:r>
            <a:r>
              <a:rPr lang="nb-NO" dirty="0" err="1"/>
              <a:t>can</a:t>
            </a:r>
            <a:r>
              <a:rPr lang="nb-NO" dirty="0"/>
              <a:t> be </a:t>
            </a:r>
            <a:r>
              <a:rPr lang="nb-NO" dirty="0" err="1"/>
              <a:t>routinized</a:t>
            </a:r>
            <a:r>
              <a:rPr lang="nb-NO" dirty="0"/>
              <a:t>, </a:t>
            </a:r>
            <a:r>
              <a:rPr lang="nb-NO" dirty="0" err="1"/>
              <a:t>created</a:t>
            </a:r>
            <a:r>
              <a:rPr lang="nb-NO" dirty="0"/>
              <a:t> </a:t>
            </a:r>
            <a:r>
              <a:rPr lang="nb-NO" dirty="0" err="1"/>
              <a:t>within</a:t>
            </a:r>
            <a:r>
              <a:rPr lang="nb-NO" dirty="0"/>
              <a:t> </a:t>
            </a:r>
            <a:r>
              <a:rPr lang="nb-NO" dirty="0" err="1"/>
              <a:t>the</a:t>
            </a:r>
            <a:r>
              <a:rPr lang="nb-NO" dirty="0"/>
              <a:t> </a:t>
            </a:r>
            <a:r>
              <a:rPr lang="nb-NO" dirty="0" err="1"/>
              <a:t>organizations</a:t>
            </a:r>
            <a:r>
              <a:rPr lang="nb-NO" dirty="0"/>
              <a:t>, or </a:t>
            </a:r>
            <a:r>
              <a:rPr lang="nb-NO" dirty="0" err="1"/>
              <a:t>they</a:t>
            </a:r>
            <a:r>
              <a:rPr lang="nb-NO" dirty="0"/>
              <a:t> </a:t>
            </a:r>
            <a:r>
              <a:rPr lang="nb-NO" dirty="0" err="1"/>
              <a:t>can</a:t>
            </a:r>
            <a:r>
              <a:rPr lang="nb-NO" dirty="0"/>
              <a:t> be ad hoc, </a:t>
            </a:r>
            <a:r>
              <a:rPr lang="nb-NO" dirty="0" err="1"/>
              <a:t>resulting</a:t>
            </a:r>
            <a:r>
              <a:rPr lang="nb-NO" dirty="0"/>
              <a:t> from </a:t>
            </a:r>
            <a:r>
              <a:rPr lang="nb-NO" dirty="0" err="1"/>
              <a:t>external</a:t>
            </a:r>
            <a:r>
              <a:rPr lang="nb-NO" dirty="0"/>
              <a:t> </a:t>
            </a:r>
            <a:r>
              <a:rPr lang="en-US" dirty="0"/>
              <a:t>processes and events</a:t>
            </a:r>
            <a:r>
              <a:rPr lang="en-US" dirty="0" smtClean="0"/>
              <a:t>​</a:t>
            </a:r>
            <a:r>
              <a:rPr lang="nb-NO" dirty="0" smtClean="0"/>
              <a:t>​</a:t>
            </a:r>
            <a:endParaRPr lang="nb-NO" dirty="0"/>
          </a:p>
          <a:p>
            <a:r>
              <a:rPr lang="en-US" dirty="0" smtClean="0"/>
              <a:t>​</a:t>
            </a:r>
            <a:endParaRPr lang="en-US" dirty="0"/>
          </a:p>
          <a:p>
            <a:r>
              <a:rPr lang="nb-NO" dirty="0"/>
              <a:t>​</a:t>
            </a:r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15.06.2021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0788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How to </a:t>
            </a:r>
            <a:r>
              <a:rPr lang="nb-NO" dirty="0" err="1" smtClean="0"/>
              <a:t>proceed</a:t>
            </a:r>
            <a:r>
              <a:rPr lang="nb-NO" dirty="0" smtClean="0"/>
              <a:t>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what direction should we go with this?​</a:t>
            </a:r>
          </a:p>
          <a:p>
            <a:endParaRPr lang="en-US" dirty="0"/>
          </a:p>
          <a:p>
            <a:r>
              <a:rPr lang="en-US" dirty="0"/>
              <a:t>We consider to include other policy fields. Which?​</a:t>
            </a:r>
          </a:p>
          <a:p>
            <a:endParaRPr lang="en-US" dirty="0"/>
          </a:p>
          <a:p>
            <a:r>
              <a:rPr lang="en-US" dirty="0"/>
              <a:t>Are there literature on commissioned </a:t>
            </a:r>
            <a:r>
              <a:rPr lang="en-US" dirty="0" smtClean="0"/>
              <a:t>research </a:t>
            </a:r>
            <a:r>
              <a:rPr lang="en-US" dirty="0"/>
              <a:t>that we are not aware of?​</a:t>
            </a:r>
          </a:p>
          <a:p>
            <a:endParaRPr lang="en-US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15.06.2021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856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3D70CB-25CB-BE44-8267-D24E2D49FE8A}" type="datetime1">
              <a:rPr lang="nb-NO" smtClean="0"/>
              <a:pPr>
                <a:defRPr/>
              </a:pPr>
              <a:t>15.06.2021</a:t>
            </a:fld>
            <a:endParaRPr lang="nb-NO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FD7A5-C8F5-1448-9D00-39B245CDADD4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7322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Use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contract</a:t>
            </a:r>
            <a:r>
              <a:rPr lang="nb-NO" dirty="0" smtClean="0"/>
              <a:t> </a:t>
            </a:r>
            <a:r>
              <a:rPr lang="nb-NO" dirty="0" err="1" smtClean="0"/>
              <a:t>research</a:t>
            </a:r>
            <a:r>
              <a:rPr lang="nb-NO" dirty="0" smtClean="0"/>
              <a:t>, UK (</a:t>
            </a:r>
            <a:r>
              <a:rPr lang="nb-NO" dirty="0" err="1" smtClean="0"/>
              <a:t>Bastow</a:t>
            </a:r>
            <a:r>
              <a:rPr lang="nb-NO" dirty="0" smtClean="0"/>
              <a:t> 2014): </a:t>
            </a: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6959" y="1981200"/>
            <a:ext cx="7624482" cy="41148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15.06.2021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451942"/>
      </p:ext>
    </p:extLst>
  </p:cSld>
  <p:clrMapOvr>
    <a:masterClrMapping/>
  </p:clrMapOvr>
</p:sld>
</file>

<file path=ppt/theme/theme1.xml><?xml version="1.0" encoding="utf-8"?>
<a:theme xmlns:a="http://schemas.openxmlformats.org/drawingml/2006/main" name="UiO-Norsk16_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3106</TotalTime>
  <Words>1545</Words>
  <Application>Microsoft Office PowerPoint</Application>
  <PresentationFormat>Widescreen</PresentationFormat>
  <Paragraphs>247</Paragraphs>
  <Slides>21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Times New Roman</vt:lpstr>
      <vt:lpstr>Wingdings</vt:lpstr>
      <vt:lpstr>ヒラギノ角ゴ Pro W3</vt:lpstr>
      <vt:lpstr>UiO-Norsk16_10</vt:lpstr>
      <vt:lpstr>What’s in a contract? Exploring the uses of contract research in two policy fields in Norway </vt:lpstr>
      <vt:lpstr>Topic: Practices of contracting research in the public administration</vt:lpstr>
      <vt:lpstr>Research-policy relations</vt:lpstr>
      <vt:lpstr>Previous research on contract research/commissioned research</vt:lpstr>
      <vt:lpstr>Contract research – a grey area with fuzzy boundaries</vt:lpstr>
      <vt:lpstr>Indistinct vocabulary</vt:lpstr>
      <vt:lpstr>An attempt at a definition (Kaiser et al 2003): </vt:lpstr>
      <vt:lpstr>A broader definition (Holden and Fløtten 2018)</vt:lpstr>
      <vt:lpstr>Contract research in the public administration in Norway</vt:lpstr>
      <vt:lpstr>We ask: What do policymakers demand in contracts?</vt:lpstr>
      <vt:lpstr>Data</vt:lpstr>
      <vt:lpstr>Coding of calls/contracts (work in progress – mainly inductive)</vt:lpstr>
      <vt:lpstr>Some basic information </vt:lpstr>
      <vt:lpstr>  Background of the calls: </vt:lpstr>
      <vt:lpstr>  Declared purpose​ </vt:lpstr>
      <vt:lpstr>What kind of knowledge is commissioned?</vt:lpstr>
      <vt:lpstr>Some reflections</vt:lpstr>
      <vt:lpstr>Further reflections:</vt:lpstr>
      <vt:lpstr>How to proceed?</vt:lpstr>
      <vt:lpstr>PowerPoint Presentation</vt:lpstr>
      <vt:lpstr>Use of contract research, UK (Bastow 2014): 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What’s in a contract? Exploring the uses of contract research in two policy fields in Norway</dc:title>
  <dc:creator>Silje Maria Tellmann</dc:creator>
  <cp:lastModifiedBy>Silje Maria Tellmann</cp:lastModifiedBy>
  <cp:revision>49</cp:revision>
  <dcterms:created xsi:type="dcterms:W3CDTF">2021-06-07T21:09:17Z</dcterms:created>
  <dcterms:modified xsi:type="dcterms:W3CDTF">2021-06-15T12:36:04Z</dcterms:modified>
</cp:coreProperties>
</file>