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302" r:id="rId2"/>
    <p:sldId id="331" r:id="rId3"/>
    <p:sldId id="309" r:id="rId4"/>
    <p:sldId id="329" r:id="rId5"/>
    <p:sldId id="330" r:id="rId6"/>
    <p:sldId id="308" r:id="rId7"/>
    <p:sldId id="333" r:id="rId8"/>
    <p:sldId id="321" r:id="rId9"/>
    <p:sldId id="332" r:id="rId10"/>
    <p:sldId id="303" r:id="rId11"/>
  </p:sldIdLst>
  <p:sldSz cx="9144000" cy="6858000" type="screen4x3"/>
  <p:notesSz cx="6797675" cy="9926638"/>
  <p:defaultTextStyle>
    <a:defPPr>
      <a:defRPr lang="es-E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73AD"/>
    <a:srgbClr val="3399CC"/>
    <a:srgbClr val="003366"/>
    <a:srgbClr val="336699"/>
    <a:srgbClr val="C0C0C0"/>
    <a:srgbClr val="4D4D4D"/>
    <a:srgbClr val="333333"/>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97" autoAdjust="0"/>
    <p:restoredTop sz="77904" autoAdjust="0"/>
  </p:normalViewPr>
  <p:slideViewPr>
    <p:cSldViewPr showGuides="1">
      <p:cViewPr varScale="1">
        <p:scale>
          <a:sx n="49" d="100"/>
          <a:sy n="49" d="100"/>
        </p:scale>
        <p:origin x="1488" y="52"/>
      </p:cViewPr>
      <p:guideLst>
        <p:guide orient="horz" pos="2160"/>
        <p:guide pos="2880"/>
      </p:guideLst>
    </p:cSldViewPr>
  </p:slideViewPr>
  <p:outlineViewPr>
    <p:cViewPr>
      <p:scale>
        <a:sx n="33" d="100"/>
        <a:sy n="33" d="100"/>
      </p:scale>
      <p:origin x="0" y="-30572"/>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3" d="100"/>
          <a:sy n="83" d="100"/>
        </p:scale>
        <p:origin x="-2040"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s-ES"/>
          </a:p>
        </p:txBody>
      </p:sp>
      <p:sp>
        <p:nvSpPr>
          <p:cNvPr id="3" name="2 Marcador de fecha"/>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eaLnBrk="1" hangingPunct="1">
              <a:defRPr sz="1200">
                <a:latin typeface="Arial" charset="0"/>
              </a:defRPr>
            </a:lvl1pPr>
          </a:lstStyle>
          <a:p>
            <a:pPr>
              <a:defRPr/>
            </a:pPr>
            <a:fld id="{677C804D-DB86-488B-B487-BB17EFF79CF7}" type="datetimeFigureOut">
              <a:rPr lang="es-ES"/>
              <a:pPr>
                <a:defRPr/>
              </a:pPr>
              <a:t>30/10/2017</a:t>
            </a:fld>
            <a:endParaRPr lang="es-ES"/>
          </a:p>
        </p:txBody>
      </p:sp>
      <p:sp>
        <p:nvSpPr>
          <p:cNvPr id="4" name="3 Marcador de pie de página"/>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s-ES"/>
          </a:p>
        </p:txBody>
      </p:sp>
      <p:sp>
        <p:nvSpPr>
          <p:cNvPr id="5" name="4 Marcador de número de diapositiva"/>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DC5BBE1-14C8-43E1-A9A6-8B2160FB1706}" type="slidenum">
              <a:rPr lang="es-ES" altLang="en-US"/>
              <a:pPr>
                <a:defRPr/>
              </a:pPr>
              <a:t>‹#›</a:t>
            </a:fld>
            <a:endParaRPr lang="es-E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s-ES"/>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eaLnBrk="1" hangingPunct="1">
              <a:defRPr sz="1200">
                <a:latin typeface="Arial" charset="0"/>
              </a:defRPr>
            </a:lvl1pPr>
          </a:lstStyle>
          <a:p>
            <a:pPr>
              <a:defRPr/>
            </a:pPr>
            <a:fld id="{13F0D5A3-D586-496D-BBC9-95DB79AE4BB0}" type="datetimeFigureOut">
              <a:rPr lang="es-ES"/>
              <a:pPr>
                <a:defRPr/>
              </a:pPr>
              <a:t>30/10/2017</a:t>
            </a:fld>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s-ES" noProof="0" smtClean="0"/>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s-ES"/>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771157C-3F97-426C-A46C-FF53375D5D36}" type="slidenum">
              <a:rPr lang="es-ES" altLang="en-US"/>
              <a:pPr>
                <a:defRPr/>
              </a:pPr>
              <a:t>‹#›</a:t>
            </a:fld>
            <a:endParaRPr lang="es-E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8771157C-3F97-426C-A46C-FF53375D5D36}" type="slidenum">
              <a:rPr lang="es-ES" altLang="en-US" smtClean="0"/>
              <a:pPr>
                <a:defRPr/>
              </a:pPr>
              <a:t>1</a:t>
            </a:fld>
            <a:endParaRPr lang="es-ES" altLang="en-US"/>
          </a:p>
        </p:txBody>
      </p:sp>
    </p:spTree>
    <p:extLst>
      <p:ext uri="{BB962C8B-B14F-4D97-AF65-F5344CB8AC3E}">
        <p14:creationId xmlns:p14="http://schemas.microsoft.com/office/powerpoint/2010/main" val="3409047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s-ES" dirty="0" smtClean="0"/>
          </a:p>
          <a:p>
            <a:endParaRPr lang="en-GB" dirty="0"/>
          </a:p>
        </p:txBody>
      </p:sp>
      <p:sp>
        <p:nvSpPr>
          <p:cNvPr id="4" name="Slide Number Placeholder 3"/>
          <p:cNvSpPr>
            <a:spLocks noGrp="1"/>
          </p:cNvSpPr>
          <p:nvPr>
            <p:ph type="sldNum" sz="quarter" idx="10"/>
          </p:nvPr>
        </p:nvSpPr>
        <p:spPr/>
        <p:txBody>
          <a:bodyPr/>
          <a:lstStyle/>
          <a:p>
            <a:pPr>
              <a:defRPr/>
            </a:pPr>
            <a:fld id="{8771157C-3F97-426C-A46C-FF53375D5D36}" type="slidenum">
              <a:rPr lang="es-ES" altLang="en-US" smtClean="0"/>
              <a:pPr>
                <a:defRPr/>
              </a:pPr>
              <a:t>2</a:t>
            </a:fld>
            <a:endParaRPr lang="es-ES" altLang="en-US"/>
          </a:p>
        </p:txBody>
      </p:sp>
    </p:spTree>
    <p:extLst>
      <p:ext uri="{BB962C8B-B14F-4D97-AF65-F5344CB8AC3E}">
        <p14:creationId xmlns:p14="http://schemas.microsoft.com/office/powerpoint/2010/main" val="3331404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8771157C-3F97-426C-A46C-FF53375D5D36}" type="slidenum">
              <a:rPr lang="es-ES" altLang="en-US" smtClean="0"/>
              <a:pPr>
                <a:defRPr/>
              </a:pPr>
              <a:t>3</a:t>
            </a:fld>
            <a:endParaRPr lang="es-ES" altLang="en-US"/>
          </a:p>
        </p:txBody>
      </p:sp>
    </p:spTree>
    <p:extLst>
      <p:ext uri="{BB962C8B-B14F-4D97-AF65-F5344CB8AC3E}">
        <p14:creationId xmlns:p14="http://schemas.microsoft.com/office/powerpoint/2010/main" val="2676044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GB" dirty="0"/>
          </a:p>
        </p:txBody>
      </p:sp>
      <p:sp>
        <p:nvSpPr>
          <p:cNvPr id="4" name="Slide Number Placeholder 3"/>
          <p:cNvSpPr>
            <a:spLocks noGrp="1"/>
          </p:cNvSpPr>
          <p:nvPr>
            <p:ph type="sldNum" sz="quarter" idx="10"/>
          </p:nvPr>
        </p:nvSpPr>
        <p:spPr/>
        <p:txBody>
          <a:bodyPr/>
          <a:lstStyle/>
          <a:p>
            <a:pPr>
              <a:defRPr/>
            </a:pPr>
            <a:fld id="{8771157C-3F97-426C-A46C-FF53375D5D36}" type="slidenum">
              <a:rPr lang="es-ES" altLang="en-US" smtClean="0"/>
              <a:pPr>
                <a:defRPr/>
              </a:pPr>
              <a:t>5</a:t>
            </a:fld>
            <a:endParaRPr lang="es-ES" altLang="en-US"/>
          </a:p>
        </p:txBody>
      </p:sp>
    </p:spTree>
    <p:extLst>
      <p:ext uri="{BB962C8B-B14F-4D97-AF65-F5344CB8AC3E}">
        <p14:creationId xmlns:p14="http://schemas.microsoft.com/office/powerpoint/2010/main" val="970221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8771157C-3F97-426C-A46C-FF53375D5D36}" type="slidenum">
              <a:rPr lang="es-ES" altLang="en-US" smtClean="0"/>
              <a:pPr>
                <a:defRPr/>
              </a:pPr>
              <a:t>6</a:t>
            </a:fld>
            <a:endParaRPr lang="es-ES" altLang="en-US"/>
          </a:p>
        </p:txBody>
      </p:sp>
    </p:spTree>
    <p:extLst>
      <p:ext uri="{BB962C8B-B14F-4D97-AF65-F5344CB8AC3E}">
        <p14:creationId xmlns:p14="http://schemas.microsoft.com/office/powerpoint/2010/main" val="3264248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8771157C-3F97-426C-A46C-FF53375D5D36}" type="slidenum">
              <a:rPr lang="es-ES" altLang="en-US" smtClean="0"/>
              <a:pPr>
                <a:defRPr/>
              </a:pPr>
              <a:t>7</a:t>
            </a:fld>
            <a:endParaRPr lang="es-ES" altLang="en-US"/>
          </a:p>
        </p:txBody>
      </p:sp>
    </p:spTree>
    <p:extLst>
      <p:ext uri="{BB962C8B-B14F-4D97-AF65-F5344CB8AC3E}">
        <p14:creationId xmlns:p14="http://schemas.microsoft.com/office/powerpoint/2010/main" val="114221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8771157C-3F97-426C-A46C-FF53375D5D36}" type="slidenum">
              <a:rPr lang="es-ES" altLang="en-US" smtClean="0"/>
              <a:pPr>
                <a:defRPr/>
              </a:pPr>
              <a:t>8</a:t>
            </a:fld>
            <a:endParaRPr lang="es-ES" altLang="en-US"/>
          </a:p>
        </p:txBody>
      </p:sp>
    </p:spTree>
    <p:extLst>
      <p:ext uri="{BB962C8B-B14F-4D97-AF65-F5344CB8AC3E}">
        <p14:creationId xmlns:p14="http://schemas.microsoft.com/office/powerpoint/2010/main" val="2418080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8771157C-3F97-426C-A46C-FF53375D5D36}" type="slidenum">
              <a:rPr lang="es-ES" altLang="en-US" smtClean="0"/>
              <a:pPr>
                <a:defRPr/>
              </a:pPr>
              <a:t>10</a:t>
            </a:fld>
            <a:endParaRPr lang="es-ES" altLang="en-US"/>
          </a:p>
        </p:txBody>
      </p:sp>
    </p:spTree>
    <p:extLst>
      <p:ext uri="{BB962C8B-B14F-4D97-AF65-F5344CB8AC3E}">
        <p14:creationId xmlns:p14="http://schemas.microsoft.com/office/powerpoint/2010/main" val="1381683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2130425"/>
            <a:ext cx="7772400" cy="1470025"/>
          </a:xfrm>
        </p:spPr>
        <p:txBody>
          <a:bodyPr/>
          <a:lstStyle>
            <a:lvl1pPr>
              <a:defRPr/>
            </a:lvl1pPr>
          </a:lstStyle>
          <a:p>
            <a:r>
              <a:rPr lang="es-ES"/>
              <a:t>Haga clic para cambiar el estilo de título	</a:t>
            </a:r>
          </a:p>
        </p:txBody>
      </p:sp>
      <p:sp>
        <p:nvSpPr>
          <p:cNvPr id="6147"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s-ES"/>
              <a:t>Haga clic para modificar el estilo de subtítulo del patrón</a:t>
            </a:r>
          </a:p>
        </p:txBody>
      </p:sp>
    </p:spTree>
    <p:extLst>
      <p:ext uri="{BB962C8B-B14F-4D97-AF65-F5344CB8AC3E}">
        <p14:creationId xmlns:p14="http://schemas.microsoft.com/office/powerpoint/2010/main" val="2691528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321646" y="312362"/>
            <a:ext cx="8401080" cy="582594"/>
          </a:xfrm>
        </p:spPr>
        <p:txBody>
          <a:bodyPr/>
          <a:lstStyle>
            <a:lvl1pPr algn="l">
              <a:defRPr sz="2000"/>
            </a:lvl1pPr>
          </a:lstStyle>
          <a:p>
            <a:r>
              <a:rPr lang="es-ES" dirty="0" smtClean="0"/>
              <a:t>Haga clic para modificar el estilo de título del patrón</a:t>
            </a:r>
            <a:endParaRPr lang="en-US" dirty="0"/>
          </a:p>
        </p:txBody>
      </p:sp>
      <p:sp>
        <p:nvSpPr>
          <p:cNvPr id="3" name="2 Marcador de contenido"/>
          <p:cNvSpPr>
            <a:spLocks noGrp="1"/>
          </p:cNvSpPr>
          <p:nvPr>
            <p:ph idx="1"/>
          </p:nvPr>
        </p:nvSpPr>
        <p:spPr>
          <a:xfrm>
            <a:off x="323528" y="980728"/>
            <a:ext cx="8199687" cy="5328592"/>
          </a:xfrm>
        </p:spPr>
        <p:txBody>
          <a:bodyPr>
            <a:normAutofit/>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n-US" dirty="0"/>
          </a:p>
        </p:txBody>
      </p:sp>
      <p:sp>
        <p:nvSpPr>
          <p:cNvPr id="4" name="10 Marcador de número de diapositiva"/>
          <p:cNvSpPr>
            <a:spLocks noGrp="1"/>
          </p:cNvSpPr>
          <p:nvPr>
            <p:ph type="sldNum" sz="quarter" idx="10"/>
          </p:nvPr>
        </p:nvSpPr>
        <p:spPr/>
        <p:txBody>
          <a:bodyPr/>
          <a:lstStyle>
            <a:lvl1pPr>
              <a:defRPr/>
            </a:lvl1pPr>
          </a:lstStyle>
          <a:p>
            <a:pPr>
              <a:defRPr/>
            </a:pPr>
            <a:fld id="{0230AD3A-0E6B-4E52-8933-670447A8D023}" type="slidenum">
              <a:rPr lang="es-ES" altLang="en-US"/>
              <a:pPr>
                <a:defRPr/>
              </a:pPr>
              <a:t>‹#›</a:t>
            </a:fld>
            <a:endParaRPr lang="es-ES" altLang="en-US"/>
          </a:p>
        </p:txBody>
      </p:sp>
      <p:pic>
        <p:nvPicPr>
          <p:cNvPr id="5" name="Imagen 5" descr="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80" y="6529010"/>
            <a:ext cx="872412" cy="257553"/>
          </a:xfrm>
          <a:prstGeom prst="rect">
            <a:avLst/>
          </a:prstGeom>
        </p:spPr>
      </p:pic>
    </p:spTree>
    <p:extLst>
      <p:ext uri="{BB962C8B-B14F-4D97-AF65-F5344CB8AC3E}">
        <p14:creationId xmlns:p14="http://schemas.microsoft.com/office/powerpoint/2010/main" val="1196829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s-ES_tradnl"/>
          </a:p>
        </p:txBody>
      </p:sp>
      <p:sp>
        <p:nvSpPr>
          <p:cNvPr id="3" name="Rectangle 5"/>
          <p:cNvSpPr>
            <a:spLocks noGrp="1" noChangeArrowheads="1"/>
          </p:cNvSpPr>
          <p:nvPr>
            <p:ph type="ftr" sz="quarter" idx="11"/>
          </p:nvPr>
        </p:nvSpPr>
        <p:spPr/>
        <p:txBody>
          <a:bodyPr/>
          <a:lstStyle>
            <a:lvl1pPr>
              <a:defRPr/>
            </a:lvl1pPr>
          </a:lstStyle>
          <a:p>
            <a:pPr>
              <a:defRPr/>
            </a:pPr>
            <a:endParaRPr lang="es-ES_tradnl"/>
          </a:p>
        </p:txBody>
      </p:sp>
      <p:sp>
        <p:nvSpPr>
          <p:cNvPr id="4" name="Rectangle 6"/>
          <p:cNvSpPr>
            <a:spLocks noGrp="1" noChangeArrowheads="1"/>
          </p:cNvSpPr>
          <p:nvPr>
            <p:ph type="sldNum" sz="quarter" idx="12"/>
          </p:nvPr>
        </p:nvSpPr>
        <p:spPr/>
        <p:txBody>
          <a:bodyPr/>
          <a:lstStyle>
            <a:lvl1pPr>
              <a:defRPr/>
            </a:lvl1pPr>
          </a:lstStyle>
          <a:p>
            <a:pPr>
              <a:defRPr/>
            </a:pPr>
            <a:fld id="{3FD7D828-246E-434F-AF89-48F5879B8428}" type="slidenum">
              <a:rPr lang="es-ES_tradnl" altLang="en-US"/>
              <a:pPr>
                <a:defRPr/>
              </a:pPr>
              <a:t>‹#›</a:t>
            </a:fld>
            <a:endParaRPr lang="es-ES_tradnl" altLang="en-US"/>
          </a:p>
        </p:txBody>
      </p:sp>
    </p:spTree>
    <p:extLst>
      <p:ext uri="{BB962C8B-B14F-4D97-AF65-F5344CB8AC3E}">
        <p14:creationId xmlns:p14="http://schemas.microsoft.com/office/powerpoint/2010/main" val="451492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2 Rectángulo"/>
          <p:cNvSpPr/>
          <p:nvPr userDrawn="1"/>
        </p:nvSpPr>
        <p:spPr>
          <a:xfrm>
            <a:off x="0" y="6489700"/>
            <a:ext cx="9144000" cy="368300"/>
          </a:xfrm>
          <a:prstGeom prst="rect">
            <a:avLst/>
          </a:prstGeom>
          <a:solidFill>
            <a:srgbClr val="009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solidFill>
                <a:srgbClr val="33CCCC"/>
              </a:solidFill>
            </a:endParaRPr>
          </a:p>
        </p:txBody>
      </p:sp>
      <p:pic>
        <p:nvPicPr>
          <p:cNvPr id="3" name="20 Imagen" descr="INGENIO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85113" y="5949950"/>
            <a:ext cx="1050925"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3 Marcador de número de diapositiva"/>
          <p:cNvSpPr txBox="1">
            <a:spLocks/>
          </p:cNvSpPr>
          <p:nvPr userDrawn="1"/>
        </p:nvSpPr>
        <p:spPr bwMode="auto">
          <a:xfrm>
            <a:off x="179388" y="6623050"/>
            <a:ext cx="746125" cy="333375"/>
          </a:xfrm>
          <a:prstGeom prst="rect">
            <a:avLst/>
          </a:prstGeom>
          <a:noFill/>
          <a:ln>
            <a:noFill/>
          </a:ln>
          <a:extLst/>
        </p:spPr>
        <p:txBody>
          <a:bodyPr/>
          <a:lstStyle>
            <a:lvl1pPr eaLnBrk="0" hangingPunct="0">
              <a:defRPr sz="1100">
                <a:solidFill>
                  <a:schemeClr val="tx1"/>
                </a:solidFill>
                <a:latin typeface="Arial" charset="0"/>
                <a:cs typeface="Arial" charset="0"/>
              </a:defRPr>
            </a:lvl1pPr>
            <a:lvl2pPr marL="742950" indent="-285750" eaLnBrk="0" hangingPunct="0">
              <a:defRPr sz="1100">
                <a:solidFill>
                  <a:schemeClr val="tx1"/>
                </a:solidFill>
                <a:latin typeface="Arial" charset="0"/>
                <a:cs typeface="Arial" charset="0"/>
              </a:defRPr>
            </a:lvl2pPr>
            <a:lvl3pPr marL="1143000" indent="-228600" eaLnBrk="0" hangingPunct="0">
              <a:defRPr sz="1100">
                <a:solidFill>
                  <a:schemeClr val="tx1"/>
                </a:solidFill>
                <a:latin typeface="Arial" charset="0"/>
                <a:cs typeface="Arial" charset="0"/>
              </a:defRPr>
            </a:lvl3pPr>
            <a:lvl4pPr marL="1600200" indent="-228600" eaLnBrk="0" hangingPunct="0">
              <a:defRPr sz="1100">
                <a:solidFill>
                  <a:schemeClr val="tx1"/>
                </a:solidFill>
                <a:latin typeface="Arial" charset="0"/>
                <a:cs typeface="Arial" charset="0"/>
              </a:defRPr>
            </a:lvl4pPr>
            <a:lvl5pPr marL="2057400" indent="-228600" eaLnBrk="0" hangingPunct="0">
              <a:defRPr sz="1100">
                <a:solidFill>
                  <a:schemeClr val="tx1"/>
                </a:solidFill>
                <a:latin typeface="Arial" charset="0"/>
                <a:cs typeface="Arial" charset="0"/>
              </a:defRPr>
            </a:lvl5pPr>
            <a:lvl6pPr marL="2514600" indent="-228600" eaLnBrk="0" fontAlgn="base" hangingPunct="0">
              <a:spcBef>
                <a:spcPct val="0"/>
              </a:spcBef>
              <a:spcAft>
                <a:spcPct val="0"/>
              </a:spcAft>
              <a:defRPr sz="1100">
                <a:solidFill>
                  <a:schemeClr val="tx1"/>
                </a:solidFill>
                <a:latin typeface="Arial" charset="0"/>
                <a:cs typeface="Arial" charset="0"/>
              </a:defRPr>
            </a:lvl6pPr>
            <a:lvl7pPr marL="2971800" indent="-228600" eaLnBrk="0" fontAlgn="base" hangingPunct="0">
              <a:spcBef>
                <a:spcPct val="0"/>
              </a:spcBef>
              <a:spcAft>
                <a:spcPct val="0"/>
              </a:spcAft>
              <a:defRPr sz="1100">
                <a:solidFill>
                  <a:schemeClr val="tx1"/>
                </a:solidFill>
                <a:latin typeface="Arial" charset="0"/>
                <a:cs typeface="Arial" charset="0"/>
              </a:defRPr>
            </a:lvl7pPr>
            <a:lvl8pPr marL="3429000" indent="-228600" eaLnBrk="0" fontAlgn="base" hangingPunct="0">
              <a:spcBef>
                <a:spcPct val="0"/>
              </a:spcBef>
              <a:spcAft>
                <a:spcPct val="0"/>
              </a:spcAft>
              <a:defRPr sz="1100">
                <a:solidFill>
                  <a:schemeClr val="tx1"/>
                </a:solidFill>
                <a:latin typeface="Arial" charset="0"/>
                <a:cs typeface="Arial" charset="0"/>
              </a:defRPr>
            </a:lvl8pPr>
            <a:lvl9pPr marL="3886200" indent="-228600" eaLnBrk="0" fontAlgn="base" hangingPunct="0">
              <a:spcBef>
                <a:spcPct val="0"/>
              </a:spcBef>
              <a:spcAft>
                <a:spcPct val="0"/>
              </a:spcAft>
              <a:defRPr sz="1100">
                <a:solidFill>
                  <a:schemeClr val="tx1"/>
                </a:solidFill>
                <a:latin typeface="Arial" charset="0"/>
                <a:cs typeface="Arial" charset="0"/>
              </a:defRPr>
            </a:lvl9pPr>
          </a:lstStyle>
          <a:p>
            <a:pPr eaLnBrk="1" hangingPunct="1">
              <a:defRPr/>
            </a:pPr>
            <a:fld id="{C420867A-E00A-4571-9E86-9900FB692F05}" type="slidenum">
              <a:rPr lang="es-ES_tradnl" sz="1000" b="1" smtClean="0">
                <a:solidFill>
                  <a:schemeClr val="bg1"/>
                </a:solidFill>
              </a:rPr>
              <a:pPr eaLnBrk="1" hangingPunct="1">
                <a:defRPr/>
              </a:pPr>
              <a:t>‹#›</a:t>
            </a:fld>
            <a:endParaRPr lang="es-ES_tradnl" sz="1000" b="1" dirty="0" smtClean="0">
              <a:solidFill>
                <a:schemeClr val="bg1"/>
              </a:solidFill>
            </a:endParaRPr>
          </a:p>
        </p:txBody>
      </p:sp>
      <p:cxnSp>
        <p:nvCxnSpPr>
          <p:cNvPr id="5" name="4 Conector recto"/>
          <p:cNvCxnSpPr/>
          <p:nvPr userDrawn="1"/>
        </p:nvCxnSpPr>
        <p:spPr>
          <a:xfrm>
            <a:off x="0" y="765175"/>
            <a:ext cx="91440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6" name="Imagen 5" descr="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454" y="6043839"/>
            <a:ext cx="1176872" cy="347436"/>
          </a:xfrm>
          <a:prstGeom prst="rect">
            <a:avLst/>
          </a:prstGeom>
        </p:spPr>
      </p:pic>
    </p:spTree>
    <p:extLst>
      <p:ext uri="{BB962C8B-B14F-4D97-AF65-F5344CB8AC3E}">
        <p14:creationId xmlns:p14="http://schemas.microsoft.com/office/powerpoint/2010/main" val="1169716332"/>
      </p:ext>
    </p:extLst>
  </p:cSld>
  <p:clrMapOvr>
    <a:masterClrMapping/>
  </p:clrMapOvr>
  <p:transition spd="med">
    <p:randomBa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39725" y="322263"/>
            <a:ext cx="83724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Haga clic para modificar el estilo de texto del patrón</a:t>
            </a:r>
          </a:p>
          <a:p>
            <a:pPr lvl="1"/>
            <a:r>
              <a:rPr lang="en-GB" altLang="en-US" smtClean="0"/>
              <a:t>Segundo nivel</a:t>
            </a:r>
          </a:p>
          <a:p>
            <a:pPr lvl="2"/>
            <a:r>
              <a:rPr lang="en-GB" altLang="en-US" smtClean="0"/>
              <a:t>Tercer nivel</a:t>
            </a:r>
          </a:p>
          <a:p>
            <a:pPr lvl="3"/>
            <a:r>
              <a:rPr lang="en-GB" altLang="en-US" smtClean="0"/>
              <a:t>Cuarto nivel</a:t>
            </a:r>
          </a:p>
          <a:p>
            <a:pPr lvl="4"/>
            <a:r>
              <a:rPr lang="en-GB" altLang="en-US" smtClean="0"/>
              <a:t>Quinto nivel</a:t>
            </a:r>
          </a:p>
        </p:txBody>
      </p:sp>
      <p:sp>
        <p:nvSpPr>
          <p:cNvPr id="1028" name="Rectangle 4"/>
          <p:cNvSpPr>
            <a:spLocks noGrp="1" noChangeArrowheads="1"/>
          </p:cNvSpPr>
          <p:nvPr>
            <p:ph type="dt" sz="half" idx="2"/>
          </p:nvPr>
        </p:nvSpPr>
        <p:spPr bwMode="auto">
          <a:xfrm>
            <a:off x="285750" y="6419850"/>
            <a:ext cx="1143000" cy="366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lnSpc>
                <a:spcPct val="150000"/>
              </a:lnSpc>
              <a:spcBef>
                <a:spcPct val="0"/>
              </a:spcBef>
              <a:spcAft>
                <a:spcPct val="0"/>
              </a:spcAft>
              <a:defRPr lang="es-ES" sz="1200" kern="1200">
                <a:solidFill>
                  <a:schemeClr val="tx1">
                    <a:tint val="75000"/>
                  </a:schemeClr>
                </a:solidFill>
                <a:latin typeface="Arial" charset="0"/>
                <a:ea typeface="+mn-ea"/>
                <a:cs typeface="+mn-cs"/>
              </a:defRPr>
            </a:lvl1pPr>
          </a:lstStyle>
          <a:p>
            <a:pPr>
              <a:defRPr/>
            </a:pPr>
            <a:r>
              <a:t>Fecha</a:t>
            </a:r>
          </a:p>
        </p:txBody>
      </p:sp>
      <p:sp>
        <p:nvSpPr>
          <p:cNvPr id="10" name="9 Marcador de pie de página"/>
          <p:cNvSpPr>
            <a:spLocks noGrp="1"/>
          </p:cNvSpPr>
          <p:nvPr>
            <p:ph type="ftr" sz="quarter" idx="3"/>
          </p:nvPr>
        </p:nvSpPr>
        <p:spPr>
          <a:xfrm>
            <a:off x="1500188" y="6421438"/>
            <a:ext cx="5929312"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defRPr>
            </a:lvl1pPr>
          </a:lstStyle>
          <a:p>
            <a:pPr>
              <a:defRPr/>
            </a:pPr>
            <a:r>
              <a:rPr lang="es-ES"/>
              <a:t>Nombre del curso/seminario…</a:t>
            </a:r>
          </a:p>
        </p:txBody>
      </p:sp>
      <p:sp>
        <p:nvSpPr>
          <p:cNvPr id="11" name="10 Marcador de número de diapositiva"/>
          <p:cNvSpPr>
            <a:spLocks noGrp="1"/>
          </p:cNvSpPr>
          <p:nvPr>
            <p:ph type="sldNum" sz="quarter" idx="4"/>
          </p:nvPr>
        </p:nvSpPr>
        <p:spPr>
          <a:xfrm>
            <a:off x="7500938" y="6421438"/>
            <a:ext cx="847725"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1DC7C52A-24F0-4341-8CF5-D9C810BCA5AB}" type="slidenum">
              <a:rPr lang="es-ES" altLang="en-US"/>
              <a:pPr>
                <a:defRPr/>
              </a:pPr>
              <a:t>‹#›</a:t>
            </a:fld>
            <a:endParaRPr lang="es-ES" altLang="en-US"/>
          </a:p>
        </p:txBody>
      </p:sp>
      <p:sp>
        <p:nvSpPr>
          <p:cNvPr id="4" name="Rectangle 3"/>
          <p:cNvSpPr/>
          <p:nvPr userDrawn="1"/>
        </p:nvSpPr>
        <p:spPr>
          <a:xfrm>
            <a:off x="8391525" y="6523038"/>
            <a:ext cx="755650" cy="338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ES"/>
          </a:p>
        </p:txBody>
      </p:sp>
      <p:pic>
        <p:nvPicPr>
          <p:cNvPr id="1032" name="Picture 11"/>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316913" y="6524625"/>
            <a:ext cx="79533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Lst>
  <p:hf hdr="0"/>
  <p:txStyles>
    <p:titleStyle>
      <a:lvl1pPr algn="l" rtl="0" eaLnBrk="0" fontAlgn="base" hangingPunct="0">
        <a:spcBef>
          <a:spcPct val="0"/>
        </a:spcBef>
        <a:spcAft>
          <a:spcPct val="0"/>
        </a:spcAft>
        <a:defRPr sz="2000" b="1">
          <a:solidFill>
            <a:srgbClr val="3973AD"/>
          </a:solidFill>
          <a:latin typeface="+mj-lt"/>
          <a:ea typeface="+mj-ea"/>
          <a:cs typeface="+mj-cs"/>
        </a:defRPr>
      </a:lvl1pPr>
      <a:lvl2pPr algn="l" rtl="0" eaLnBrk="0" fontAlgn="base" hangingPunct="0">
        <a:spcBef>
          <a:spcPct val="0"/>
        </a:spcBef>
        <a:spcAft>
          <a:spcPct val="0"/>
        </a:spcAft>
        <a:defRPr sz="2000" b="1">
          <a:solidFill>
            <a:srgbClr val="3973AD"/>
          </a:solidFill>
          <a:latin typeface="Arial" charset="0"/>
        </a:defRPr>
      </a:lvl2pPr>
      <a:lvl3pPr algn="l" rtl="0" eaLnBrk="0" fontAlgn="base" hangingPunct="0">
        <a:spcBef>
          <a:spcPct val="0"/>
        </a:spcBef>
        <a:spcAft>
          <a:spcPct val="0"/>
        </a:spcAft>
        <a:defRPr sz="2000" b="1">
          <a:solidFill>
            <a:srgbClr val="3973AD"/>
          </a:solidFill>
          <a:latin typeface="Arial" charset="0"/>
        </a:defRPr>
      </a:lvl3pPr>
      <a:lvl4pPr algn="l" rtl="0" eaLnBrk="0" fontAlgn="base" hangingPunct="0">
        <a:spcBef>
          <a:spcPct val="0"/>
        </a:spcBef>
        <a:spcAft>
          <a:spcPct val="0"/>
        </a:spcAft>
        <a:defRPr sz="2000" b="1">
          <a:solidFill>
            <a:srgbClr val="3973AD"/>
          </a:solidFill>
          <a:latin typeface="Arial" charset="0"/>
        </a:defRPr>
      </a:lvl4pPr>
      <a:lvl5pPr algn="l" rtl="0" eaLnBrk="0" fontAlgn="base" hangingPunct="0">
        <a:spcBef>
          <a:spcPct val="0"/>
        </a:spcBef>
        <a:spcAft>
          <a:spcPct val="0"/>
        </a:spcAft>
        <a:defRPr sz="2000" b="1">
          <a:solidFill>
            <a:srgbClr val="3973AD"/>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ferri.es/seccion.asp?idseccion=119" TargetMode="External"/><Relationship Id="rId13" Type="http://schemas.openxmlformats.org/officeDocument/2006/relationships/image" Target="../media/image8.jpeg"/><Relationship Id="rId3" Type="http://schemas.openxmlformats.org/officeDocument/2006/relationships/image" Target="../media/image5.jpeg"/><Relationship Id="rId7" Type="http://schemas.openxmlformats.org/officeDocument/2006/relationships/hyperlink" Target="http://www.ferri.es/seccion.asp?idseccion=118" TargetMode="External"/><Relationship Id="rId12" Type="http://schemas.openxmlformats.org/officeDocument/2006/relationships/image" Target="../media/image7.png"/><Relationship Id="rId17" Type="http://schemas.openxmlformats.org/officeDocument/2006/relationships/image" Target="../media/image12.jpeg"/><Relationship Id="rId2" Type="http://schemas.openxmlformats.org/officeDocument/2006/relationships/notesSlide" Target="../notesSlides/notesSlide1.xml"/><Relationship Id="rId16" Type="http://schemas.openxmlformats.org/officeDocument/2006/relationships/image" Target="../media/image11.jpeg"/><Relationship Id="rId1" Type="http://schemas.openxmlformats.org/officeDocument/2006/relationships/slideLayout" Target="../slideLayouts/slideLayout3.xml"/><Relationship Id="rId6" Type="http://schemas.openxmlformats.org/officeDocument/2006/relationships/hyperlink" Target="http://www.ferri.es/seccion.asp?idseccion=117" TargetMode="External"/><Relationship Id="rId11" Type="http://schemas.openxmlformats.org/officeDocument/2006/relationships/hyperlink" Target="http://www.ferri.es/intranet" TargetMode="External"/><Relationship Id="rId5" Type="http://schemas.openxmlformats.org/officeDocument/2006/relationships/image" Target="../media/image6.png"/><Relationship Id="rId15" Type="http://schemas.openxmlformats.org/officeDocument/2006/relationships/image" Target="../media/image10.jpeg"/><Relationship Id="rId10" Type="http://schemas.openxmlformats.org/officeDocument/2006/relationships/hyperlink" Target="http://www.ferri.es/catalogo.asp" TargetMode="External"/><Relationship Id="rId4" Type="http://schemas.openxmlformats.org/officeDocument/2006/relationships/hyperlink" Target="http://www.ferri.es/conoce.asp" TargetMode="External"/><Relationship Id="rId9" Type="http://schemas.openxmlformats.org/officeDocument/2006/relationships/hyperlink" Target="http://www.ferri.es/seccion.asp?idseccion=195187" TargetMode="External"/><Relationship Id="rId14"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www.ferri.es/seccion.asp?idseccion=119" TargetMode="External"/><Relationship Id="rId13" Type="http://schemas.openxmlformats.org/officeDocument/2006/relationships/image" Target="../media/image15.jpeg"/><Relationship Id="rId18" Type="http://schemas.openxmlformats.org/officeDocument/2006/relationships/image" Target="../media/image16.jpeg"/><Relationship Id="rId3" Type="http://schemas.openxmlformats.org/officeDocument/2006/relationships/image" Target="../media/image13.jpeg"/><Relationship Id="rId7" Type="http://schemas.openxmlformats.org/officeDocument/2006/relationships/hyperlink" Target="http://www.ferri.es/seccion.asp?idseccion=118" TargetMode="External"/><Relationship Id="rId12" Type="http://schemas.openxmlformats.org/officeDocument/2006/relationships/image" Target="../media/image14.jpeg"/><Relationship Id="rId17" Type="http://schemas.openxmlformats.org/officeDocument/2006/relationships/image" Target="../media/image11.jpeg"/><Relationship Id="rId2" Type="http://schemas.openxmlformats.org/officeDocument/2006/relationships/notesSlide" Target="../notesSlides/notesSlide8.xml"/><Relationship Id="rId16" Type="http://schemas.openxmlformats.org/officeDocument/2006/relationships/image" Target="../media/image10.jpeg"/><Relationship Id="rId1" Type="http://schemas.openxmlformats.org/officeDocument/2006/relationships/slideLayout" Target="../slideLayouts/slideLayout4.xml"/><Relationship Id="rId6" Type="http://schemas.openxmlformats.org/officeDocument/2006/relationships/hyperlink" Target="http://www.ferri.es/seccion.asp?idseccion=117" TargetMode="External"/><Relationship Id="rId11" Type="http://schemas.openxmlformats.org/officeDocument/2006/relationships/hyperlink" Target="http://www.ferri.es/intranet" TargetMode="External"/><Relationship Id="rId5" Type="http://schemas.openxmlformats.org/officeDocument/2006/relationships/image" Target="../media/image6.png"/><Relationship Id="rId15" Type="http://schemas.openxmlformats.org/officeDocument/2006/relationships/image" Target="../media/image9.jpeg"/><Relationship Id="rId10" Type="http://schemas.openxmlformats.org/officeDocument/2006/relationships/hyperlink" Target="http://www.ferri.es/catalogo.asp" TargetMode="External"/><Relationship Id="rId4" Type="http://schemas.openxmlformats.org/officeDocument/2006/relationships/hyperlink" Target="http://www.ferri.es/conoce.asp" TargetMode="External"/><Relationship Id="rId9" Type="http://schemas.openxmlformats.org/officeDocument/2006/relationships/hyperlink" Target="http://www.ferri.es/seccion.asp?idseccion=195187" TargetMode="External"/><Relationship Id="rId1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22 Imagen" descr="portada.jpg"/>
          <p:cNvPicPr>
            <a:picLocks noChangeAspect="1"/>
          </p:cNvPicPr>
          <p:nvPr/>
        </p:nvPicPr>
        <p:blipFill>
          <a:blip r:embed="rId3">
            <a:lum contrast="10000"/>
            <a:extLst>
              <a:ext uri="{28A0092B-C50C-407E-A947-70E740481C1C}">
                <a14:useLocalDpi xmlns:a14="http://schemas.microsoft.com/office/drawing/2010/main" val="0"/>
              </a:ext>
            </a:extLst>
          </a:blip>
          <a:srcRect t="356" r="24992"/>
          <a:stretch>
            <a:fillRect/>
          </a:stretch>
        </p:blipFill>
        <p:spPr bwMode="auto">
          <a:xfrm>
            <a:off x="1979613" y="0"/>
            <a:ext cx="7164387" cy="664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23 Rectángulo"/>
          <p:cNvSpPr>
            <a:spLocks noChangeArrowheads="1"/>
          </p:cNvSpPr>
          <p:nvPr/>
        </p:nvSpPr>
        <p:spPr bwMode="auto">
          <a:xfrm>
            <a:off x="2268538" y="1773238"/>
            <a:ext cx="6875462" cy="3354765"/>
          </a:xfrm>
          <a:prstGeom prst="rect">
            <a:avLst/>
          </a:prstGeom>
          <a:solidFill>
            <a:srgbClr val="FFFFFF">
              <a:alpha val="58823"/>
            </a:srgbClr>
          </a:solidFill>
          <a:ln w="9525">
            <a:noFill/>
            <a:miter lim="800000"/>
            <a:headEnd/>
            <a:tailEnd/>
          </a:ln>
        </p:spPr>
        <p:txBody>
          <a:bodyPr>
            <a:spAutoFit/>
          </a:bodyPr>
          <a:lstStyle/>
          <a:p>
            <a:pPr>
              <a:defRPr/>
            </a:pPr>
            <a:r>
              <a:rPr lang="es-ES" sz="2000" b="1" dirty="0" smtClean="0">
                <a:latin typeface="Trebuchet MS" panose="020B0603020202020204" pitchFamily="34" charset="0"/>
              </a:rPr>
              <a:t>Inclusión y participación en la evaluación de políticas científicas y tecnológicas: función y límites</a:t>
            </a:r>
            <a:r>
              <a:rPr lang="es-ES" sz="2000" b="1" dirty="0" smtClean="0">
                <a:solidFill>
                  <a:schemeClr val="tx1">
                    <a:lumMod val="85000"/>
                    <a:lumOff val="15000"/>
                  </a:schemeClr>
                </a:solidFill>
                <a:latin typeface="Trebuchet MS" pitchFamily="34" charset="0"/>
                <a:cs typeface="Arial" charset="0"/>
              </a:rPr>
              <a:t>|</a:t>
            </a:r>
          </a:p>
          <a:p>
            <a:endParaRPr lang="es-ES" sz="1600" b="1" dirty="0">
              <a:solidFill>
                <a:schemeClr val="tx1">
                  <a:lumMod val="85000"/>
                  <a:lumOff val="15000"/>
                </a:schemeClr>
              </a:solidFill>
              <a:latin typeface="Trebuchet MS" pitchFamily="34" charset="0"/>
              <a:cs typeface="Arial" charset="0"/>
            </a:endParaRPr>
          </a:p>
          <a:p>
            <a:r>
              <a:rPr lang="es-ES" sz="2000" dirty="0">
                <a:latin typeface="Trebuchet MS" panose="020B0603020202020204" pitchFamily="34" charset="0"/>
              </a:rPr>
              <a:t>I </a:t>
            </a:r>
            <a:r>
              <a:rPr lang="es-ES" sz="2000" dirty="0" smtClean="0">
                <a:latin typeface="Trebuchet MS" panose="020B0603020202020204" pitchFamily="34" charset="0"/>
              </a:rPr>
              <a:t>Reunión de Servicios de Evaluación Científica en los Vice-Rectorados de Investigación ¿Qué </a:t>
            </a:r>
            <a:r>
              <a:rPr lang="es-ES" sz="2000" dirty="0">
                <a:latin typeface="Trebuchet MS" panose="020B0603020202020204" pitchFamily="34" charset="0"/>
              </a:rPr>
              <a:t>necesitan nuestras universidades y gestores?</a:t>
            </a:r>
          </a:p>
          <a:p>
            <a:pPr>
              <a:defRPr/>
            </a:pPr>
            <a:endParaRPr lang="es-ES" sz="1600" b="1" dirty="0">
              <a:solidFill>
                <a:schemeClr val="tx1">
                  <a:lumMod val="85000"/>
                  <a:lumOff val="15000"/>
                </a:schemeClr>
              </a:solidFill>
              <a:latin typeface="Trebuchet MS" pitchFamily="34" charset="0"/>
              <a:cs typeface="Arial" charset="0"/>
            </a:endParaRPr>
          </a:p>
          <a:p>
            <a:pPr>
              <a:defRPr/>
            </a:pPr>
            <a:r>
              <a:rPr lang="es-ES" sz="2000" b="1" dirty="0" smtClean="0">
                <a:solidFill>
                  <a:schemeClr val="tx1">
                    <a:lumMod val="85000"/>
                    <a:lumOff val="15000"/>
                  </a:schemeClr>
                </a:solidFill>
                <a:latin typeface="Trebuchet MS" pitchFamily="34" charset="0"/>
                <a:cs typeface="Arial" charset="0"/>
              </a:rPr>
              <a:t>Universidad de Granada</a:t>
            </a:r>
          </a:p>
          <a:p>
            <a:pPr>
              <a:defRPr/>
            </a:pPr>
            <a:r>
              <a:rPr lang="es-ES" sz="2000" b="1" dirty="0" smtClean="0">
                <a:solidFill>
                  <a:schemeClr val="tx1">
                    <a:lumMod val="85000"/>
                    <a:lumOff val="15000"/>
                  </a:schemeClr>
                </a:solidFill>
                <a:latin typeface="Trebuchet MS" pitchFamily="34" charset="0"/>
                <a:cs typeface="Arial" charset="0"/>
              </a:rPr>
              <a:t>26 Octubre 2017</a:t>
            </a:r>
          </a:p>
          <a:p>
            <a:pPr>
              <a:defRPr/>
            </a:pPr>
            <a:endParaRPr lang="es-ES" sz="2000" b="1" dirty="0">
              <a:solidFill>
                <a:schemeClr val="tx1">
                  <a:lumMod val="85000"/>
                  <a:lumOff val="15000"/>
                </a:schemeClr>
              </a:solidFill>
              <a:latin typeface="Trebuchet MS" pitchFamily="34" charset="0"/>
              <a:cs typeface="Arial" charset="0"/>
            </a:endParaRPr>
          </a:p>
          <a:p>
            <a:pPr>
              <a:defRPr/>
            </a:pPr>
            <a:r>
              <a:rPr lang="es-ES" sz="2000" b="1" dirty="0" smtClean="0">
                <a:solidFill>
                  <a:schemeClr val="tx1">
                    <a:lumMod val="85000"/>
                    <a:lumOff val="15000"/>
                  </a:schemeClr>
                </a:solidFill>
                <a:latin typeface="Trebuchet MS" pitchFamily="34" charset="0"/>
                <a:cs typeface="Arial" charset="0"/>
              </a:rPr>
              <a:t>Jordi Molas Gallart</a:t>
            </a:r>
            <a:endParaRPr lang="es-ES" sz="2000" b="1" dirty="0">
              <a:solidFill>
                <a:schemeClr val="tx1">
                  <a:lumMod val="85000"/>
                  <a:lumOff val="15000"/>
                </a:schemeClr>
              </a:solidFill>
              <a:latin typeface="Trebuchet MS" pitchFamily="34" charset="0"/>
              <a:cs typeface="Arial" charset="0"/>
            </a:endParaRPr>
          </a:p>
        </p:txBody>
      </p:sp>
      <p:pic>
        <p:nvPicPr>
          <p:cNvPr id="8196" name="Picture 10" descr="http://www.ferri.es/img/menu_sup/falsa.gif">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11" descr="http://www.ferri.es/img/menu_sup/falsa.gif">
            <a:hlinkClick r:id="rId6"/>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12" descr="http://www.ferri.es/img/menu_sup/falsa.gif">
            <a:hlinkClick r:id="rId7"/>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13" descr="http://www.ferri.es/img/menu_sup/falsa.gif">
            <a:hlinkClick r:id="rId8"/>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14" descr="http://www.ferri.es/img/menu_sup/falsa.gif">
            <a:hlinkClick r:id="rId9"/>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15" descr="http://www.ferri.es/img/menu_sup/falsa.gif">
            <a:hlinkClick r:id="rId10"/>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16" descr="http://www.ferri.es/img/menu_sup/falsa.gif">
            <a:hlinkClick r:id="rId1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20 Imagen" descr="INGENIO1.png"/>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438" y="44450"/>
            <a:ext cx="1836737"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4" name="Text Box 20"/>
          <p:cNvSpPr txBox="1">
            <a:spLocks noChangeArrowheads="1"/>
          </p:cNvSpPr>
          <p:nvPr/>
        </p:nvSpPr>
        <p:spPr bwMode="auto">
          <a:xfrm>
            <a:off x="71438" y="5157788"/>
            <a:ext cx="1908175" cy="165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1100">
                <a:solidFill>
                  <a:srgbClr val="006699"/>
                </a:solidFill>
                <a:latin typeface="Trebuchet MS" panose="020B0603020202020204" pitchFamily="34" charset="0"/>
                <a:cs typeface="Arial" panose="020B0604020202020204" pitchFamily="34" charset="0"/>
              </a:rPr>
              <a:t>INGENIO [CSIC-UPV] Ciudad Politécnica de la Innovación | Edif 8E 4º | Camino de Vera s/n | 46022 Valencia</a:t>
            </a:r>
          </a:p>
          <a:p>
            <a:pPr eaLnBrk="1" hangingPunct="1">
              <a:spcBef>
                <a:spcPct val="0"/>
              </a:spcBef>
              <a:buFontTx/>
              <a:buNone/>
            </a:pPr>
            <a:endParaRPr lang="es-ES" altLang="en-US" sz="1100">
              <a:solidFill>
                <a:srgbClr val="006699"/>
              </a:solidFill>
              <a:latin typeface="Trebuchet MS" panose="020B0603020202020204" pitchFamily="34" charset="0"/>
              <a:cs typeface="Arial" panose="020B0604020202020204" pitchFamily="34" charset="0"/>
            </a:endParaRPr>
          </a:p>
          <a:p>
            <a:pPr eaLnBrk="1" hangingPunct="1">
              <a:spcBef>
                <a:spcPct val="0"/>
              </a:spcBef>
              <a:buFontTx/>
              <a:buNone/>
            </a:pPr>
            <a:r>
              <a:rPr lang="es-ES" altLang="en-US" sz="1100">
                <a:solidFill>
                  <a:srgbClr val="006699"/>
                </a:solidFill>
                <a:latin typeface="Trebuchet MS" panose="020B0603020202020204" pitchFamily="34" charset="0"/>
                <a:cs typeface="Arial" panose="020B0604020202020204" pitchFamily="34" charset="0"/>
              </a:rPr>
              <a:t>tel +34 963 877 048 </a:t>
            </a:r>
          </a:p>
          <a:p>
            <a:pPr eaLnBrk="1" hangingPunct="1">
              <a:spcBef>
                <a:spcPct val="0"/>
              </a:spcBef>
              <a:buFontTx/>
              <a:buNone/>
            </a:pPr>
            <a:r>
              <a:rPr lang="es-ES" altLang="en-US" sz="1100">
                <a:solidFill>
                  <a:srgbClr val="006699"/>
                </a:solidFill>
                <a:latin typeface="Trebuchet MS" panose="020B0603020202020204" pitchFamily="34" charset="0"/>
                <a:cs typeface="Arial" panose="020B0604020202020204" pitchFamily="34" charset="0"/>
              </a:rPr>
              <a:t>fax +34 963 877 991 </a:t>
            </a:r>
            <a:endParaRPr lang="es-ES" altLang="en-US" sz="1100">
              <a:solidFill>
                <a:srgbClr val="006699"/>
              </a:solidFill>
              <a:cs typeface="Arial" panose="020B0604020202020204" pitchFamily="34" charset="0"/>
            </a:endParaRPr>
          </a:p>
        </p:txBody>
      </p:sp>
      <p:pic>
        <p:nvPicPr>
          <p:cNvPr id="8206" name="27 Imagen" descr="icon_f01-01.jp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7950" y="4724400"/>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28 Imagen" descr="icon_in-01.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68313" y="4724400"/>
            <a:ext cx="35877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29 Imagen" descr="icon_rss-01.jp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27088" y="4724400"/>
            <a:ext cx="3603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9" name="30 Imagen" descr="icon_t-01.jpg"/>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187450" y="4724400"/>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0" name="31 Imagen" descr="icon_y-01.jpg"/>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547813" y="4724400"/>
            <a:ext cx="3603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1" name="40 Rectángulo"/>
          <p:cNvSpPr>
            <a:spLocks noChangeArrowheads="1"/>
          </p:cNvSpPr>
          <p:nvPr/>
        </p:nvSpPr>
        <p:spPr bwMode="auto">
          <a:xfrm>
            <a:off x="7092950" y="44450"/>
            <a:ext cx="189071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s-ES" altLang="en-US" sz="1500">
                <a:solidFill>
                  <a:schemeClr val="bg1"/>
                </a:solidFill>
                <a:latin typeface="Trebuchet MS" panose="020B0603020202020204" pitchFamily="34" charset="0"/>
                <a:cs typeface="Arial" panose="020B0604020202020204" pitchFamily="34" charset="0"/>
              </a:rPr>
              <a:t>www.ingenio.upv.es</a:t>
            </a:r>
          </a:p>
        </p:txBody>
      </p:sp>
      <p:sp>
        <p:nvSpPr>
          <p:cNvPr id="21" name="20 Rectángulo"/>
          <p:cNvSpPr/>
          <p:nvPr/>
        </p:nvSpPr>
        <p:spPr>
          <a:xfrm>
            <a:off x="0" y="6643688"/>
            <a:ext cx="9144000" cy="214312"/>
          </a:xfrm>
          <a:prstGeom prst="rect">
            <a:avLst/>
          </a:prstGeom>
          <a:solidFill>
            <a:srgbClr val="009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solidFill>
                <a:srgbClr val="33CCCC"/>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El contexto (1): La evaluación como un elemento central de la gobernanza de la ciencia</a:t>
            </a:r>
            <a:endParaRPr lang="en-GB" dirty="0"/>
          </a:p>
        </p:txBody>
      </p:sp>
      <p:sp>
        <p:nvSpPr>
          <p:cNvPr id="3" name="Content Placeholder 2"/>
          <p:cNvSpPr>
            <a:spLocks noGrp="1"/>
          </p:cNvSpPr>
          <p:nvPr>
            <p:ph idx="1"/>
          </p:nvPr>
        </p:nvSpPr>
        <p:spPr/>
        <p:txBody>
          <a:bodyPr>
            <a:normAutofit fontScale="92500" lnSpcReduction="20000"/>
          </a:bodyPr>
          <a:lstStyle/>
          <a:p>
            <a:r>
              <a:rPr lang="es-ES" dirty="0" smtClean="0"/>
              <a:t>Creciente importancia de la evaluación de los resultados de la actividad científica</a:t>
            </a:r>
          </a:p>
          <a:p>
            <a:pPr lvl="1"/>
            <a:r>
              <a:rPr lang="es-ES" dirty="0" smtClean="0"/>
              <a:t>Introducción sistemas de gestión por resultados</a:t>
            </a:r>
          </a:p>
          <a:p>
            <a:pPr lvl="1"/>
            <a:r>
              <a:rPr lang="es-ES" dirty="0" smtClean="0"/>
              <a:t>El nuevo “contrato social de la ciencia” subraya la necesidad de obtener beneficios económicos y sociales</a:t>
            </a:r>
          </a:p>
          <a:p>
            <a:pPr lvl="2"/>
            <a:r>
              <a:rPr lang="es-ES" dirty="0" smtClean="0"/>
              <a:t>Organismos financiadores requieren evidencia de los resultados de sus inversiones </a:t>
            </a:r>
          </a:p>
          <a:p>
            <a:r>
              <a:rPr lang="es-ES" dirty="0" smtClean="0"/>
              <a:t>Pero la evaluación no es una actividad homogénea</a:t>
            </a:r>
          </a:p>
          <a:p>
            <a:pPr lvl="1"/>
            <a:r>
              <a:rPr lang="es-ES" dirty="0" smtClean="0"/>
              <a:t>Las prácticas de evaluación juegan varias funciones en la gobernanza de la ciencia</a:t>
            </a:r>
          </a:p>
          <a:p>
            <a:pPr lvl="1"/>
            <a:r>
              <a:rPr lang="es-ES" dirty="0" smtClean="0"/>
              <a:t>El perfil de la gobernanza viene definido en parte por la naturaleza de la evaluación</a:t>
            </a:r>
          </a:p>
          <a:p>
            <a:endParaRPr lang="en-GB" dirty="0"/>
          </a:p>
        </p:txBody>
      </p:sp>
      <p:sp>
        <p:nvSpPr>
          <p:cNvPr id="4" name="Slide Number Placeholder 3"/>
          <p:cNvSpPr>
            <a:spLocks noGrp="1"/>
          </p:cNvSpPr>
          <p:nvPr>
            <p:ph type="sldNum" sz="quarter" idx="10"/>
          </p:nvPr>
        </p:nvSpPr>
        <p:spPr/>
        <p:txBody>
          <a:bodyPr/>
          <a:lstStyle/>
          <a:p>
            <a:pPr>
              <a:defRPr/>
            </a:pPr>
            <a:fld id="{0230AD3A-0E6B-4E52-8933-670447A8D023}" type="slidenum">
              <a:rPr lang="es-ES" altLang="en-US" smtClean="0"/>
              <a:pPr>
                <a:defRPr/>
              </a:pPr>
              <a:t>2</a:t>
            </a:fld>
            <a:endParaRPr lang="es-ES" altLang="en-US"/>
          </a:p>
        </p:txBody>
      </p:sp>
    </p:spTree>
    <p:extLst>
      <p:ext uri="{BB962C8B-B14F-4D97-AF65-F5344CB8AC3E}">
        <p14:creationId xmlns:p14="http://schemas.microsoft.com/office/powerpoint/2010/main" val="188451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El contexto (2): nuevas formas de generación y aplicación del conocimiento (hacia una nueva gobernanza de la ciencia)</a:t>
            </a:r>
            <a:endParaRPr lang="en-GB" dirty="0"/>
          </a:p>
        </p:txBody>
      </p:sp>
      <p:sp>
        <p:nvSpPr>
          <p:cNvPr id="3" name="Content Placeholder 2"/>
          <p:cNvSpPr>
            <a:spLocks noGrp="1"/>
          </p:cNvSpPr>
          <p:nvPr>
            <p:ph idx="1"/>
          </p:nvPr>
        </p:nvSpPr>
        <p:spPr/>
        <p:txBody>
          <a:bodyPr>
            <a:normAutofit fontScale="77500" lnSpcReduction="20000"/>
          </a:bodyPr>
          <a:lstStyle/>
          <a:p>
            <a:r>
              <a:rPr lang="es-ES" dirty="0" smtClean="0"/>
              <a:t>Ciencia abierta</a:t>
            </a:r>
          </a:p>
          <a:p>
            <a:pPr lvl="1"/>
            <a:r>
              <a:rPr lang="es-ES" dirty="0" smtClean="0"/>
              <a:t>Abrir el acceso a la actividad científica y sus resultados (acceso abierto, datos en abierto, códigos abiertos, reproducibilidad, ciencia ciudadana,….)</a:t>
            </a:r>
          </a:p>
          <a:p>
            <a:r>
              <a:rPr lang="es-ES" dirty="0" smtClean="0"/>
              <a:t>Investigación e innovación responsable</a:t>
            </a:r>
          </a:p>
          <a:p>
            <a:pPr lvl="1"/>
            <a:r>
              <a:rPr lang="es-ES" dirty="0" err="1" smtClean="0"/>
              <a:t>Public</a:t>
            </a:r>
            <a:r>
              <a:rPr lang="es-ES" dirty="0" smtClean="0"/>
              <a:t> </a:t>
            </a:r>
            <a:r>
              <a:rPr lang="es-ES" dirty="0" err="1" smtClean="0"/>
              <a:t>engagement</a:t>
            </a:r>
            <a:r>
              <a:rPr lang="es-ES" dirty="0" smtClean="0"/>
              <a:t>, igualdad de género, ciencia abierta, educación científica, ética, “inclusiva”</a:t>
            </a:r>
            <a:endParaRPr lang="es-ES" dirty="0"/>
          </a:p>
          <a:p>
            <a:pPr lvl="1"/>
            <a:r>
              <a:rPr lang="es-ES" dirty="0" smtClean="0"/>
              <a:t>“Ciencia con y por la sociedad”</a:t>
            </a:r>
          </a:p>
          <a:p>
            <a:pPr lvl="1"/>
            <a:r>
              <a:rPr lang="es-ES" dirty="0" smtClean="0"/>
              <a:t>El investigador tiene cierta responsabilidad sobre la aplicación de los resultados de su investigación</a:t>
            </a:r>
          </a:p>
          <a:p>
            <a:r>
              <a:rPr lang="es-ES" dirty="0" smtClean="0"/>
              <a:t>Co-creación</a:t>
            </a:r>
          </a:p>
          <a:p>
            <a:pPr lvl="1"/>
            <a:r>
              <a:rPr lang="es-ES" dirty="0" smtClean="0"/>
              <a:t>Integración de la sociedad en la ciencia y la innovación</a:t>
            </a:r>
          </a:p>
          <a:p>
            <a:r>
              <a:rPr lang="es-ES" dirty="0" smtClean="0"/>
              <a:t>Producción y aplicación del conocimiento en equipo</a:t>
            </a:r>
          </a:p>
          <a:p>
            <a:pPr lvl="1"/>
            <a:r>
              <a:rPr lang="es-ES" dirty="0" smtClean="0"/>
              <a:t>Las “demarcaciones institucionales” se difuminan (triple hélice)</a:t>
            </a:r>
          </a:p>
        </p:txBody>
      </p:sp>
      <p:sp>
        <p:nvSpPr>
          <p:cNvPr id="4" name="Slide Number Placeholder 3"/>
          <p:cNvSpPr>
            <a:spLocks noGrp="1"/>
          </p:cNvSpPr>
          <p:nvPr>
            <p:ph type="sldNum" sz="quarter" idx="10"/>
          </p:nvPr>
        </p:nvSpPr>
        <p:spPr/>
        <p:txBody>
          <a:bodyPr/>
          <a:lstStyle/>
          <a:p>
            <a:pPr>
              <a:defRPr/>
            </a:pPr>
            <a:fld id="{0230AD3A-0E6B-4E52-8933-670447A8D023}" type="slidenum">
              <a:rPr lang="es-ES" altLang="en-US" smtClean="0"/>
              <a:pPr>
                <a:defRPr/>
              </a:pPr>
              <a:t>3</a:t>
            </a:fld>
            <a:endParaRPr lang="es-ES" altLang="en-US"/>
          </a:p>
        </p:txBody>
      </p:sp>
    </p:spTree>
    <p:extLst>
      <p:ext uri="{BB962C8B-B14F-4D97-AF65-F5344CB8AC3E}">
        <p14:creationId xmlns:p14="http://schemas.microsoft.com/office/powerpoint/2010/main" val="390202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Algunas implicaciones para la práctica de evaluación</a:t>
            </a:r>
            <a:endParaRPr lang="en-GB" dirty="0"/>
          </a:p>
        </p:txBody>
      </p:sp>
      <p:sp>
        <p:nvSpPr>
          <p:cNvPr id="3" name="Content Placeholder 2"/>
          <p:cNvSpPr>
            <a:spLocks noGrp="1"/>
          </p:cNvSpPr>
          <p:nvPr>
            <p:ph idx="1"/>
          </p:nvPr>
        </p:nvSpPr>
        <p:spPr/>
        <p:txBody>
          <a:bodyPr>
            <a:normAutofit lnSpcReduction="10000"/>
          </a:bodyPr>
          <a:lstStyle/>
          <a:p>
            <a:r>
              <a:rPr lang="es-ES" dirty="0" smtClean="0"/>
              <a:t>Debe ser coherente con los principios que respaldan la política CTI</a:t>
            </a:r>
          </a:p>
          <a:p>
            <a:pPr lvl="1"/>
            <a:r>
              <a:rPr lang="es-ES" dirty="0" smtClean="0"/>
              <a:t>Tomar en cuenta los efectos sobre la sociedad de las actividades científicas</a:t>
            </a:r>
          </a:p>
          <a:p>
            <a:pPr lvl="1"/>
            <a:r>
              <a:rPr lang="es-ES" dirty="0" smtClean="0"/>
              <a:t>Considerar la actividad científica como un actividad en equipo</a:t>
            </a:r>
          </a:p>
          <a:p>
            <a:pPr lvl="1"/>
            <a:r>
              <a:rPr lang="es-ES" dirty="0" smtClean="0"/>
              <a:t>Inclusión</a:t>
            </a:r>
          </a:p>
          <a:p>
            <a:r>
              <a:rPr lang="es-ES" dirty="0" smtClean="0"/>
              <a:t>Tiene que contribuir a enfrentar el reto de nuevas formas de organizar y realizar investigación</a:t>
            </a:r>
          </a:p>
          <a:p>
            <a:pPr lvl="1"/>
            <a:r>
              <a:rPr lang="es-ES" dirty="0" smtClean="0"/>
              <a:t>De naturaleza formativa</a:t>
            </a:r>
          </a:p>
          <a:p>
            <a:endParaRPr lang="es-ES" dirty="0" smtClean="0"/>
          </a:p>
          <a:p>
            <a:endParaRPr lang="en-GB" dirty="0"/>
          </a:p>
        </p:txBody>
      </p:sp>
      <p:sp>
        <p:nvSpPr>
          <p:cNvPr id="4" name="Slide Number Placeholder 3"/>
          <p:cNvSpPr>
            <a:spLocks noGrp="1"/>
          </p:cNvSpPr>
          <p:nvPr>
            <p:ph type="sldNum" sz="quarter" idx="10"/>
          </p:nvPr>
        </p:nvSpPr>
        <p:spPr/>
        <p:txBody>
          <a:bodyPr/>
          <a:lstStyle/>
          <a:p>
            <a:pPr>
              <a:defRPr/>
            </a:pPr>
            <a:fld id="{0230AD3A-0E6B-4E52-8933-670447A8D023}" type="slidenum">
              <a:rPr lang="es-ES" altLang="en-US" smtClean="0"/>
              <a:pPr>
                <a:defRPr/>
              </a:pPr>
              <a:t>4</a:t>
            </a:fld>
            <a:endParaRPr lang="es-ES" altLang="en-US"/>
          </a:p>
        </p:txBody>
      </p:sp>
    </p:spTree>
    <p:extLst>
      <p:ext uri="{BB962C8B-B14F-4D97-AF65-F5344CB8AC3E}">
        <p14:creationId xmlns:p14="http://schemas.microsoft.com/office/powerpoint/2010/main" val="3125104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Realidad</a:t>
            </a:r>
            <a:r>
              <a:rPr lang="en-GB" dirty="0" smtClean="0"/>
              <a:t>: </a:t>
            </a:r>
            <a:r>
              <a:rPr lang="en-GB" dirty="0" err="1" smtClean="0"/>
              <a:t>uso</a:t>
            </a:r>
            <a:r>
              <a:rPr lang="en-GB" dirty="0" smtClean="0"/>
              <a:t> </a:t>
            </a:r>
            <a:r>
              <a:rPr lang="en-GB" dirty="0" err="1" smtClean="0"/>
              <a:t>creciente</a:t>
            </a:r>
            <a:r>
              <a:rPr lang="en-GB" dirty="0" smtClean="0"/>
              <a:t> de </a:t>
            </a:r>
            <a:r>
              <a:rPr lang="en-GB" dirty="0" err="1" smtClean="0"/>
              <a:t>Indicadores</a:t>
            </a:r>
            <a:r>
              <a:rPr lang="en-GB" dirty="0" smtClean="0"/>
              <a:t> </a:t>
            </a:r>
            <a:r>
              <a:rPr lang="en-GB" dirty="0" err="1" smtClean="0"/>
              <a:t>cientométricos</a:t>
            </a:r>
            <a:endParaRPr lang="en-GB" dirty="0"/>
          </a:p>
        </p:txBody>
      </p:sp>
      <p:sp>
        <p:nvSpPr>
          <p:cNvPr id="3" name="Content Placeholder 2"/>
          <p:cNvSpPr>
            <a:spLocks noGrp="1"/>
          </p:cNvSpPr>
          <p:nvPr>
            <p:ph idx="1"/>
          </p:nvPr>
        </p:nvSpPr>
        <p:spPr/>
        <p:txBody>
          <a:bodyPr>
            <a:normAutofit/>
          </a:bodyPr>
          <a:lstStyle/>
          <a:p>
            <a:r>
              <a:rPr lang="es-ES" dirty="0" smtClean="0"/>
              <a:t>Es accesible a los gestores </a:t>
            </a:r>
            <a:r>
              <a:rPr lang="es-ES" dirty="0"/>
              <a:t>e</a:t>
            </a:r>
            <a:r>
              <a:rPr lang="es-ES" dirty="0" smtClean="0"/>
              <a:t> invita a reducir el recurso a expertos y especialistas</a:t>
            </a:r>
          </a:p>
          <a:p>
            <a:r>
              <a:rPr lang="es-ES" dirty="0" smtClean="0"/>
              <a:t>Puede reducir los costes de evaluación</a:t>
            </a:r>
          </a:p>
          <a:p>
            <a:r>
              <a:rPr lang="es-ES" dirty="0" smtClean="0"/>
              <a:t>A menudo se presentan como alternativa a la evaluación por pares</a:t>
            </a:r>
          </a:p>
          <a:p>
            <a:pPr lvl="1"/>
            <a:r>
              <a:rPr lang="es-ES" dirty="0" smtClean="0"/>
              <a:t>Una solución al problema “principal-agente”</a:t>
            </a:r>
          </a:p>
          <a:p>
            <a:pPr lvl="1"/>
            <a:r>
              <a:rPr lang="es-ES" dirty="0" smtClean="0"/>
              <a:t>Instrumento que facilita la gestión en un entorno de falta de confianza</a:t>
            </a:r>
          </a:p>
          <a:p>
            <a:pPr lvl="2"/>
            <a:r>
              <a:rPr lang="es-ES" dirty="0" smtClean="0"/>
              <a:t>Naturaleza “</a:t>
            </a:r>
            <a:r>
              <a:rPr lang="es-ES" dirty="0" err="1" smtClean="0"/>
              <a:t>sumativa</a:t>
            </a:r>
            <a:r>
              <a:rPr lang="es-ES" dirty="0" smtClean="0"/>
              <a:t>”</a:t>
            </a:r>
          </a:p>
        </p:txBody>
      </p:sp>
      <p:sp>
        <p:nvSpPr>
          <p:cNvPr id="4" name="Slide Number Placeholder 3"/>
          <p:cNvSpPr>
            <a:spLocks noGrp="1"/>
          </p:cNvSpPr>
          <p:nvPr>
            <p:ph type="sldNum" sz="quarter" idx="10"/>
          </p:nvPr>
        </p:nvSpPr>
        <p:spPr/>
        <p:txBody>
          <a:bodyPr/>
          <a:lstStyle/>
          <a:p>
            <a:pPr>
              <a:defRPr/>
            </a:pPr>
            <a:fld id="{0230AD3A-0E6B-4E52-8933-670447A8D023}" type="slidenum">
              <a:rPr lang="es-ES" altLang="en-US" smtClean="0"/>
              <a:pPr>
                <a:defRPr/>
              </a:pPr>
              <a:t>5</a:t>
            </a:fld>
            <a:endParaRPr lang="es-ES" altLang="en-US"/>
          </a:p>
        </p:txBody>
      </p:sp>
    </p:spTree>
    <p:extLst>
      <p:ext uri="{BB962C8B-B14F-4D97-AF65-F5344CB8AC3E}">
        <p14:creationId xmlns:p14="http://schemas.microsoft.com/office/powerpoint/2010/main" val="83663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23471" y="764704"/>
            <a:ext cx="8199687" cy="5328592"/>
          </a:xfrm>
        </p:spPr>
        <p:txBody>
          <a:bodyPr>
            <a:normAutofit/>
          </a:bodyPr>
          <a:lstStyle/>
          <a:p>
            <a:endParaRPr lang="es-ES" dirty="0" smtClean="0"/>
          </a:p>
          <a:p>
            <a:endParaRPr lang="es-ES" dirty="0"/>
          </a:p>
          <a:p>
            <a:pPr marL="0" indent="0" algn="just">
              <a:buNone/>
            </a:pPr>
            <a:r>
              <a:rPr lang="es-ES" dirty="0" smtClean="0"/>
              <a:t>La función que desempeña la evaluación en el modelo de gobernanza actual es diferente de la función que se le atribuiría en un modelo de gobernanza regida por los principios de ciencia abierta, RRI y </a:t>
            </a:r>
            <a:r>
              <a:rPr lang="es-ES" dirty="0" err="1" smtClean="0"/>
              <a:t>co</a:t>
            </a:r>
            <a:r>
              <a:rPr lang="es-ES" dirty="0" smtClean="0"/>
              <a:t>-creación</a:t>
            </a:r>
          </a:p>
        </p:txBody>
      </p:sp>
      <p:sp>
        <p:nvSpPr>
          <p:cNvPr id="4" name="Slide Number Placeholder 3"/>
          <p:cNvSpPr>
            <a:spLocks noGrp="1"/>
          </p:cNvSpPr>
          <p:nvPr>
            <p:ph type="sldNum" sz="quarter" idx="10"/>
          </p:nvPr>
        </p:nvSpPr>
        <p:spPr/>
        <p:txBody>
          <a:bodyPr/>
          <a:lstStyle/>
          <a:p>
            <a:pPr>
              <a:defRPr/>
            </a:pPr>
            <a:fld id="{3FD7D828-246E-434F-AF89-48F5879B8428}" type="slidenum">
              <a:rPr lang="es-ES_tradnl" altLang="en-US" smtClean="0"/>
              <a:pPr>
                <a:defRPr/>
              </a:pPr>
              <a:t>6</a:t>
            </a:fld>
            <a:endParaRPr lang="es-ES_tradnl" altLang="en-US"/>
          </a:p>
        </p:txBody>
      </p:sp>
      <p:sp>
        <p:nvSpPr>
          <p:cNvPr id="2" name="Title 1"/>
          <p:cNvSpPr>
            <a:spLocks noGrp="1"/>
          </p:cNvSpPr>
          <p:nvPr>
            <p:ph type="title"/>
          </p:nvPr>
        </p:nvSpPr>
        <p:spPr/>
        <p:txBody>
          <a:bodyPr/>
          <a:lstStyle/>
          <a:p>
            <a:endParaRPr lang="en-GB" dirty="0"/>
          </a:p>
        </p:txBody>
      </p:sp>
    </p:spTree>
    <p:extLst>
      <p:ext uri="{BB962C8B-B14F-4D97-AF65-F5344CB8AC3E}">
        <p14:creationId xmlns:p14="http://schemas.microsoft.com/office/powerpoint/2010/main" val="3910404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ltLang="en-US" dirty="0">
                <a:ea typeface="ＭＳ Ｐゴシック" pitchFamily="34" charset="-128"/>
              </a:rPr>
              <a:t>Funciones de la </a:t>
            </a:r>
            <a:r>
              <a:rPr lang="es-ES" altLang="en-US" dirty="0" smtClean="0">
                <a:ea typeface="ＭＳ Ｐゴシック" pitchFamily="34" charset="-128"/>
              </a:rPr>
              <a:t>evaluación</a:t>
            </a:r>
            <a:endParaRPr lang="en-GB" dirty="0"/>
          </a:p>
        </p:txBody>
      </p:sp>
      <p:sp>
        <p:nvSpPr>
          <p:cNvPr id="3" name="Content Placeholder 2"/>
          <p:cNvSpPr>
            <a:spLocks noGrp="1"/>
          </p:cNvSpPr>
          <p:nvPr>
            <p:ph idx="1"/>
          </p:nvPr>
        </p:nvSpPr>
        <p:spPr>
          <a:xfrm>
            <a:off x="323528" y="980728"/>
            <a:ext cx="8199687" cy="5544616"/>
          </a:xfrm>
        </p:spPr>
        <p:txBody>
          <a:bodyPr>
            <a:normAutofit fontScale="77500" lnSpcReduction="20000"/>
          </a:bodyPr>
          <a:lstStyle/>
          <a:p>
            <a:r>
              <a:rPr lang="es-ES" altLang="en-US" dirty="0" smtClean="0">
                <a:ea typeface="ＭＳ Ｐゴシック" pitchFamily="34" charset="-128"/>
              </a:rPr>
              <a:t>Distribución de recursos</a:t>
            </a:r>
          </a:p>
          <a:p>
            <a:pPr lvl="2"/>
            <a:r>
              <a:rPr lang="es-ES" altLang="en-US" dirty="0" smtClean="0">
                <a:ea typeface="ＭＳ Ｐゴシック" pitchFamily="34" charset="-128"/>
              </a:rPr>
              <a:t>Requiere distancia y “objetividad”</a:t>
            </a:r>
          </a:p>
          <a:p>
            <a:pPr lvl="2"/>
            <a:r>
              <a:rPr lang="es-ES" altLang="en-US" dirty="0" smtClean="0">
                <a:ea typeface="ＭＳ Ｐゴシック" pitchFamily="34" charset="-128"/>
              </a:rPr>
              <a:t>Interés directo del evaluado en el resultado, validación de los datos que aportan (clima de desconfianza)</a:t>
            </a:r>
          </a:p>
          <a:p>
            <a:r>
              <a:rPr lang="es-ES" altLang="en-US" dirty="0" smtClean="0">
                <a:ea typeface="ＭＳ Ｐゴシック" pitchFamily="34" charset="-128"/>
              </a:rPr>
              <a:t>Mejora</a:t>
            </a:r>
            <a:endParaRPr lang="es-ES" altLang="en-US" dirty="0">
              <a:ea typeface="ＭＳ Ｐゴシック" pitchFamily="34" charset="-128"/>
            </a:endParaRPr>
          </a:p>
          <a:p>
            <a:pPr lvl="1"/>
            <a:r>
              <a:rPr lang="es-ES" altLang="en-US" dirty="0">
                <a:ea typeface="ＭＳ Ｐゴシック" pitchFamily="34" charset="-128"/>
              </a:rPr>
              <a:t>Objetivos </a:t>
            </a:r>
          </a:p>
          <a:p>
            <a:pPr lvl="2"/>
            <a:r>
              <a:rPr lang="es-ES" altLang="en-US" dirty="0"/>
              <a:t>Ayudar perfeccionar la </a:t>
            </a:r>
            <a:r>
              <a:rPr lang="es-ES" altLang="en-US" dirty="0" smtClean="0"/>
              <a:t>implementación </a:t>
            </a:r>
            <a:r>
              <a:rPr lang="es-ES" altLang="en-US" dirty="0"/>
              <a:t>de políticas</a:t>
            </a:r>
          </a:p>
          <a:p>
            <a:pPr lvl="2"/>
            <a:r>
              <a:rPr lang="es-ES" dirty="0"/>
              <a:t>Ejemplo “evaluación formativa</a:t>
            </a:r>
            <a:r>
              <a:rPr lang="es-ES" dirty="0" smtClean="0"/>
              <a:t>”</a:t>
            </a:r>
            <a:endParaRPr lang="es-ES" dirty="0"/>
          </a:p>
          <a:p>
            <a:pPr lvl="2"/>
            <a:r>
              <a:rPr lang="es-ES" dirty="0" smtClean="0"/>
              <a:t>La </a:t>
            </a:r>
            <a:r>
              <a:rPr lang="es-ES" dirty="0"/>
              <a:t>evaluación se convierte en un medio de </a:t>
            </a:r>
            <a:r>
              <a:rPr lang="es-ES" dirty="0" smtClean="0"/>
              <a:t>aprendizaje</a:t>
            </a:r>
            <a:endParaRPr lang="es-ES" altLang="en-US" sz="2000" dirty="0">
              <a:ea typeface="ＭＳ Ｐゴシック" pitchFamily="34" charset="-128"/>
            </a:endParaRPr>
          </a:p>
          <a:p>
            <a:pPr lvl="1"/>
            <a:r>
              <a:rPr lang="es-ES" altLang="en-US" dirty="0" smtClean="0">
                <a:ea typeface="ＭＳ Ｐゴシック" pitchFamily="34" charset="-128"/>
              </a:rPr>
              <a:t>Basada implícitamente en la confianza</a:t>
            </a:r>
          </a:p>
          <a:p>
            <a:r>
              <a:rPr lang="es-ES" altLang="en-US" dirty="0" smtClean="0">
                <a:ea typeface="ＭＳ Ｐゴシック" pitchFamily="34" charset="-128"/>
              </a:rPr>
              <a:t>Control/auditoría</a:t>
            </a:r>
          </a:p>
          <a:p>
            <a:pPr lvl="1"/>
            <a:r>
              <a:rPr lang="es-ES" altLang="en-US" dirty="0" smtClean="0">
                <a:ea typeface="ＭＳ Ｐゴシック" pitchFamily="34" charset="-128"/>
              </a:rPr>
              <a:t>Objetivos</a:t>
            </a:r>
          </a:p>
          <a:p>
            <a:pPr lvl="2">
              <a:lnSpc>
                <a:spcPct val="80000"/>
              </a:lnSpc>
            </a:pPr>
            <a:r>
              <a:rPr lang="es-ES" altLang="en-US" dirty="0" smtClean="0">
                <a:ea typeface="ＭＳ Ｐゴシック" pitchFamily="34" charset="-128"/>
              </a:rPr>
              <a:t>Comprobar que se han realizado las actividades convenidas</a:t>
            </a:r>
          </a:p>
          <a:p>
            <a:pPr lvl="2">
              <a:lnSpc>
                <a:spcPct val="80000"/>
              </a:lnSpc>
            </a:pPr>
            <a:r>
              <a:rPr lang="es-ES" altLang="en-US" dirty="0" smtClean="0">
                <a:ea typeface="ＭＳ Ｐゴシック" pitchFamily="34" charset="-128"/>
              </a:rPr>
              <a:t>Asegurar la transparencia y la legitimidad</a:t>
            </a:r>
          </a:p>
          <a:p>
            <a:pPr lvl="1"/>
            <a:r>
              <a:rPr lang="es-ES" altLang="en-US" dirty="0" smtClean="0">
                <a:ea typeface="ＭＳ Ｐゴシック" pitchFamily="34" charset="-128"/>
              </a:rPr>
              <a:t>Común cuando una parte importante de la financiación es “troncal”  (poco peso relativo de la financiación por proyectos)</a:t>
            </a:r>
          </a:p>
          <a:p>
            <a:pPr lvl="1"/>
            <a:r>
              <a:rPr lang="es-ES" altLang="en-US" dirty="0" smtClean="0">
                <a:ea typeface="ＭＳ Ｐゴシック" pitchFamily="34" charset="-128"/>
              </a:rPr>
              <a:t>Basada implícitamente en la desconfianza</a:t>
            </a:r>
          </a:p>
          <a:p>
            <a:endParaRPr lang="es-ES" dirty="0" smtClean="0"/>
          </a:p>
        </p:txBody>
      </p:sp>
      <p:sp>
        <p:nvSpPr>
          <p:cNvPr id="4" name="Slide Number Placeholder 3"/>
          <p:cNvSpPr>
            <a:spLocks noGrp="1"/>
          </p:cNvSpPr>
          <p:nvPr>
            <p:ph type="sldNum" sz="quarter" idx="10"/>
          </p:nvPr>
        </p:nvSpPr>
        <p:spPr/>
        <p:txBody>
          <a:bodyPr/>
          <a:lstStyle/>
          <a:p>
            <a:pPr>
              <a:defRPr/>
            </a:pPr>
            <a:fld id="{0230AD3A-0E6B-4E52-8933-670447A8D023}" type="slidenum">
              <a:rPr lang="es-ES" altLang="en-US" smtClean="0"/>
              <a:pPr>
                <a:defRPr/>
              </a:pPr>
              <a:t>7</a:t>
            </a:fld>
            <a:endParaRPr lang="es-ES" altLang="en-US"/>
          </a:p>
        </p:txBody>
      </p:sp>
    </p:spTree>
    <p:extLst>
      <p:ext uri="{BB962C8B-B14F-4D97-AF65-F5344CB8AC3E}">
        <p14:creationId xmlns:p14="http://schemas.microsoft.com/office/powerpoint/2010/main" val="44709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Las diferentes funciones de la evaluación: implicaciones (1)</a:t>
            </a:r>
            <a:endParaRPr lang="en-GB" dirty="0"/>
          </a:p>
        </p:txBody>
      </p:sp>
      <p:sp>
        <p:nvSpPr>
          <p:cNvPr id="3" name="Content Placeholder 2"/>
          <p:cNvSpPr>
            <a:spLocks noGrp="1"/>
          </p:cNvSpPr>
          <p:nvPr>
            <p:ph idx="1"/>
          </p:nvPr>
        </p:nvSpPr>
        <p:spPr/>
        <p:txBody>
          <a:bodyPr>
            <a:normAutofit fontScale="92500" lnSpcReduction="20000"/>
          </a:bodyPr>
          <a:lstStyle/>
          <a:p>
            <a:r>
              <a:rPr lang="es-ES" dirty="0" smtClean="0"/>
              <a:t>No </a:t>
            </a:r>
            <a:r>
              <a:rPr lang="es-ES" dirty="0"/>
              <a:t>todas las funciones son compatibles entre sí, ya que se basan en supuestos diferentes </a:t>
            </a:r>
          </a:p>
          <a:p>
            <a:r>
              <a:rPr lang="es-ES" dirty="0" smtClean="0"/>
              <a:t>Conducen a diferentes métodos y técnicas de evaluación</a:t>
            </a:r>
          </a:p>
          <a:p>
            <a:pPr lvl="1"/>
            <a:r>
              <a:rPr lang="es-ES" dirty="0" smtClean="0"/>
              <a:t>Función de control y distribución tenderán a focalizarse en un número pequeño de indicadores, facilitando su</a:t>
            </a:r>
          </a:p>
          <a:p>
            <a:pPr lvl="2"/>
            <a:r>
              <a:rPr lang="es-ES" dirty="0" smtClean="0"/>
              <a:t>Validación</a:t>
            </a:r>
          </a:p>
          <a:p>
            <a:pPr lvl="2"/>
            <a:r>
              <a:rPr lang="es-ES" dirty="0"/>
              <a:t>C</a:t>
            </a:r>
            <a:r>
              <a:rPr lang="es-ES" dirty="0" smtClean="0"/>
              <a:t>omparación (para funciones de distribución)</a:t>
            </a:r>
          </a:p>
          <a:p>
            <a:pPr lvl="1"/>
            <a:r>
              <a:rPr lang="es-ES" dirty="0" smtClean="0"/>
              <a:t>Mejora en la definición e implementación de políticas se focalizará en los procesos y sus detalles, y en las condiciones contextuales</a:t>
            </a:r>
          </a:p>
          <a:p>
            <a:pPr lvl="2"/>
            <a:r>
              <a:rPr lang="es-ES" dirty="0" smtClean="0"/>
              <a:t>Narrativas complejas y detalladas</a:t>
            </a:r>
          </a:p>
          <a:p>
            <a:endParaRPr lang="es-ES" dirty="0"/>
          </a:p>
        </p:txBody>
      </p:sp>
      <p:sp>
        <p:nvSpPr>
          <p:cNvPr id="4" name="Slide Number Placeholder 3"/>
          <p:cNvSpPr>
            <a:spLocks noGrp="1"/>
          </p:cNvSpPr>
          <p:nvPr>
            <p:ph type="sldNum" sz="quarter" idx="10"/>
          </p:nvPr>
        </p:nvSpPr>
        <p:spPr/>
        <p:txBody>
          <a:bodyPr/>
          <a:lstStyle/>
          <a:p>
            <a:pPr>
              <a:defRPr/>
            </a:pPr>
            <a:fld id="{0230AD3A-0E6B-4E52-8933-670447A8D023}" type="slidenum">
              <a:rPr lang="es-ES" altLang="en-US" smtClean="0"/>
              <a:pPr>
                <a:defRPr/>
              </a:pPr>
              <a:t>8</a:t>
            </a:fld>
            <a:endParaRPr lang="es-ES" altLang="en-US"/>
          </a:p>
        </p:txBody>
      </p:sp>
    </p:spTree>
    <p:extLst>
      <p:ext uri="{BB962C8B-B14F-4D97-AF65-F5344CB8AC3E}">
        <p14:creationId xmlns:p14="http://schemas.microsoft.com/office/powerpoint/2010/main" val="1797688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smtClean="0"/>
              <a:t>Las diferentes funciones de la evaluación: implicaciones (2)</a:t>
            </a:r>
            <a:endParaRPr lang="en-GB" dirty="0"/>
          </a:p>
        </p:txBody>
      </p:sp>
      <p:sp>
        <p:nvSpPr>
          <p:cNvPr id="3" name="Content Placeholder 2"/>
          <p:cNvSpPr>
            <a:spLocks noGrp="1"/>
          </p:cNvSpPr>
          <p:nvPr>
            <p:ph idx="1"/>
          </p:nvPr>
        </p:nvSpPr>
        <p:spPr/>
        <p:txBody>
          <a:bodyPr/>
          <a:lstStyle/>
          <a:p>
            <a:r>
              <a:rPr lang="es-ES" dirty="0"/>
              <a:t>Los enfoques participativos encajan con funciones de </a:t>
            </a:r>
            <a:r>
              <a:rPr lang="es-ES" dirty="0" smtClean="0"/>
              <a:t>mejora/formativos, </a:t>
            </a:r>
            <a:r>
              <a:rPr lang="es-ES" dirty="0"/>
              <a:t>pero no de distribución y </a:t>
            </a:r>
            <a:r>
              <a:rPr lang="es-ES" dirty="0" smtClean="0"/>
              <a:t>control</a:t>
            </a:r>
          </a:p>
          <a:p>
            <a:r>
              <a:rPr lang="es-ES" dirty="0" smtClean="0"/>
              <a:t>El desarrollo de nuevos sistemas de gobernanza de la ciencia requiere enfoques de evaluación formativos, pero…</a:t>
            </a:r>
          </a:p>
          <a:p>
            <a:r>
              <a:rPr lang="es-ES" dirty="0" smtClean="0"/>
              <a:t>… el sistema de evaluación actual intenta solucionar</a:t>
            </a:r>
            <a:r>
              <a:rPr lang="es-ES" smtClean="0"/>
              <a:t>, ante todo, </a:t>
            </a:r>
            <a:r>
              <a:rPr lang="es-ES" dirty="0" smtClean="0"/>
              <a:t>problemas de distribución </a:t>
            </a:r>
            <a:r>
              <a:rPr lang="es-ES" smtClean="0"/>
              <a:t>y control</a:t>
            </a:r>
            <a:endParaRPr lang="es-ES" dirty="0"/>
          </a:p>
          <a:p>
            <a:endParaRPr lang="en-GB" dirty="0"/>
          </a:p>
        </p:txBody>
      </p:sp>
      <p:sp>
        <p:nvSpPr>
          <p:cNvPr id="4" name="Slide Number Placeholder 3"/>
          <p:cNvSpPr>
            <a:spLocks noGrp="1"/>
          </p:cNvSpPr>
          <p:nvPr>
            <p:ph type="sldNum" sz="quarter" idx="10"/>
          </p:nvPr>
        </p:nvSpPr>
        <p:spPr/>
        <p:txBody>
          <a:bodyPr/>
          <a:lstStyle/>
          <a:p>
            <a:pPr>
              <a:defRPr/>
            </a:pPr>
            <a:fld id="{0230AD3A-0E6B-4E52-8933-670447A8D023}" type="slidenum">
              <a:rPr lang="es-ES" altLang="en-US" smtClean="0"/>
              <a:pPr>
                <a:defRPr/>
              </a:pPr>
              <a:t>9</a:t>
            </a:fld>
            <a:endParaRPr lang="es-ES" altLang="en-US"/>
          </a:p>
        </p:txBody>
      </p:sp>
    </p:spTree>
    <p:extLst>
      <p:ext uri="{BB962C8B-B14F-4D97-AF65-F5344CB8AC3E}">
        <p14:creationId xmlns:p14="http://schemas.microsoft.com/office/powerpoint/2010/main" val="4191523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5" descr="Imagen-032-2"/>
          <p:cNvPicPr>
            <a:picLocks noChangeAspect="1" noChangeArrowheads="1"/>
          </p:cNvPicPr>
          <p:nvPr/>
        </p:nvPicPr>
        <p:blipFill>
          <a:blip r:embed="rId3">
            <a:extLst>
              <a:ext uri="{28A0092B-C50C-407E-A947-70E740481C1C}">
                <a14:useLocalDpi xmlns:a14="http://schemas.microsoft.com/office/drawing/2010/main" val="0"/>
              </a:ext>
            </a:extLst>
          </a:blip>
          <a:srcRect l="17242" b="48056"/>
          <a:stretch>
            <a:fillRect/>
          </a:stretch>
        </p:blipFill>
        <p:spPr bwMode="auto">
          <a:xfrm>
            <a:off x="-58738" y="2420938"/>
            <a:ext cx="397668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10" descr="http://www.ferri.es/img/menu_sup/falsa.gif">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 y="-792163"/>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11" descr="http://www.ferri.es/img/menu_sup/falsa.gif">
            <a:hlinkClick r:id="rId6"/>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 y="-792163"/>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2" descr="http://www.ferri.es/img/menu_sup/falsa.gif">
            <a:hlinkClick r:id="rId7"/>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 y="-792163"/>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13" descr="http://www.ferri.es/img/menu_sup/falsa.gif">
            <a:hlinkClick r:id="rId8"/>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 y="-792163"/>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14" descr="http://www.ferri.es/img/menu_sup/falsa.gif">
            <a:hlinkClick r:id="rId9"/>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 y="-792163"/>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15" descr="http://www.ferri.es/img/menu_sup/falsa.gif">
            <a:hlinkClick r:id="rId10"/>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 y="-792163"/>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16" descr="http://www.ferri.es/img/menu_sup/falsa.gif">
            <a:hlinkClick r:id="rId11"/>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 y="-792163"/>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22" descr="fcompo2-2"/>
          <p:cNvPicPr>
            <a:picLocks noChangeAspect="1" noChangeArrowheads="1"/>
          </p:cNvPicPr>
          <p:nvPr/>
        </p:nvPicPr>
        <p:blipFill>
          <a:blip r:embed="rId12">
            <a:extLst>
              <a:ext uri="{28A0092B-C50C-407E-A947-70E740481C1C}">
                <a14:useLocalDpi xmlns:a14="http://schemas.microsoft.com/office/drawing/2010/main" val="0"/>
              </a:ext>
            </a:extLst>
          </a:blip>
          <a:srcRect t="23116" r="26775" b="22247"/>
          <a:stretch>
            <a:fillRect/>
          </a:stretch>
        </p:blipFill>
        <p:spPr bwMode="auto">
          <a:xfrm>
            <a:off x="3095625" y="2420938"/>
            <a:ext cx="3348038"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Picture 16" descr="fcompo1-2"/>
          <p:cNvPicPr>
            <a:picLocks noChangeAspect="1" noChangeArrowheads="1"/>
          </p:cNvPicPr>
          <p:nvPr/>
        </p:nvPicPr>
        <p:blipFill>
          <a:blip r:embed="rId13">
            <a:extLst>
              <a:ext uri="{28A0092B-C50C-407E-A947-70E740481C1C}">
                <a14:useLocalDpi xmlns:a14="http://schemas.microsoft.com/office/drawing/2010/main" val="0"/>
              </a:ext>
            </a:extLst>
          </a:blip>
          <a:srcRect l="21709" t="37213" r="17821" b="9035"/>
          <a:stretch>
            <a:fillRect/>
          </a:stretch>
        </p:blipFill>
        <p:spPr bwMode="auto">
          <a:xfrm>
            <a:off x="6335713" y="2420938"/>
            <a:ext cx="2808287"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20"/>
          <p:cNvSpPr txBox="1">
            <a:spLocks noChangeArrowheads="1"/>
          </p:cNvSpPr>
          <p:nvPr/>
        </p:nvSpPr>
        <p:spPr bwMode="auto">
          <a:xfrm>
            <a:off x="250825" y="4697096"/>
            <a:ext cx="1908175"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a:solidFill>
                  <a:schemeClr val="tx1"/>
                </a:solidFill>
                <a:latin typeface="Arial" charset="0"/>
                <a:cs typeface="Arial" charset="0"/>
              </a:defRPr>
            </a:lvl1pPr>
            <a:lvl2pPr marL="742950" indent="-285750" eaLnBrk="0" hangingPunct="0">
              <a:defRPr sz="1100">
                <a:solidFill>
                  <a:schemeClr val="tx1"/>
                </a:solidFill>
                <a:latin typeface="Arial" charset="0"/>
                <a:cs typeface="Arial" charset="0"/>
              </a:defRPr>
            </a:lvl2pPr>
            <a:lvl3pPr marL="1143000" indent="-228600" eaLnBrk="0" hangingPunct="0">
              <a:defRPr sz="1100">
                <a:solidFill>
                  <a:schemeClr val="tx1"/>
                </a:solidFill>
                <a:latin typeface="Arial" charset="0"/>
                <a:cs typeface="Arial" charset="0"/>
              </a:defRPr>
            </a:lvl3pPr>
            <a:lvl4pPr marL="1600200" indent="-228600" eaLnBrk="0" hangingPunct="0">
              <a:defRPr sz="1100">
                <a:solidFill>
                  <a:schemeClr val="tx1"/>
                </a:solidFill>
                <a:latin typeface="Arial" charset="0"/>
                <a:cs typeface="Arial" charset="0"/>
              </a:defRPr>
            </a:lvl4pPr>
            <a:lvl5pPr marL="2057400" indent="-228600" eaLnBrk="0" hangingPunct="0">
              <a:defRPr sz="1100">
                <a:solidFill>
                  <a:schemeClr val="tx1"/>
                </a:solidFill>
                <a:latin typeface="Arial" charset="0"/>
                <a:cs typeface="Arial" charset="0"/>
              </a:defRPr>
            </a:lvl5pPr>
            <a:lvl6pPr marL="2514600" indent="-228600" eaLnBrk="0" fontAlgn="base" hangingPunct="0">
              <a:spcBef>
                <a:spcPct val="0"/>
              </a:spcBef>
              <a:spcAft>
                <a:spcPct val="0"/>
              </a:spcAft>
              <a:defRPr sz="1100">
                <a:solidFill>
                  <a:schemeClr val="tx1"/>
                </a:solidFill>
                <a:latin typeface="Arial" charset="0"/>
                <a:cs typeface="Arial" charset="0"/>
              </a:defRPr>
            </a:lvl6pPr>
            <a:lvl7pPr marL="2971800" indent="-228600" eaLnBrk="0" fontAlgn="base" hangingPunct="0">
              <a:spcBef>
                <a:spcPct val="0"/>
              </a:spcBef>
              <a:spcAft>
                <a:spcPct val="0"/>
              </a:spcAft>
              <a:defRPr sz="1100">
                <a:solidFill>
                  <a:schemeClr val="tx1"/>
                </a:solidFill>
                <a:latin typeface="Arial" charset="0"/>
                <a:cs typeface="Arial" charset="0"/>
              </a:defRPr>
            </a:lvl7pPr>
            <a:lvl8pPr marL="3429000" indent="-228600" eaLnBrk="0" fontAlgn="base" hangingPunct="0">
              <a:spcBef>
                <a:spcPct val="0"/>
              </a:spcBef>
              <a:spcAft>
                <a:spcPct val="0"/>
              </a:spcAft>
              <a:defRPr sz="1100">
                <a:solidFill>
                  <a:schemeClr val="tx1"/>
                </a:solidFill>
                <a:latin typeface="Arial" charset="0"/>
                <a:cs typeface="Arial" charset="0"/>
              </a:defRPr>
            </a:lvl8pPr>
            <a:lvl9pPr marL="3886200" indent="-228600" eaLnBrk="0" fontAlgn="base" hangingPunct="0">
              <a:spcBef>
                <a:spcPct val="0"/>
              </a:spcBef>
              <a:spcAft>
                <a:spcPct val="0"/>
              </a:spcAft>
              <a:defRPr sz="1100">
                <a:solidFill>
                  <a:schemeClr val="tx1"/>
                </a:solidFill>
                <a:latin typeface="Arial" charset="0"/>
                <a:cs typeface="Arial" charset="0"/>
              </a:defRPr>
            </a:lvl9pPr>
          </a:lstStyle>
          <a:p>
            <a:pPr eaLnBrk="1" hangingPunct="1">
              <a:defRPr/>
            </a:pPr>
            <a:r>
              <a:rPr lang="es-ES" dirty="0">
                <a:solidFill>
                  <a:schemeClr val="tx1">
                    <a:lumMod val="65000"/>
                    <a:lumOff val="35000"/>
                  </a:schemeClr>
                </a:solidFill>
                <a:latin typeface="Trebuchet MS" pitchFamily="34" charset="0"/>
              </a:rPr>
              <a:t>INGENIO [CSIC-UPV] Ciudad Politécnica de la Innovación | </a:t>
            </a:r>
            <a:r>
              <a:rPr lang="es-ES" dirty="0" err="1">
                <a:solidFill>
                  <a:schemeClr val="tx1">
                    <a:lumMod val="65000"/>
                    <a:lumOff val="35000"/>
                  </a:schemeClr>
                </a:solidFill>
                <a:latin typeface="Trebuchet MS" pitchFamily="34" charset="0"/>
              </a:rPr>
              <a:t>Edif</a:t>
            </a:r>
            <a:r>
              <a:rPr lang="es-ES" dirty="0">
                <a:solidFill>
                  <a:schemeClr val="tx1">
                    <a:lumMod val="65000"/>
                    <a:lumOff val="35000"/>
                  </a:schemeClr>
                </a:solidFill>
                <a:latin typeface="Trebuchet MS" pitchFamily="34" charset="0"/>
              </a:rPr>
              <a:t> 8E 4º </a:t>
            </a:r>
            <a:r>
              <a:rPr lang="es-ES" dirty="0" smtClean="0">
                <a:solidFill>
                  <a:schemeClr val="tx1">
                    <a:lumMod val="65000"/>
                    <a:lumOff val="35000"/>
                  </a:schemeClr>
                </a:solidFill>
                <a:latin typeface="Trebuchet MS" pitchFamily="34" charset="0"/>
              </a:rPr>
              <a:t>Camino </a:t>
            </a:r>
            <a:r>
              <a:rPr lang="es-ES" dirty="0">
                <a:solidFill>
                  <a:schemeClr val="tx1">
                    <a:lumMod val="65000"/>
                    <a:lumOff val="35000"/>
                  </a:schemeClr>
                </a:solidFill>
                <a:latin typeface="Trebuchet MS" pitchFamily="34" charset="0"/>
              </a:rPr>
              <a:t>de Vera s/n </a:t>
            </a:r>
            <a:endParaRPr lang="es-ES" dirty="0" smtClean="0">
              <a:solidFill>
                <a:schemeClr val="tx1">
                  <a:lumMod val="65000"/>
                  <a:lumOff val="35000"/>
                </a:schemeClr>
              </a:solidFill>
              <a:latin typeface="Trebuchet MS" pitchFamily="34" charset="0"/>
            </a:endParaRPr>
          </a:p>
          <a:p>
            <a:pPr eaLnBrk="1" hangingPunct="1">
              <a:defRPr/>
            </a:pPr>
            <a:r>
              <a:rPr lang="es-ES" dirty="0" smtClean="0">
                <a:solidFill>
                  <a:schemeClr val="tx1">
                    <a:lumMod val="65000"/>
                    <a:lumOff val="35000"/>
                  </a:schemeClr>
                </a:solidFill>
                <a:latin typeface="Trebuchet MS" pitchFamily="34" charset="0"/>
              </a:rPr>
              <a:t>46022 Valencia</a:t>
            </a:r>
            <a:endParaRPr lang="es-ES" dirty="0">
              <a:solidFill>
                <a:schemeClr val="tx1">
                  <a:lumMod val="65000"/>
                  <a:lumOff val="35000"/>
                </a:schemeClr>
              </a:solidFill>
              <a:latin typeface="Trebuchet MS" pitchFamily="34" charset="0"/>
            </a:endParaRPr>
          </a:p>
        </p:txBody>
      </p:sp>
      <p:grpSp>
        <p:nvGrpSpPr>
          <p:cNvPr id="15373" name="24 Grupo"/>
          <p:cNvGrpSpPr>
            <a:grpSpLocks/>
          </p:cNvGrpSpPr>
          <p:nvPr/>
        </p:nvGrpSpPr>
        <p:grpSpPr bwMode="auto">
          <a:xfrm>
            <a:off x="250825" y="4365625"/>
            <a:ext cx="1800225" cy="360363"/>
            <a:chOff x="7092280" y="332656"/>
            <a:chExt cx="1800225" cy="360363"/>
          </a:xfrm>
        </p:grpSpPr>
        <p:pic>
          <p:nvPicPr>
            <p:cNvPr id="15374" name="27 Imagen" descr="icon_f01-01.jpg"/>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92280" y="332656"/>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28 Imagen" descr="icon_in-01.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7452643" y="332656"/>
              <a:ext cx="35877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29 Imagen" descr="icon_rss-01.jpg"/>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811418" y="332656"/>
              <a:ext cx="3603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7" name="30 Imagen" descr="icon_t-01.jpg"/>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171780" y="332656"/>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8" name="31 Imagen" descr="icon_y-01.jpg"/>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8532143" y="332656"/>
              <a:ext cx="3603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randomBar/>
  </p:transition>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16338</TotalTime>
  <Words>742</Words>
  <Application>Microsoft Office PowerPoint</Application>
  <PresentationFormat>On-screen Show (4:3)</PresentationFormat>
  <Paragraphs>95</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ＭＳ Ｐゴシック</vt:lpstr>
      <vt:lpstr>Arial</vt:lpstr>
      <vt:lpstr>Calibri</vt:lpstr>
      <vt:lpstr>Trebuchet MS</vt:lpstr>
      <vt:lpstr>Diseño predeterminado</vt:lpstr>
      <vt:lpstr>PowerPoint Presentation</vt:lpstr>
      <vt:lpstr>El contexto (1): La evaluación como un elemento central de la gobernanza de la ciencia</vt:lpstr>
      <vt:lpstr>El contexto (2): nuevas formas de generación y aplicación del conocimiento (hacia una nueva gobernanza de la ciencia)</vt:lpstr>
      <vt:lpstr>Algunas implicaciones para la práctica de evaluación</vt:lpstr>
      <vt:lpstr>Realidad: uso creciente de Indicadores cientométricos</vt:lpstr>
      <vt:lpstr>PowerPoint Presentation</vt:lpstr>
      <vt:lpstr>Funciones de la evaluación</vt:lpstr>
      <vt:lpstr>Las diferentes funciones de la evaluación: implicaciones (1)</vt:lpstr>
      <vt:lpstr>Las diferentes funciones de la evaluación: implicaciones (2)</vt:lpstr>
      <vt:lpstr>PowerPoint Presentation</vt:lpstr>
    </vt:vector>
  </TitlesOfParts>
  <Company>globalCOMUNICA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Paloma</dc:creator>
  <cp:lastModifiedBy>Jordi Molas Gallart</cp:lastModifiedBy>
  <cp:revision>436</cp:revision>
  <cp:lastPrinted>2017-07-09T15:10:09Z</cp:lastPrinted>
  <dcterms:created xsi:type="dcterms:W3CDTF">2007-05-03T14:24:58Z</dcterms:created>
  <dcterms:modified xsi:type="dcterms:W3CDTF">2017-10-30T15:44:14Z</dcterms:modified>
</cp:coreProperties>
</file>