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720" r:id="rId2"/>
  </p:sldMasterIdLst>
  <p:notesMasterIdLst>
    <p:notesMasterId r:id="rId12"/>
  </p:notesMasterIdLst>
  <p:sldIdLst>
    <p:sldId id="257" r:id="rId3"/>
    <p:sldId id="278" r:id="rId4"/>
    <p:sldId id="279" r:id="rId5"/>
    <p:sldId id="280" r:id="rId6"/>
    <p:sldId id="281" r:id="rId7"/>
    <p:sldId id="282" r:id="rId8"/>
    <p:sldId id="283" r:id="rId9"/>
    <p:sldId id="285" r:id="rId10"/>
    <p:sldId id="277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gnus Gulbrandsen" initials="MG" lastIdx="0" clrIdx="0">
    <p:extLst>
      <p:ext uri="{19B8F6BF-5375-455C-9EA6-DF929625EA0E}">
        <p15:presenceInfo xmlns:p15="http://schemas.microsoft.com/office/powerpoint/2012/main" userId="a6a1d12a3a1d07e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/>
    <p:restoredTop sz="86409"/>
  </p:normalViewPr>
  <p:slideViewPr>
    <p:cSldViewPr>
      <p:cViewPr varScale="1">
        <p:scale>
          <a:sx n="61" d="100"/>
          <a:sy n="61" d="100"/>
        </p:scale>
        <p:origin x="754" y="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commentAuthors" Target="comment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D0F6D9-68DE-4FA5-9F05-BBC70C0883A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7A31816-9B73-410D-91DB-CE4B90BE1154}">
      <dgm:prSet/>
      <dgm:spPr/>
      <dgm:t>
        <a:bodyPr/>
        <a:lstStyle/>
        <a:p>
          <a:pPr rtl="0"/>
          <a:r>
            <a:rPr lang="en-GB" b="1" noProof="0" dirty="0" smtClean="0"/>
            <a:t>Our goal:</a:t>
          </a:r>
          <a:r>
            <a:rPr lang="en-GB" noProof="0" dirty="0" smtClean="0"/>
            <a:t> a conceptual discussion to understand and analyse </a:t>
          </a:r>
          <a:r>
            <a:rPr lang="en-GB" i="1" noProof="0" dirty="0" smtClean="0"/>
            <a:t>research impact </a:t>
          </a:r>
          <a:r>
            <a:rPr lang="en-GB" noProof="0" dirty="0" smtClean="0"/>
            <a:t>in light of grand challenges</a:t>
          </a:r>
          <a:endParaRPr lang="en-GB" noProof="0" dirty="0"/>
        </a:p>
      </dgm:t>
    </dgm:pt>
    <dgm:pt modelId="{7018980C-69CD-4B9F-B4E5-31468628FCD3}" type="parTrans" cxnId="{7465F3AD-DDD1-41FB-BA17-BB1E1E936747}">
      <dgm:prSet/>
      <dgm:spPr/>
      <dgm:t>
        <a:bodyPr/>
        <a:lstStyle/>
        <a:p>
          <a:endParaRPr lang="en-US"/>
        </a:p>
      </dgm:t>
    </dgm:pt>
    <dgm:pt modelId="{393665D5-13E0-4C09-B86D-C234E0D87B42}" type="sibTrans" cxnId="{7465F3AD-DDD1-41FB-BA17-BB1E1E936747}">
      <dgm:prSet/>
      <dgm:spPr/>
      <dgm:t>
        <a:bodyPr/>
        <a:lstStyle/>
        <a:p>
          <a:endParaRPr lang="en-US"/>
        </a:p>
      </dgm:t>
    </dgm:pt>
    <dgm:pt modelId="{4FC5F964-9DD6-47ED-86D1-3FE1A757AF7E}">
      <dgm:prSet/>
      <dgm:spPr/>
      <dgm:t>
        <a:bodyPr/>
        <a:lstStyle/>
        <a:p>
          <a:pPr rtl="0"/>
          <a:r>
            <a:rPr lang="en-GB" b="1" noProof="0" dirty="0" smtClean="0"/>
            <a:t>We come from:</a:t>
          </a:r>
          <a:r>
            <a:rPr lang="en-GB" noProof="0" dirty="0" smtClean="0"/>
            <a:t> science and innovation (policy) studies, where “grand challenges” and “impact” represent important priorities</a:t>
          </a:r>
          <a:endParaRPr lang="en-GB" noProof="0" dirty="0"/>
        </a:p>
      </dgm:t>
    </dgm:pt>
    <dgm:pt modelId="{1D6177EE-1FE2-48CE-A4B0-83FFD5647DBC}" type="parTrans" cxnId="{0448C15C-988C-464A-8BDC-750331E0B781}">
      <dgm:prSet/>
      <dgm:spPr/>
      <dgm:t>
        <a:bodyPr/>
        <a:lstStyle/>
        <a:p>
          <a:endParaRPr lang="en-US"/>
        </a:p>
      </dgm:t>
    </dgm:pt>
    <dgm:pt modelId="{BB72286D-7941-47BF-864F-B1CB288BF46C}" type="sibTrans" cxnId="{0448C15C-988C-464A-8BDC-750331E0B781}">
      <dgm:prSet/>
      <dgm:spPr/>
      <dgm:t>
        <a:bodyPr/>
        <a:lstStyle/>
        <a:p>
          <a:endParaRPr lang="en-US"/>
        </a:p>
      </dgm:t>
    </dgm:pt>
    <dgm:pt modelId="{887352F2-96C9-4347-A935-AB319BB847A7}">
      <dgm:prSet/>
      <dgm:spPr/>
      <dgm:t>
        <a:bodyPr/>
        <a:lstStyle/>
        <a:p>
          <a:pPr rtl="0"/>
          <a:r>
            <a:rPr lang="en-GB" b="1" noProof="0" dirty="0" smtClean="0"/>
            <a:t>The hope:</a:t>
          </a:r>
          <a:r>
            <a:rPr lang="en-GB" noProof="0" dirty="0" smtClean="0"/>
            <a:t> lots of possible meeting places between inst./org. theory and science studies</a:t>
          </a:r>
          <a:endParaRPr lang="en-GB" noProof="0" dirty="0"/>
        </a:p>
      </dgm:t>
    </dgm:pt>
    <dgm:pt modelId="{DD78B54D-F381-4C13-BB17-6E5E8DA84548}" type="parTrans" cxnId="{73EF9462-4D5C-4EB3-AE28-9EB973C518CD}">
      <dgm:prSet/>
      <dgm:spPr/>
      <dgm:t>
        <a:bodyPr/>
        <a:lstStyle/>
        <a:p>
          <a:endParaRPr lang="en-US"/>
        </a:p>
      </dgm:t>
    </dgm:pt>
    <dgm:pt modelId="{5DF67FBA-A986-468C-AE2B-9234F18635FE}" type="sibTrans" cxnId="{73EF9462-4D5C-4EB3-AE28-9EB973C518CD}">
      <dgm:prSet/>
      <dgm:spPr/>
      <dgm:t>
        <a:bodyPr/>
        <a:lstStyle/>
        <a:p>
          <a:endParaRPr lang="en-US"/>
        </a:p>
      </dgm:t>
    </dgm:pt>
    <dgm:pt modelId="{C4037AA2-BAA8-49A9-A4DF-098C4906E41C}">
      <dgm:prSet/>
      <dgm:spPr/>
      <dgm:t>
        <a:bodyPr/>
        <a:lstStyle/>
        <a:p>
          <a:pPr rtl="0"/>
          <a:r>
            <a:rPr lang="en-GB" b="1" noProof="0" dirty="0" smtClean="0"/>
            <a:t>Argument:</a:t>
          </a:r>
          <a:r>
            <a:rPr lang="en-GB" noProof="0" dirty="0" smtClean="0"/>
            <a:t> grand challenges and the normative turn in impact requires new approaches and frameworks</a:t>
          </a:r>
          <a:endParaRPr lang="en-GB" noProof="0" dirty="0"/>
        </a:p>
      </dgm:t>
    </dgm:pt>
    <dgm:pt modelId="{998A6524-34A1-44F0-B13A-ED5EFE1D64A9}" type="parTrans" cxnId="{E6510A51-02B7-4D82-845E-EED3FD74E7B7}">
      <dgm:prSet/>
      <dgm:spPr/>
      <dgm:t>
        <a:bodyPr/>
        <a:lstStyle/>
        <a:p>
          <a:endParaRPr lang="en-US"/>
        </a:p>
      </dgm:t>
    </dgm:pt>
    <dgm:pt modelId="{C413416E-08DD-4510-A3A8-AB501A76C743}" type="sibTrans" cxnId="{E6510A51-02B7-4D82-845E-EED3FD74E7B7}">
      <dgm:prSet/>
      <dgm:spPr/>
      <dgm:t>
        <a:bodyPr/>
        <a:lstStyle/>
        <a:p>
          <a:endParaRPr lang="en-US"/>
        </a:p>
      </dgm:t>
    </dgm:pt>
    <dgm:pt modelId="{BD96B7B2-D87A-4968-A1A3-9DBA86BC1903}">
      <dgm:prSet/>
      <dgm:spPr/>
      <dgm:t>
        <a:bodyPr/>
        <a:lstStyle/>
        <a:p>
          <a:pPr rtl="0"/>
          <a:r>
            <a:rPr lang="en-GB" b="1" noProof="0" smtClean="0"/>
            <a:t>Research/innovation</a:t>
          </a:r>
          <a:r>
            <a:rPr lang="en-GB" b="1" noProof="0" dirty="0" smtClean="0"/>
            <a:t>: </a:t>
          </a:r>
          <a:r>
            <a:rPr lang="en-GB" noProof="0" dirty="0" smtClean="0"/>
            <a:t>machines of (un)intended consequences, </a:t>
          </a:r>
          <a:r>
            <a:rPr lang="en-GB" noProof="0" dirty="0" smtClean="0"/>
            <a:t>long time scale and 50 years of measurement experiences</a:t>
          </a:r>
          <a:endParaRPr lang="en-GB" noProof="0" dirty="0"/>
        </a:p>
      </dgm:t>
    </dgm:pt>
    <dgm:pt modelId="{A33D6215-954F-4A0F-8B9A-8C66CC6C0079}" type="parTrans" cxnId="{C39A3A47-E691-4382-971F-CA6634BC1EF5}">
      <dgm:prSet/>
      <dgm:spPr/>
      <dgm:t>
        <a:bodyPr/>
        <a:lstStyle/>
        <a:p>
          <a:endParaRPr lang="en-US"/>
        </a:p>
      </dgm:t>
    </dgm:pt>
    <dgm:pt modelId="{B53B148D-8A67-483E-A863-4EBF4070A753}" type="sibTrans" cxnId="{C39A3A47-E691-4382-971F-CA6634BC1EF5}">
      <dgm:prSet/>
      <dgm:spPr/>
      <dgm:t>
        <a:bodyPr/>
        <a:lstStyle/>
        <a:p>
          <a:endParaRPr lang="en-US"/>
        </a:p>
      </dgm:t>
    </dgm:pt>
    <dgm:pt modelId="{CE25F782-323F-4917-A4C0-E2EF7F2C31E6}" type="pres">
      <dgm:prSet presAssocID="{B2D0F6D9-68DE-4FA5-9F05-BBC70C0883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9F624E-F869-4C66-B002-1774CF859DDB}" type="pres">
      <dgm:prSet presAssocID="{17A31816-9B73-410D-91DB-CE4B90BE1154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A6A0F8-EE37-4E75-A598-D45CDA079E76}" type="pres">
      <dgm:prSet presAssocID="{393665D5-13E0-4C09-B86D-C234E0D87B42}" presName="spacer" presStyleCnt="0"/>
      <dgm:spPr/>
    </dgm:pt>
    <dgm:pt modelId="{6B95A25F-AAAC-4B91-B6CF-5F0058147A62}" type="pres">
      <dgm:prSet presAssocID="{4FC5F964-9DD6-47ED-86D1-3FE1A757AF7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ED55ED-A899-4ECC-B63A-77CDF3C5C3BB}" type="pres">
      <dgm:prSet presAssocID="{BB72286D-7941-47BF-864F-B1CB288BF46C}" presName="spacer" presStyleCnt="0"/>
      <dgm:spPr/>
    </dgm:pt>
    <dgm:pt modelId="{99FC223B-D606-4283-89E7-C4A87B5237F5}" type="pres">
      <dgm:prSet presAssocID="{C4037AA2-BAA8-49A9-A4DF-098C4906E41C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21A281-5289-4027-B5FC-E97EC0CAEE34}" type="pres">
      <dgm:prSet presAssocID="{C413416E-08DD-4510-A3A8-AB501A76C743}" presName="spacer" presStyleCnt="0"/>
      <dgm:spPr/>
    </dgm:pt>
    <dgm:pt modelId="{3A494260-D7F1-4878-B72B-77B0C85A6974}" type="pres">
      <dgm:prSet presAssocID="{887352F2-96C9-4347-A935-AB319BB847A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BA6EE-03B3-4FAE-9120-2BC35CB0A506}" type="pres">
      <dgm:prSet presAssocID="{5DF67FBA-A986-468C-AE2B-9234F18635FE}" presName="spacer" presStyleCnt="0"/>
      <dgm:spPr/>
    </dgm:pt>
    <dgm:pt modelId="{EFFBD2C1-D7F6-4F70-BA9E-416D7071C5DF}" type="pres">
      <dgm:prSet presAssocID="{BD96B7B2-D87A-4968-A1A3-9DBA86BC190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9A3A47-E691-4382-971F-CA6634BC1EF5}" srcId="{B2D0F6D9-68DE-4FA5-9F05-BBC70C0883AD}" destId="{BD96B7B2-D87A-4968-A1A3-9DBA86BC1903}" srcOrd="4" destOrd="0" parTransId="{A33D6215-954F-4A0F-8B9A-8C66CC6C0079}" sibTransId="{B53B148D-8A67-483E-A863-4EBF4070A753}"/>
    <dgm:cxn modelId="{0448C15C-988C-464A-8BDC-750331E0B781}" srcId="{B2D0F6D9-68DE-4FA5-9F05-BBC70C0883AD}" destId="{4FC5F964-9DD6-47ED-86D1-3FE1A757AF7E}" srcOrd="1" destOrd="0" parTransId="{1D6177EE-1FE2-48CE-A4B0-83FFD5647DBC}" sibTransId="{BB72286D-7941-47BF-864F-B1CB288BF46C}"/>
    <dgm:cxn modelId="{E6510A51-02B7-4D82-845E-EED3FD74E7B7}" srcId="{B2D0F6D9-68DE-4FA5-9F05-BBC70C0883AD}" destId="{C4037AA2-BAA8-49A9-A4DF-098C4906E41C}" srcOrd="2" destOrd="0" parTransId="{998A6524-34A1-44F0-B13A-ED5EFE1D64A9}" sibTransId="{C413416E-08DD-4510-A3A8-AB501A76C743}"/>
    <dgm:cxn modelId="{73EF9462-4D5C-4EB3-AE28-9EB973C518CD}" srcId="{B2D0F6D9-68DE-4FA5-9F05-BBC70C0883AD}" destId="{887352F2-96C9-4347-A935-AB319BB847A7}" srcOrd="3" destOrd="0" parTransId="{DD78B54D-F381-4C13-BB17-6E5E8DA84548}" sibTransId="{5DF67FBA-A986-468C-AE2B-9234F18635FE}"/>
    <dgm:cxn modelId="{36E43CAC-DA0D-4E32-AF08-F9C089A4DFBE}" type="presOf" srcId="{4FC5F964-9DD6-47ED-86D1-3FE1A757AF7E}" destId="{6B95A25F-AAAC-4B91-B6CF-5F0058147A62}" srcOrd="0" destOrd="0" presId="urn:microsoft.com/office/officeart/2005/8/layout/vList2"/>
    <dgm:cxn modelId="{4AB2F153-3008-4835-9C26-0C5E573A0780}" type="presOf" srcId="{BD96B7B2-D87A-4968-A1A3-9DBA86BC1903}" destId="{EFFBD2C1-D7F6-4F70-BA9E-416D7071C5DF}" srcOrd="0" destOrd="0" presId="urn:microsoft.com/office/officeart/2005/8/layout/vList2"/>
    <dgm:cxn modelId="{7465F3AD-DDD1-41FB-BA17-BB1E1E936747}" srcId="{B2D0F6D9-68DE-4FA5-9F05-BBC70C0883AD}" destId="{17A31816-9B73-410D-91DB-CE4B90BE1154}" srcOrd="0" destOrd="0" parTransId="{7018980C-69CD-4B9F-B4E5-31468628FCD3}" sibTransId="{393665D5-13E0-4C09-B86D-C234E0D87B42}"/>
    <dgm:cxn modelId="{F4F28C29-EFED-4E11-AE0D-9CBC401B3298}" type="presOf" srcId="{887352F2-96C9-4347-A935-AB319BB847A7}" destId="{3A494260-D7F1-4878-B72B-77B0C85A6974}" srcOrd="0" destOrd="0" presId="urn:microsoft.com/office/officeart/2005/8/layout/vList2"/>
    <dgm:cxn modelId="{3B00B24E-7BD6-467D-BAE3-594F95FBDD5D}" type="presOf" srcId="{C4037AA2-BAA8-49A9-A4DF-098C4906E41C}" destId="{99FC223B-D606-4283-89E7-C4A87B5237F5}" srcOrd="0" destOrd="0" presId="urn:microsoft.com/office/officeart/2005/8/layout/vList2"/>
    <dgm:cxn modelId="{43EC050D-B348-46F1-868E-423FBFFBF953}" type="presOf" srcId="{B2D0F6D9-68DE-4FA5-9F05-BBC70C0883AD}" destId="{CE25F782-323F-4917-A4C0-E2EF7F2C31E6}" srcOrd="0" destOrd="0" presId="urn:microsoft.com/office/officeart/2005/8/layout/vList2"/>
    <dgm:cxn modelId="{D51465BE-74B7-4C88-8390-F8DDA43AA358}" type="presOf" srcId="{17A31816-9B73-410D-91DB-CE4B90BE1154}" destId="{849F624E-F869-4C66-B002-1774CF859DDB}" srcOrd="0" destOrd="0" presId="urn:microsoft.com/office/officeart/2005/8/layout/vList2"/>
    <dgm:cxn modelId="{01281C4B-6642-4348-A071-9444B4A1AD8E}" type="presParOf" srcId="{CE25F782-323F-4917-A4C0-E2EF7F2C31E6}" destId="{849F624E-F869-4C66-B002-1774CF859DDB}" srcOrd="0" destOrd="0" presId="urn:microsoft.com/office/officeart/2005/8/layout/vList2"/>
    <dgm:cxn modelId="{D19335D4-2ECF-42BF-BCF7-37C119A8ECF0}" type="presParOf" srcId="{CE25F782-323F-4917-A4C0-E2EF7F2C31E6}" destId="{B4A6A0F8-EE37-4E75-A598-D45CDA079E76}" srcOrd="1" destOrd="0" presId="urn:microsoft.com/office/officeart/2005/8/layout/vList2"/>
    <dgm:cxn modelId="{6F9E716A-39CC-4408-ADBE-B157AD8C539D}" type="presParOf" srcId="{CE25F782-323F-4917-A4C0-E2EF7F2C31E6}" destId="{6B95A25F-AAAC-4B91-B6CF-5F0058147A62}" srcOrd="2" destOrd="0" presId="urn:microsoft.com/office/officeart/2005/8/layout/vList2"/>
    <dgm:cxn modelId="{12380334-11DA-4813-BF7A-E5555403F7D8}" type="presParOf" srcId="{CE25F782-323F-4917-A4C0-E2EF7F2C31E6}" destId="{DEED55ED-A899-4ECC-B63A-77CDF3C5C3BB}" srcOrd="3" destOrd="0" presId="urn:microsoft.com/office/officeart/2005/8/layout/vList2"/>
    <dgm:cxn modelId="{A9BD25DD-6683-4280-AEB4-D599451CF32B}" type="presParOf" srcId="{CE25F782-323F-4917-A4C0-E2EF7F2C31E6}" destId="{99FC223B-D606-4283-89E7-C4A87B5237F5}" srcOrd="4" destOrd="0" presId="urn:microsoft.com/office/officeart/2005/8/layout/vList2"/>
    <dgm:cxn modelId="{D5C382F9-4822-4984-8710-8861A861C239}" type="presParOf" srcId="{CE25F782-323F-4917-A4C0-E2EF7F2C31E6}" destId="{8B21A281-5289-4027-B5FC-E97EC0CAEE34}" srcOrd="5" destOrd="0" presId="urn:microsoft.com/office/officeart/2005/8/layout/vList2"/>
    <dgm:cxn modelId="{788684FB-9CBB-4238-A5BF-829F8CC94449}" type="presParOf" srcId="{CE25F782-323F-4917-A4C0-E2EF7F2C31E6}" destId="{3A494260-D7F1-4878-B72B-77B0C85A6974}" srcOrd="6" destOrd="0" presId="urn:microsoft.com/office/officeart/2005/8/layout/vList2"/>
    <dgm:cxn modelId="{3E897338-57C7-4D01-B53B-DBB557E7AFAC}" type="presParOf" srcId="{CE25F782-323F-4917-A4C0-E2EF7F2C31E6}" destId="{FF9BA6EE-03B3-4FAE-9120-2BC35CB0A506}" srcOrd="7" destOrd="0" presId="urn:microsoft.com/office/officeart/2005/8/layout/vList2"/>
    <dgm:cxn modelId="{8FBF462A-49EF-476D-953A-CB638BB5058E}" type="presParOf" srcId="{CE25F782-323F-4917-A4C0-E2EF7F2C31E6}" destId="{EFFBD2C1-D7F6-4F70-BA9E-416D7071C5D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EA89DA-4674-4005-899D-E186026AA71A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6108A1-25BA-4888-BE2A-EB8646D56A51}">
      <dgm:prSet/>
      <dgm:spPr/>
      <dgm:t>
        <a:bodyPr/>
        <a:lstStyle/>
        <a:p>
          <a:pPr rtl="0"/>
          <a:r>
            <a:rPr lang="en-GB" noProof="0" dirty="0" smtClean="0"/>
            <a:t>Economics of R&amp;D</a:t>
          </a:r>
          <a:endParaRPr lang="en-GB" noProof="0" dirty="0"/>
        </a:p>
      </dgm:t>
    </dgm:pt>
    <dgm:pt modelId="{F5040CA7-2A53-4E9D-B598-86F1BEE9E8C5}" type="parTrans" cxnId="{950F9CEF-246D-4D0E-9843-B78824D12667}">
      <dgm:prSet/>
      <dgm:spPr/>
      <dgm:t>
        <a:bodyPr/>
        <a:lstStyle/>
        <a:p>
          <a:endParaRPr lang="en-US"/>
        </a:p>
      </dgm:t>
    </dgm:pt>
    <dgm:pt modelId="{4986B7C3-DAD6-4ACE-AC71-A112C1F3EF30}" type="sibTrans" cxnId="{950F9CEF-246D-4D0E-9843-B78824D12667}">
      <dgm:prSet/>
      <dgm:spPr/>
      <dgm:t>
        <a:bodyPr/>
        <a:lstStyle/>
        <a:p>
          <a:endParaRPr lang="en-US"/>
        </a:p>
      </dgm:t>
    </dgm:pt>
    <dgm:pt modelId="{574665C5-4F4E-45EC-AFF4-3EA31BACA761}">
      <dgm:prSet/>
      <dgm:spPr/>
      <dgm:t>
        <a:bodyPr/>
        <a:lstStyle/>
        <a:p>
          <a:pPr rtl="0"/>
          <a:r>
            <a:rPr lang="en-GB" noProof="0" dirty="0" smtClean="0"/>
            <a:t>Research evaluation</a:t>
          </a:r>
          <a:endParaRPr lang="en-GB" noProof="0" dirty="0"/>
        </a:p>
      </dgm:t>
    </dgm:pt>
    <dgm:pt modelId="{76C208EC-76BB-49E6-8EBC-407FD8538421}" type="parTrans" cxnId="{35144747-F03D-4CF0-969B-CD7EA6DA8451}">
      <dgm:prSet/>
      <dgm:spPr/>
      <dgm:t>
        <a:bodyPr/>
        <a:lstStyle/>
        <a:p>
          <a:endParaRPr lang="en-US"/>
        </a:p>
      </dgm:t>
    </dgm:pt>
    <dgm:pt modelId="{04F4B4EB-683B-4AB4-8A1F-5AEBA89954F9}" type="sibTrans" cxnId="{35144747-F03D-4CF0-969B-CD7EA6DA8451}">
      <dgm:prSet/>
      <dgm:spPr/>
      <dgm:t>
        <a:bodyPr/>
        <a:lstStyle/>
        <a:p>
          <a:endParaRPr lang="en-US"/>
        </a:p>
      </dgm:t>
    </dgm:pt>
    <dgm:pt modelId="{3DF03AF3-2E58-4525-B862-7AB358631809}">
      <dgm:prSet/>
      <dgm:spPr/>
      <dgm:t>
        <a:bodyPr/>
        <a:lstStyle/>
        <a:p>
          <a:pPr rtl="0"/>
          <a:r>
            <a:rPr lang="en-GB" noProof="0" dirty="0" smtClean="0"/>
            <a:t>Mixed methods and process perspectives but mainly studies of the “research side”</a:t>
          </a:r>
          <a:endParaRPr lang="en-GB" noProof="0" dirty="0"/>
        </a:p>
      </dgm:t>
    </dgm:pt>
    <dgm:pt modelId="{32D9C865-8AD2-4B35-B8C3-1F806E1D8FD4}" type="parTrans" cxnId="{C7709BDC-87FE-46E9-9B5B-7D7F99C487C4}">
      <dgm:prSet/>
      <dgm:spPr/>
      <dgm:t>
        <a:bodyPr/>
        <a:lstStyle/>
        <a:p>
          <a:endParaRPr lang="en-US"/>
        </a:p>
      </dgm:t>
    </dgm:pt>
    <dgm:pt modelId="{E40E56B8-1DC1-4CB8-9FFF-9461EE0A36DD}" type="sibTrans" cxnId="{C7709BDC-87FE-46E9-9B5B-7D7F99C487C4}">
      <dgm:prSet/>
      <dgm:spPr/>
      <dgm:t>
        <a:bodyPr/>
        <a:lstStyle/>
        <a:p>
          <a:endParaRPr lang="en-US"/>
        </a:p>
      </dgm:t>
    </dgm:pt>
    <dgm:pt modelId="{6F232146-0CA2-40B6-9F50-35B54F62DF9C}">
      <dgm:prSet/>
      <dgm:spPr/>
      <dgm:t>
        <a:bodyPr/>
        <a:lstStyle/>
        <a:p>
          <a:pPr rtl="0"/>
          <a:r>
            <a:rPr lang="en-GB" noProof="0" dirty="0" smtClean="0"/>
            <a:t>Academic interaction</a:t>
          </a:r>
          <a:endParaRPr lang="en-GB" noProof="0" dirty="0"/>
        </a:p>
      </dgm:t>
    </dgm:pt>
    <dgm:pt modelId="{AE267EE1-6637-43C2-A8E4-B20113184C1D}" type="parTrans" cxnId="{30985378-B347-44F5-B734-725D8D7D1E24}">
      <dgm:prSet/>
      <dgm:spPr/>
      <dgm:t>
        <a:bodyPr/>
        <a:lstStyle/>
        <a:p>
          <a:endParaRPr lang="en-US"/>
        </a:p>
      </dgm:t>
    </dgm:pt>
    <dgm:pt modelId="{B2BD9DC2-28AD-44F4-842F-F9EFF2153397}" type="sibTrans" cxnId="{30985378-B347-44F5-B734-725D8D7D1E24}">
      <dgm:prSet/>
      <dgm:spPr/>
      <dgm:t>
        <a:bodyPr/>
        <a:lstStyle/>
        <a:p>
          <a:endParaRPr lang="en-US"/>
        </a:p>
      </dgm:t>
    </dgm:pt>
    <dgm:pt modelId="{8CEA2CA8-4F1A-4A0F-8062-3404B233C694}">
      <dgm:prSet/>
      <dgm:spPr/>
      <dgm:t>
        <a:bodyPr/>
        <a:lstStyle/>
        <a:p>
          <a:pPr rtl="0"/>
          <a:r>
            <a:rPr lang="en-GB" noProof="0" dirty="0" smtClean="0"/>
            <a:t>Nuanced and broad perspective on how research leads to impact, but research bias</a:t>
          </a:r>
          <a:endParaRPr lang="en-GB" noProof="0" dirty="0"/>
        </a:p>
      </dgm:t>
    </dgm:pt>
    <dgm:pt modelId="{9842BBD6-6232-4D4C-87B0-19664E88A8A5}" type="parTrans" cxnId="{D5E079DA-8AD2-48AB-A2FF-83B9C52A6AE0}">
      <dgm:prSet/>
      <dgm:spPr/>
      <dgm:t>
        <a:bodyPr/>
        <a:lstStyle/>
        <a:p>
          <a:endParaRPr lang="en-US"/>
        </a:p>
      </dgm:t>
    </dgm:pt>
    <dgm:pt modelId="{487DF379-E2CD-4EF8-9E9C-415145C8BF4B}" type="sibTrans" cxnId="{D5E079DA-8AD2-48AB-A2FF-83B9C52A6AE0}">
      <dgm:prSet/>
      <dgm:spPr/>
      <dgm:t>
        <a:bodyPr/>
        <a:lstStyle/>
        <a:p>
          <a:endParaRPr lang="en-US"/>
        </a:p>
      </dgm:t>
    </dgm:pt>
    <dgm:pt modelId="{102768B7-22A9-417D-A4F4-07369C770298}">
      <dgm:prSet/>
      <dgm:spPr/>
      <dgm:t>
        <a:bodyPr/>
        <a:lstStyle/>
        <a:p>
          <a:pPr rtl="0"/>
          <a:r>
            <a:rPr lang="en-GB" noProof="0" dirty="0" smtClean="0"/>
            <a:t>Evolutionary studies</a:t>
          </a:r>
          <a:endParaRPr lang="en-GB" noProof="0" dirty="0"/>
        </a:p>
      </dgm:t>
    </dgm:pt>
    <dgm:pt modelId="{4F1E9F40-7E47-4815-8596-CCC671B1E126}" type="parTrans" cxnId="{7B104408-4C71-48DF-978D-CCBF06D045EB}">
      <dgm:prSet/>
      <dgm:spPr/>
      <dgm:t>
        <a:bodyPr/>
        <a:lstStyle/>
        <a:p>
          <a:endParaRPr lang="en-US"/>
        </a:p>
      </dgm:t>
    </dgm:pt>
    <dgm:pt modelId="{9A93DD13-85A6-4CB9-8CA4-59BE14BBD54D}" type="sibTrans" cxnId="{7B104408-4C71-48DF-978D-CCBF06D045EB}">
      <dgm:prSet/>
      <dgm:spPr/>
      <dgm:t>
        <a:bodyPr/>
        <a:lstStyle/>
        <a:p>
          <a:endParaRPr lang="en-US"/>
        </a:p>
      </dgm:t>
    </dgm:pt>
    <dgm:pt modelId="{4DFEB1FA-887C-4914-854F-DA3296E57BE4}">
      <dgm:prSet/>
      <dgm:spPr/>
      <dgm:t>
        <a:bodyPr/>
        <a:lstStyle/>
        <a:p>
          <a:pPr rtl="0"/>
          <a:r>
            <a:rPr lang="en-GB" noProof="0" dirty="0" smtClean="0"/>
            <a:t>Highlight the systemic nature of impact and the often indirect nature of research and innovation</a:t>
          </a:r>
          <a:endParaRPr lang="en-GB" noProof="0" dirty="0"/>
        </a:p>
      </dgm:t>
    </dgm:pt>
    <dgm:pt modelId="{34B596EE-304C-4335-9888-AC70803DF5CF}" type="parTrans" cxnId="{14A7B003-B84A-4DB4-8C66-81A67E154F41}">
      <dgm:prSet/>
      <dgm:spPr/>
      <dgm:t>
        <a:bodyPr/>
        <a:lstStyle/>
        <a:p>
          <a:endParaRPr lang="en-US"/>
        </a:p>
      </dgm:t>
    </dgm:pt>
    <dgm:pt modelId="{3D2B693E-85D2-4E67-B7FF-74866A6B22D9}" type="sibTrans" cxnId="{14A7B003-B84A-4DB4-8C66-81A67E154F41}">
      <dgm:prSet/>
      <dgm:spPr/>
      <dgm:t>
        <a:bodyPr/>
        <a:lstStyle/>
        <a:p>
          <a:endParaRPr lang="en-US"/>
        </a:p>
      </dgm:t>
    </dgm:pt>
    <dgm:pt modelId="{1E53E28E-A3CF-43EE-995D-ED3C87BDC102}">
      <dgm:prSet/>
      <dgm:spPr/>
      <dgm:t>
        <a:bodyPr/>
        <a:lstStyle/>
        <a:p>
          <a:pPr rtl="0"/>
          <a:r>
            <a:rPr lang="en-GB" noProof="0" dirty="0" smtClean="0"/>
            <a:t>High return on investment but problems with latency and attribution</a:t>
          </a:r>
          <a:endParaRPr lang="en-GB" noProof="0" dirty="0"/>
        </a:p>
      </dgm:t>
    </dgm:pt>
    <dgm:pt modelId="{9535AF75-B04A-41C8-86C5-1108538640DE}" type="sibTrans" cxnId="{C6306A1D-21A6-4041-9CEC-38E937B3F09D}">
      <dgm:prSet/>
      <dgm:spPr/>
      <dgm:t>
        <a:bodyPr/>
        <a:lstStyle/>
        <a:p>
          <a:endParaRPr lang="en-US"/>
        </a:p>
      </dgm:t>
    </dgm:pt>
    <dgm:pt modelId="{86E04991-A5CF-4D6A-BCCA-448379958DEE}" type="parTrans" cxnId="{C6306A1D-21A6-4041-9CEC-38E937B3F09D}">
      <dgm:prSet/>
      <dgm:spPr/>
      <dgm:t>
        <a:bodyPr/>
        <a:lstStyle/>
        <a:p>
          <a:endParaRPr lang="en-US"/>
        </a:p>
      </dgm:t>
    </dgm:pt>
    <dgm:pt modelId="{44261B89-22AF-47C5-8A2A-2A8BCE6E2B8F}" type="pres">
      <dgm:prSet presAssocID="{38EA89DA-4674-4005-899D-E186026AA71A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D830048-34B6-419C-976F-01F38B9F56E7}" type="pres">
      <dgm:prSet presAssocID="{38EA89DA-4674-4005-899D-E186026AA71A}" presName="diamond" presStyleLbl="bgShp" presStyleIdx="0" presStyleCnt="1" custScaleX="173615"/>
      <dgm:spPr/>
    </dgm:pt>
    <dgm:pt modelId="{9A9279F2-9827-4F6B-9EBC-75941E297599}" type="pres">
      <dgm:prSet presAssocID="{38EA89DA-4674-4005-899D-E186026AA71A}" presName="quad1" presStyleLbl="node1" presStyleIdx="0" presStyleCnt="4" custScaleX="190807" custScaleY="123413" custLinFactNeighborX="-49578" custLinFactNeighborY="-85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207265-FD66-4039-A6F7-FC49BB153526}" type="pres">
      <dgm:prSet presAssocID="{38EA89DA-4674-4005-899D-E186026AA71A}" presName="quad2" presStyleLbl="node1" presStyleIdx="1" presStyleCnt="4" custScaleX="205268" custScaleY="123413" custLinFactNeighborX="56534" custLinFactNeighborY="-85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98F269-C0FC-4F41-86E1-A63D013FD6A4}" type="pres">
      <dgm:prSet presAssocID="{38EA89DA-4674-4005-899D-E186026AA71A}" presName="quad3" presStyleLbl="node1" presStyleIdx="2" presStyleCnt="4" custScaleX="190807" custScaleY="123413" custLinFactNeighborX="-49578" custLinFactNeighborY="123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AC916A-DF32-4585-AE0B-975AABCF0910}" type="pres">
      <dgm:prSet presAssocID="{38EA89DA-4674-4005-899D-E186026AA71A}" presName="quad4" presStyleLbl="node1" presStyleIdx="3" presStyleCnt="4" custScaleX="205268" custScaleY="123413" custLinFactNeighborX="56534" custLinFactNeighborY="123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144747-F03D-4CF0-969B-CD7EA6DA8451}" srcId="{38EA89DA-4674-4005-899D-E186026AA71A}" destId="{574665C5-4F4E-45EC-AFF4-3EA31BACA761}" srcOrd="1" destOrd="0" parTransId="{76C208EC-76BB-49E6-8EBC-407FD8538421}" sibTransId="{04F4B4EB-683B-4AB4-8A1F-5AEBA89954F9}"/>
    <dgm:cxn modelId="{771FE30B-01C4-4FCD-9882-3E23E1E4574E}" type="presOf" srcId="{102768B7-22A9-417D-A4F4-07369C770298}" destId="{97AC916A-DF32-4585-AE0B-975AABCF0910}" srcOrd="0" destOrd="0" presId="urn:microsoft.com/office/officeart/2005/8/layout/matrix3"/>
    <dgm:cxn modelId="{950F9CEF-246D-4D0E-9843-B78824D12667}" srcId="{38EA89DA-4674-4005-899D-E186026AA71A}" destId="{2B6108A1-25BA-4888-BE2A-EB8646D56A51}" srcOrd="0" destOrd="0" parTransId="{F5040CA7-2A53-4E9D-B598-86F1BEE9E8C5}" sibTransId="{4986B7C3-DAD6-4ACE-AC71-A112C1F3EF30}"/>
    <dgm:cxn modelId="{7B104408-4C71-48DF-978D-CCBF06D045EB}" srcId="{38EA89DA-4674-4005-899D-E186026AA71A}" destId="{102768B7-22A9-417D-A4F4-07369C770298}" srcOrd="3" destOrd="0" parTransId="{4F1E9F40-7E47-4815-8596-CCC671B1E126}" sibTransId="{9A93DD13-85A6-4CB9-8CA4-59BE14BBD54D}"/>
    <dgm:cxn modelId="{D4A5C279-C61B-46D1-8819-DD095D54EEC3}" type="presOf" srcId="{1E53E28E-A3CF-43EE-995D-ED3C87BDC102}" destId="{9A9279F2-9827-4F6B-9EBC-75941E297599}" srcOrd="0" destOrd="1" presId="urn:microsoft.com/office/officeart/2005/8/layout/matrix3"/>
    <dgm:cxn modelId="{D0FA2926-7F1A-4669-A75C-4AD7FD01E87B}" type="presOf" srcId="{38EA89DA-4674-4005-899D-E186026AA71A}" destId="{44261B89-22AF-47C5-8A2A-2A8BCE6E2B8F}" srcOrd="0" destOrd="0" presId="urn:microsoft.com/office/officeart/2005/8/layout/matrix3"/>
    <dgm:cxn modelId="{0521C390-C3CF-4438-8B86-BB23E82A3414}" type="presOf" srcId="{6F232146-0CA2-40B6-9F50-35B54F62DF9C}" destId="{A298F269-C0FC-4F41-86E1-A63D013FD6A4}" srcOrd="0" destOrd="0" presId="urn:microsoft.com/office/officeart/2005/8/layout/matrix3"/>
    <dgm:cxn modelId="{33355C82-884D-408E-BEC2-4768A15636A9}" type="presOf" srcId="{574665C5-4F4E-45EC-AFF4-3EA31BACA761}" destId="{FF207265-FD66-4039-A6F7-FC49BB153526}" srcOrd="0" destOrd="0" presId="urn:microsoft.com/office/officeart/2005/8/layout/matrix3"/>
    <dgm:cxn modelId="{14A7B003-B84A-4DB4-8C66-81A67E154F41}" srcId="{102768B7-22A9-417D-A4F4-07369C770298}" destId="{4DFEB1FA-887C-4914-854F-DA3296E57BE4}" srcOrd="0" destOrd="0" parTransId="{34B596EE-304C-4335-9888-AC70803DF5CF}" sibTransId="{3D2B693E-85D2-4E67-B7FF-74866A6B22D9}"/>
    <dgm:cxn modelId="{B6342774-DC8D-490B-B2A4-AF7CE00105D9}" type="presOf" srcId="{8CEA2CA8-4F1A-4A0F-8062-3404B233C694}" destId="{A298F269-C0FC-4F41-86E1-A63D013FD6A4}" srcOrd="0" destOrd="1" presId="urn:microsoft.com/office/officeart/2005/8/layout/matrix3"/>
    <dgm:cxn modelId="{C7709BDC-87FE-46E9-9B5B-7D7F99C487C4}" srcId="{574665C5-4F4E-45EC-AFF4-3EA31BACA761}" destId="{3DF03AF3-2E58-4525-B862-7AB358631809}" srcOrd="0" destOrd="0" parTransId="{32D9C865-8AD2-4B35-B8C3-1F806E1D8FD4}" sibTransId="{E40E56B8-1DC1-4CB8-9FFF-9461EE0A36DD}"/>
    <dgm:cxn modelId="{D5E079DA-8AD2-48AB-A2FF-83B9C52A6AE0}" srcId="{6F232146-0CA2-40B6-9F50-35B54F62DF9C}" destId="{8CEA2CA8-4F1A-4A0F-8062-3404B233C694}" srcOrd="0" destOrd="0" parTransId="{9842BBD6-6232-4D4C-87B0-19664E88A8A5}" sibTransId="{487DF379-E2CD-4EF8-9E9C-415145C8BF4B}"/>
    <dgm:cxn modelId="{C6306A1D-21A6-4041-9CEC-38E937B3F09D}" srcId="{2B6108A1-25BA-4888-BE2A-EB8646D56A51}" destId="{1E53E28E-A3CF-43EE-995D-ED3C87BDC102}" srcOrd="0" destOrd="0" parTransId="{86E04991-A5CF-4D6A-BCCA-448379958DEE}" sibTransId="{9535AF75-B04A-41C8-86C5-1108538640DE}"/>
    <dgm:cxn modelId="{5D5B3A3E-8080-4845-8906-6F3B0DA8CC7D}" type="presOf" srcId="{3DF03AF3-2E58-4525-B862-7AB358631809}" destId="{FF207265-FD66-4039-A6F7-FC49BB153526}" srcOrd="0" destOrd="1" presId="urn:microsoft.com/office/officeart/2005/8/layout/matrix3"/>
    <dgm:cxn modelId="{1ACB91C6-E75C-41D9-8946-4F7A41B34682}" type="presOf" srcId="{2B6108A1-25BA-4888-BE2A-EB8646D56A51}" destId="{9A9279F2-9827-4F6B-9EBC-75941E297599}" srcOrd="0" destOrd="0" presId="urn:microsoft.com/office/officeart/2005/8/layout/matrix3"/>
    <dgm:cxn modelId="{732D8843-9D34-4099-A352-1AB257B75420}" type="presOf" srcId="{4DFEB1FA-887C-4914-854F-DA3296E57BE4}" destId="{97AC916A-DF32-4585-AE0B-975AABCF0910}" srcOrd="0" destOrd="1" presId="urn:microsoft.com/office/officeart/2005/8/layout/matrix3"/>
    <dgm:cxn modelId="{30985378-B347-44F5-B734-725D8D7D1E24}" srcId="{38EA89DA-4674-4005-899D-E186026AA71A}" destId="{6F232146-0CA2-40B6-9F50-35B54F62DF9C}" srcOrd="2" destOrd="0" parTransId="{AE267EE1-6637-43C2-A8E4-B20113184C1D}" sibTransId="{B2BD9DC2-28AD-44F4-842F-F9EFF2153397}"/>
    <dgm:cxn modelId="{D1DDCEA4-C161-4E70-AF8C-DBC167826F03}" type="presParOf" srcId="{44261B89-22AF-47C5-8A2A-2A8BCE6E2B8F}" destId="{DD830048-34B6-419C-976F-01F38B9F56E7}" srcOrd="0" destOrd="0" presId="urn:microsoft.com/office/officeart/2005/8/layout/matrix3"/>
    <dgm:cxn modelId="{EE2BEBDC-95ED-42E9-A48D-869B301ABCC6}" type="presParOf" srcId="{44261B89-22AF-47C5-8A2A-2A8BCE6E2B8F}" destId="{9A9279F2-9827-4F6B-9EBC-75941E297599}" srcOrd="1" destOrd="0" presId="urn:microsoft.com/office/officeart/2005/8/layout/matrix3"/>
    <dgm:cxn modelId="{F5B48754-AE34-4ADF-AD6D-7854081297FD}" type="presParOf" srcId="{44261B89-22AF-47C5-8A2A-2A8BCE6E2B8F}" destId="{FF207265-FD66-4039-A6F7-FC49BB153526}" srcOrd="2" destOrd="0" presId="urn:microsoft.com/office/officeart/2005/8/layout/matrix3"/>
    <dgm:cxn modelId="{DBDB787F-EFB3-4885-8C6C-1DA5A35BBFEE}" type="presParOf" srcId="{44261B89-22AF-47C5-8A2A-2A8BCE6E2B8F}" destId="{A298F269-C0FC-4F41-86E1-A63D013FD6A4}" srcOrd="3" destOrd="0" presId="urn:microsoft.com/office/officeart/2005/8/layout/matrix3"/>
    <dgm:cxn modelId="{10E51F85-FD53-4666-8CEC-A33E7665C8FA}" type="presParOf" srcId="{44261B89-22AF-47C5-8A2A-2A8BCE6E2B8F}" destId="{97AC916A-DF32-4585-AE0B-975AABCF091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9F624E-F869-4C66-B002-1774CF859DDB}">
      <dsp:nvSpPr>
        <dsp:cNvPr id="0" name=""/>
        <dsp:cNvSpPr/>
      </dsp:nvSpPr>
      <dsp:spPr>
        <a:xfrm>
          <a:off x="0" y="1047269"/>
          <a:ext cx="7886700" cy="9149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noProof="0" dirty="0" smtClean="0"/>
            <a:t>Our goal:</a:t>
          </a:r>
          <a:r>
            <a:rPr lang="en-GB" sz="2300" kern="1200" noProof="0" dirty="0" smtClean="0"/>
            <a:t> a conceptual discussion to understand and analyse </a:t>
          </a:r>
          <a:r>
            <a:rPr lang="en-GB" sz="2300" i="1" kern="1200" noProof="0" dirty="0" smtClean="0"/>
            <a:t>research impact </a:t>
          </a:r>
          <a:r>
            <a:rPr lang="en-GB" sz="2300" kern="1200" noProof="0" dirty="0" smtClean="0"/>
            <a:t>in light of grand challenges</a:t>
          </a:r>
          <a:endParaRPr lang="en-GB" sz="2300" kern="1200" noProof="0" dirty="0"/>
        </a:p>
      </dsp:txBody>
      <dsp:txXfrm>
        <a:off x="44664" y="1091933"/>
        <a:ext cx="7797372" cy="825612"/>
      </dsp:txXfrm>
    </dsp:sp>
    <dsp:sp modelId="{6B95A25F-AAAC-4B91-B6CF-5F0058147A62}">
      <dsp:nvSpPr>
        <dsp:cNvPr id="0" name=""/>
        <dsp:cNvSpPr/>
      </dsp:nvSpPr>
      <dsp:spPr>
        <a:xfrm>
          <a:off x="0" y="2028449"/>
          <a:ext cx="7886700" cy="9149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noProof="0" dirty="0" smtClean="0"/>
            <a:t>We come from:</a:t>
          </a:r>
          <a:r>
            <a:rPr lang="en-GB" sz="2300" kern="1200" noProof="0" dirty="0" smtClean="0"/>
            <a:t> science and innovation (policy) studies, where “grand challenges” and “impact” represent important priorities</a:t>
          </a:r>
          <a:endParaRPr lang="en-GB" sz="2300" kern="1200" noProof="0" dirty="0"/>
        </a:p>
      </dsp:txBody>
      <dsp:txXfrm>
        <a:off x="44664" y="2073113"/>
        <a:ext cx="7797372" cy="825612"/>
      </dsp:txXfrm>
    </dsp:sp>
    <dsp:sp modelId="{99FC223B-D606-4283-89E7-C4A87B5237F5}">
      <dsp:nvSpPr>
        <dsp:cNvPr id="0" name=""/>
        <dsp:cNvSpPr/>
      </dsp:nvSpPr>
      <dsp:spPr>
        <a:xfrm>
          <a:off x="0" y="3009629"/>
          <a:ext cx="7886700" cy="9149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noProof="0" dirty="0" smtClean="0"/>
            <a:t>Argument:</a:t>
          </a:r>
          <a:r>
            <a:rPr lang="en-GB" sz="2300" kern="1200" noProof="0" dirty="0" smtClean="0"/>
            <a:t> grand challenges and the normative turn in impact requires new approaches and frameworks</a:t>
          </a:r>
          <a:endParaRPr lang="en-GB" sz="2300" kern="1200" noProof="0" dirty="0"/>
        </a:p>
      </dsp:txBody>
      <dsp:txXfrm>
        <a:off x="44664" y="3054293"/>
        <a:ext cx="7797372" cy="825612"/>
      </dsp:txXfrm>
    </dsp:sp>
    <dsp:sp modelId="{3A494260-D7F1-4878-B72B-77B0C85A6974}">
      <dsp:nvSpPr>
        <dsp:cNvPr id="0" name=""/>
        <dsp:cNvSpPr/>
      </dsp:nvSpPr>
      <dsp:spPr>
        <a:xfrm>
          <a:off x="0" y="3990810"/>
          <a:ext cx="7886700" cy="9149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noProof="0" dirty="0" smtClean="0"/>
            <a:t>The hope:</a:t>
          </a:r>
          <a:r>
            <a:rPr lang="en-GB" sz="2300" kern="1200" noProof="0" dirty="0" smtClean="0"/>
            <a:t> lots of possible meeting places between inst./org. theory and science studies</a:t>
          </a:r>
          <a:endParaRPr lang="en-GB" sz="2300" kern="1200" noProof="0" dirty="0"/>
        </a:p>
      </dsp:txBody>
      <dsp:txXfrm>
        <a:off x="44664" y="4035474"/>
        <a:ext cx="7797372" cy="825612"/>
      </dsp:txXfrm>
    </dsp:sp>
    <dsp:sp modelId="{EFFBD2C1-D7F6-4F70-BA9E-416D7071C5DF}">
      <dsp:nvSpPr>
        <dsp:cNvPr id="0" name=""/>
        <dsp:cNvSpPr/>
      </dsp:nvSpPr>
      <dsp:spPr>
        <a:xfrm>
          <a:off x="0" y="4971990"/>
          <a:ext cx="7886700" cy="9149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b="1" kern="1200" noProof="0" smtClean="0"/>
            <a:t>Research/innovation</a:t>
          </a:r>
          <a:r>
            <a:rPr lang="en-GB" sz="2300" b="1" kern="1200" noProof="0" dirty="0" smtClean="0"/>
            <a:t>: </a:t>
          </a:r>
          <a:r>
            <a:rPr lang="en-GB" sz="2300" kern="1200" noProof="0" dirty="0" smtClean="0"/>
            <a:t>machines of (un)intended consequences, </a:t>
          </a:r>
          <a:r>
            <a:rPr lang="en-GB" sz="2300" kern="1200" noProof="0" dirty="0" smtClean="0"/>
            <a:t>long time scale and 50 years of measurement experiences</a:t>
          </a:r>
          <a:endParaRPr lang="en-GB" sz="2300" kern="1200" noProof="0" dirty="0"/>
        </a:p>
      </dsp:txBody>
      <dsp:txXfrm>
        <a:off x="44664" y="5016654"/>
        <a:ext cx="7797372" cy="825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830048-34B6-419C-976F-01F38B9F56E7}">
      <dsp:nvSpPr>
        <dsp:cNvPr id="0" name=""/>
        <dsp:cNvSpPr/>
      </dsp:nvSpPr>
      <dsp:spPr>
        <a:xfrm>
          <a:off x="6" y="0"/>
          <a:ext cx="8210536" cy="4729163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9279F2-9827-4F6B-9EBC-75941E297599}">
      <dsp:nvSpPr>
        <dsp:cNvPr id="0" name=""/>
        <dsp:cNvSpPr/>
      </dsp:nvSpPr>
      <dsp:spPr>
        <a:xfrm>
          <a:off x="438150" y="76199"/>
          <a:ext cx="3519193" cy="22761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600" kern="1200" noProof="0" dirty="0" smtClean="0"/>
            <a:t>Economics of R&amp;D</a:t>
          </a:r>
          <a:endParaRPr lang="en-GB" sz="2600" kern="1200" noProof="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noProof="0" dirty="0" smtClean="0"/>
            <a:t>High return on investment but problems with latency and attribution</a:t>
          </a:r>
          <a:endParaRPr lang="en-GB" sz="2000" kern="1200" noProof="0" dirty="0"/>
        </a:p>
      </dsp:txBody>
      <dsp:txXfrm>
        <a:off x="549265" y="187314"/>
        <a:ext cx="3296963" cy="2053966"/>
      </dsp:txXfrm>
    </dsp:sp>
    <dsp:sp modelId="{FF207265-FD66-4039-A6F7-FC49BB153526}">
      <dsp:nvSpPr>
        <dsp:cNvPr id="0" name=""/>
        <dsp:cNvSpPr/>
      </dsp:nvSpPr>
      <dsp:spPr>
        <a:xfrm>
          <a:off x="4248143" y="76199"/>
          <a:ext cx="3785908" cy="22761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noProof="0" dirty="0" smtClean="0"/>
            <a:t>Research evaluation</a:t>
          </a:r>
          <a:endParaRPr lang="en-GB" sz="2500" kern="1200" noProof="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000" kern="1200" noProof="0" dirty="0" smtClean="0"/>
            <a:t>Mixed methods and process perspectives but mainly studies of the “research side”</a:t>
          </a:r>
          <a:endParaRPr lang="en-GB" sz="2000" kern="1200" noProof="0" dirty="0"/>
        </a:p>
      </dsp:txBody>
      <dsp:txXfrm>
        <a:off x="4359258" y="187314"/>
        <a:ext cx="3563678" cy="2053966"/>
      </dsp:txXfrm>
    </dsp:sp>
    <dsp:sp modelId="{A298F269-C0FC-4F41-86E1-A63D013FD6A4}">
      <dsp:nvSpPr>
        <dsp:cNvPr id="0" name=""/>
        <dsp:cNvSpPr/>
      </dsp:nvSpPr>
      <dsp:spPr>
        <a:xfrm>
          <a:off x="438150" y="2448199"/>
          <a:ext cx="3519193" cy="22761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Academic interaction</a:t>
          </a:r>
          <a:endParaRPr lang="en-GB" sz="2400" kern="1200" noProof="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kern="1200" noProof="0" dirty="0" smtClean="0"/>
            <a:t>Nuanced and broad perspective on how research leads to impact, but research bias</a:t>
          </a:r>
          <a:endParaRPr lang="en-GB" sz="1900" kern="1200" noProof="0" dirty="0"/>
        </a:p>
      </dsp:txBody>
      <dsp:txXfrm>
        <a:off x="549265" y="2559314"/>
        <a:ext cx="3296963" cy="2053966"/>
      </dsp:txXfrm>
    </dsp:sp>
    <dsp:sp modelId="{97AC916A-DF32-4585-AE0B-975AABCF0910}">
      <dsp:nvSpPr>
        <dsp:cNvPr id="0" name=""/>
        <dsp:cNvSpPr/>
      </dsp:nvSpPr>
      <dsp:spPr>
        <a:xfrm>
          <a:off x="4248143" y="2448199"/>
          <a:ext cx="3785908" cy="227619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noProof="0" dirty="0" smtClean="0"/>
            <a:t>Evolutionary studies</a:t>
          </a:r>
          <a:endParaRPr lang="en-GB" sz="2400" kern="1200" noProof="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900" kern="1200" noProof="0" dirty="0" smtClean="0"/>
            <a:t>Highlight the systemic nature of impact and the often indirect nature of research and innovation</a:t>
          </a:r>
          <a:endParaRPr lang="en-GB" sz="1900" kern="1200" noProof="0" dirty="0"/>
        </a:p>
      </dsp:txBody>
      <dsp:txXfrm>
        <a:off x="4359258" y="2559314"/>
        <a:ext cx="3563678" cy="20539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CF1FA-C00E-EA4D-BF6B-9F08EB8BFDD3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2E80A8-1571-4141-8E88-D1CFFED2A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34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80A8-1571-4141-8E88-D1CFFED2AF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45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80A8-1571-4141-8E88-D1CFFED2AF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196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80A8-1571-4141-8E88-D1CFFED2AF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406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80A8-1571-4141-8E88-D1CFFED2AF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18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80A8-1571-4141-8E88-D1CFFED2AF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953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80A8-1571-4141-8E88-D1CFFED2AF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1020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80A8-1571-4141-8E88-D1CFFED2AF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27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80A8-1571-4141-8E88-D1CFFED2AF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09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2E80A8-1571-4141-8E88-D1CFFED2AF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144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H:\My Documents\GIS Day\Images\Picture2 copy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2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1295400" y="1295400"/>
            <a:ext cx="7467600" cy="17526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124200"/>
            <a:ext cx="74676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447800"/>
            <a:ext cx="36195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2100" y="1447800"/>
            <a:ext cx="36195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1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43750" y="152400"/>
            <a:ext cx="184785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152400"/>
            <a:ext cx="539115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advTm="1000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26A82-BB81-4247-B502-76F6F6052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EB862A-7D6F-0447-A165-25854A6CDE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1DD54-B8CF-A34A-8AC2-E4F9421FE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F5A61-E7D5-1046-8320-E53CED7C4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D0FCB-C7A0-1A4A-832A-E5DBF740C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138128"/>
      </p:ext>
    </p:extLst>
  </p:cSld>
  <p:clrMapOvr>
    <a:masterClrMapping/>
  </p:clrMapOvr>
  <p:transition advTm="1000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9BEE4-3E24-7248-8BC1-69ADE02A2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DFD44-BA3B-2745-9F88-1229E75AC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92DAD7-F955-C04B-A131-1CE5660F0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03D69-E0ED-E24B-B9E6-6684A456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B2D8E-1E10-D14D-88B8-72CDB9861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89692"/>
      </p:ext>
    </p:extLst>
  </p:cSld>
  <p:clrMapOvr>
    <a:masterClrMapping/>
  </p:clrMapOvr>
  <p:transition advTm="1000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4C48A-9E56-2741-91DA-A0E170F32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F0A0DB-162B-5745-B898-328D440B5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C8697-8A46-C647-893F-1D2212624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BA615-B4DD-9541-92FB-03624DBE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F7F1D3-9299-BA43-B0E3-8B3F7F0EB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973595"/>
      </p:ext>
    </p:extLst>
  </p:cSld>
  <p:clrMapOvr>
    <a:masterClrMapping/>
  </p:clrMapOvr>
  <p:transition advTm="1000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A190E-5359-444F-ADCD-D87338492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1C18A-890A-BB49-894D-F148171CC7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BDA7A-357A-D04C-888D-1ABFF863DE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949009-D194-6A47-899F-0F0BA1E00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69672B-F4BB-7A44-9E85-5ADA1EB4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A9235-1827-9741-AB8D-C8EF4F6DB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19519"/>
      </p:ext>
    </p:extLst>
  </p:cSld>
  <p:clrMapOvr>
    <a:masterClrMapping/>
  </p:clrMapOvr>
  <p:transition advTm="1000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4E5C8-D6A5-A940-B162-50B4F768E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E2F090-6E27-6143-A79A-EFFD7129D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20090A-C175-9E48-B897-F99586BA2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FB30F8-8A26-5A45-8FAF-1482E2AE5B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D388B7-F7D1-3C47-9050-13CD756FF8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373B26-56E4-D848-9F5A-20C61B353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1FD418-A1B0-004B-A529-356ED180F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C02A15-B8F5-314D-A12C-31F0BC5AE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92351"/>
      </p:ext>
    </p:extLst>
  </p:cSld>
  <p:clrMapOvr>
    <a:masterClrMapping/>
  </p:clrMapOvr>
  <p:transition advTm="1000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FFCD6-85F0-9D4A-8E7E-5C6E9A821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CE43D2-EB71-7D40-B5BD-B1037FC65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6B085-9968-D042-86AD-C607FBDBC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B8833B-0D34-C247-A351-334521E61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559015"/>
      </p:ext>
    </p:extLst>
  </p:cSld>
  <p:clrMapOvr>
    <a:masterClrMapping/>
  </p:clrMapOvr>
  <p:transition advTm="1000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95ECDC-E84B-C04A-B4EB-F7E644362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E3598-E8B3-BE4D-8923-6147B05E3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2779ED-08BC-7146-B327-4A0A1F510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79331"/>
      </p:ext>
    </p:extLst>
  </p:cSld>
  <p:clrMapOvr>
    <a:masterClrMapping/>
  </p:clrMapOvr>
  <p:transition advTm="1000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9EC5-4C50-244B-BA65-16DCB7D6C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118D5-7AD9-4A41-B74F-F9CCD2163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71A80-5CB5-1945-A205-404E0E9E8E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F9DE0-E335-364B-A3FF-F000C667D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352AE-0F8A-6640-B6A1-BD513E8F4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E95880-1576-C040-9F88-B402110E5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2465"/>
      </p:ext>
    </p:extLst>
  </p:cSld>
  <p:clrMapOvr>
    <a:masterClrMapping/>
  </p:clrMapOvr>
  <p:transition advTm="1000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ECB02-98FA-F249-9410-92DF77423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4397D3-1B96-4842-A501-D55CB9AC0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2B8A6-A09F-8C4B-BE7A-97CC5D7731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E76CF6-6FD3-1544-AEAA-81B21A33C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77CD0-7117-DD42-8E23-7CA8C157C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92D020-5D23-1844-B241-CF780E8ED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45515"/>
      </p:ext>
    </p:extLst>
  </p:cSld>
  <p:clrMapOvr>
    <a:masterClrMapping/>
  </p:clrMapOvr>
  <p:transition advTm="1000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EBB9D-CF84-BC4B-AD5D-2762911A2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472B82-7D75-054A-B6FF-319D30D74E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B87A5-0A5C-E64A-AB04-AEAF10A40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0BC2E9-A588-EA47-8662-4779280C3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2BE2F-6A95-834B-8A0A-1C3559A7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29412"/>
      </p:ext>
    </p:extLst>
  </p:cSld>
  <p:clrMapOvr>
    <a:masterClrMapping/>
  </p:clrMapOvr>
  <p:transition advTm="1000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14EF1F-826C-F649-B0FA-4413F46C50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05AF8-DC2E-6F47-B8AB-6A7D3C9402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C26E8C-EC5C-A940-BF71-64314414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128D8-EDD4-9E45-9CEB-88C9F5F55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348DE-97A0-9C4D-8FDE-429A6BF74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87422"/>
      </p:ext>
    </p:extLst>
  </p:cSld>
  <p:clrMapOvr>
    <a:masterClrMapping/>
  </p:clrMapOvr>
  <p:transition advTm="1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2" descr="electrodesdar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8" descr="blackbar"/>
          <p:cNvPicPr>
            <a:picLocks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116638"/>
            <a:ext cx="9144000" cy="75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52400"/>
            <a:ext cx="8839200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447800"/>
            <a:ext cx="8839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054" name="Picture 14" descr="H:\My Documents\GIS Day\Website\images\gisday_color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266113" y="6380163"/>
            <a:ext cx="801687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 descr="UW.Wordmark_ctr_white.png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79438" y="6530975"/>
            <a:ext cx="2551112" cy="17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15" descr="UW_W-Logo_RGB.png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15888" y="6483350"/>
            <a:ext cx="3381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 advTm="1000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84E1FA-A696-484C-B4BD-32E5DC420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C4C15-E580-7345-93A4-3FF8FECC6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AA7A1-478B-D74D-B3FC-F5E558095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E6DC0-4A5E-D244-87F2-F3EFABCF5AE5}" type="datetimeFigureOut">
              <a:rPr lang="en-US" smtClean="0"/>
              <a:t>7/6/2018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9C4F2-F25D-AE45-8846-9B0446FD3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23FF0-9083-AE4B-A7FE-9A8CF26334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E2919-B8C5-AB41-86C9-97CC0B231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3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advTm="1000">
    <p:wipe dir="r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.uio.no/tik/english/research/projects/osiri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8AAEF-E0D0-E34B-ADE8-8EDCE5F3D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762000"/>
            <a:ext cx="6858000" cy="2747963"/>
          </a:xfrm>
        </p:spPr>
        <p:txBody>
          <a:bodyPr>
            <a:noAutofit/>
          </a:bodyPr>
          <a:lstStyle/>
          <a:p>
            <a:r>
              <a:rPr lang="en-US" sz="5600" b="1" dirty="0" smtClean="0"/>
              <a:t>Grand challenges and a process perspective on research impact</a:t>
            </a:r>
            <a:endParaRPr lang="en-US" sz="5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E1CBBB-A6E7-F547-9643-1E68147F7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14800"/>
            <a:ext cx="6858000" cy="2438400"/>
          </a:xfrm>
        </p:spPr>
        <p:txBody>
          <a:bodyPr/>
          <a:lstStyle/>
          <a:p>
            <a:r>
              <a:rPr lang="en-US" b="1" i="1" dirty="0" smtClean="0"/>
              <a:t>Magnus Gulbrandsen, Richard Woolley and </a:t>
            </a:r>
            <a:r>
              <a:rPr lang="en-US" b="1" i="1" dirty="0" err="1" smtClean="0"/>
              <a:t>Taran</a:t>
            </a:r>
            <a:r>
              <a:rPr lang="en-US" b="1" i="1" dirty="0" smtClean="0"/>
              <a:t> Thune</a:t>
            </a:r>
          </a:p>
          <a:p>
            <a:endParaRPr lang="en-US" dirty="0" smtClean="0"/>
          </a:p>
          <a:p>
            <a:r>
              <a:rPr lang="en-US" dirty="0"/>
              <a:t>EGOS </a:t>
            </a:r>
            <a:r>
              <a:rPr lang="en-US" dirty="0" err="1"/>
              <a:t>Subtrack</a:t>
            </a:r>
            <a:r>
              <a:rPr lang="en-US" dirty="0"/>
              <a:t> </a:t>
            </a:r>
            <a:r>
              <a:rPr lang="en-US" dirty="0" smtClean="0"/>
              <a:t>9: Institutions</a:t>
            </a:r>
            <a:r>
              <a:rPr lang="en-US" dirty="0"/>
              <a:t>, Innovation, and Impact </a:t>
            </a:r>
          </a:p>
          <a:p>
            <a:endParaRPr lang="en-US" dirty="0" smtClean="0"/>
          </a:p>
          <a:p>
            <a:r>
              <a:rPr lang="en-US" dirty="0" smtClean="0"/>
              <a:t>EGOS Annual Conference, Tallinn, 5-7 July 2018</a:t>
            </a:r>
            <a:endParaRPr lang="en-US" dirty="0"/>
          </a:p>
        </p:txBody>
      </p:sp>
    </p:spTree>
  </p:cSld>
  <p:clrMapOvr>
    <a:masterClrMapping/>
  </p:clrMapOvr>
  <p:transition advTm="150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4610949"/>
              </p:ext>
            </p:extLst>
          </p:nvPr>
        </p:nvGraphicFramePr>
        <p:xfrm>
          <a:off x="628650" y="-76200"/>
          <a:ext cx="7886700" cy="693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Rectangle 27"/>
          <p:cNvSpPr/>
          <p:nvPr/>
        </p:nvSpPr>
        <p:spPr>
          <a:xfrm>
            <a:off x="0" y="6172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0" y="6096000"/>
            <a:ext cx="304800" cy="3048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83033"/>
      </p:ext>
    </p:extLst>
  </p:cSld>
  <p:clrMapOvr>
    <a:masterClrMapping/>
  </p:clrMapOvr>
  <p:transition advTm="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3293E-6 L 0.96666 -2.43293E-6 " pathEditMode="fixed" rAng="0" ptsTypes="AA">
                                      <p:cBhvr>
                                        <p:cTn id="6" dur="6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Old and new grand challenges for research</a:t>
            </a:r>
            <a:endParaRPr lang="en-US" b="1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" y="1493440"/>
            <a:ext cx="2585616" cy="1912541"/>
          </a:xfrm>
        </p:spPr>
      </p:pic>
      <p:sp>
        <p:nvSpPr>
          <p:cNvPr id="28" name="Rectangle 27"/>
          <p:cNvSpPr/>
          <p:nvPr/>
        </p:nvSpPr>
        <p:spPr>
          <a:xfrm>
            <a:off x="0" y="6172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0" y="6096000"/>
            <a:ext cx="304800" cy="3048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3" y="3123097"/>
            <a:ext cx="2585617" cy="15830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" y="4706156"/>
            <a:ext cx="2588905" cy="14279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070" y="1493440"/>
            <a:ext cx="2395876" cy="15963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006" y="3076258"/>
            <a:ext cx="2397940" cy="16024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006" y="4582625"/>
            <a:ext cx="2391578" cy="15880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71800" y="1493440"/>
            <a:ext cx="3352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Grand challenge policies in research have been there for a long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Early challenges were often technological in nature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Policies weakened from the 1980s: failures, diluted rationales, globalisation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Lack a good understanding of these policies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Newer grand challenges are different (“wicked”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Why has this form of policy been revitalised?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5698061"/>
      </p:ext>
    </p:extLst>
  </p:cSld>
  <p:clrMapOvr>
    <a:masterClrMapping/>
  </p:clrMapOvr>
  <p:transition advTm="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3293E-6 L 0.96666 -2.43293E-6 " pathEditMode="fixed" rAng="0" ptsTypes="AA">
                                      <p:cBhvr>
                                        <p:cTn id="6" dur="6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Changing perspectives on research</a:t>
            </a:r>
            <a:endParaRPr lang="en-US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799823" y="1825625"/>
            <a:ext cx="5039377" cy="4351338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New or renewed perspectives on research or knowledge production highlight usefulness, impact or end points</a:t>
            </a:r>
          </a:p>
          <a:p>
            <a:pPr eaLnBrk="1" hangingPunct="1"/>
            <a:r>
              <a:rPr lang="en-US" dirty="0" smtClean="0"/>
              <a:t>They also often express a new normativity with respect to who or what research should be good for</a:t>
            </a:r>
          </a:p>
          <a:p>
            <a:pPr eaLnBrk="1" hangingPunct="1"/>
            <a:r>
              <a:rPr lang="en-US" dirty="0" smtClean="0"/>
              <a:t>Stakeholders (should) become involved in the research process to help define relevant problems</a:t>
            </a:r>
          </a:p>
          <a:p>
            <a:pPr eaLnBrk="1" hangingPunct="1"/>
            <a:r>
              <a:rPr lang="en-US" dirty="0" smtClean="0"/>
              <a:t>Widened views on accountability</a:t>
            </a:r>
          </a:p>
          <a:p>
            <a:pPr eaLnBrk="1" hangingPunct="1"/>
            <a:r>
              <a:rPr lang="en-US" dirty="0" smtClean="0"/>
              <a:t>New mechanisms: directionality, reflexivity, experimentation, mobilization of narratives etc.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0" y="6172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0" y="6096000"/>
            <a:ext cx="304800" cy="3048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04800" y="2743200"/>
            <a:ext cx="2286000" cy="7694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2200" dirty="0" smtClean="0"/>
              <a:t>Post-normal science</a:t>
            </a:r>
            <a:endParaRPr lang="en-GB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3487934"/>
            <a:ext cx="2743200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200" dirty="0" err="1" smtClean="0"/>
              <a:t>Mission-oriented</a:t>
            </a:r>
            <a:r>
              <a:rPr lang="nb-NO" sz="2200" dirty="0" smtClean="0"/>
              <a:t> R&amp;D</a:t>
            </a:r>
            <a:endParaRPr lang="en-GB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599423" y="3894270"/>
            <a:ext cx="2667000" cy="76944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2200" dirty="0" err="1" smtClean="0"/>
              <a:t>Responsible</a:t>
            </a:r>
            <a:r>
              <a:rPr lang="nb-NO" sz="2200" dirty="0" smtClean="0"/>
              <a:t> </a:t>
            </a:r>
            <a:r>
              <a:rPr lang="nb-NO" sz="2200" dirty="0" err="1" smtClean="0"/>
              <a:t>research</a:t>
            </a:r>
            <a:r>
              <a:rPr lang="nb-NO" sz="2200" dirty="0" smtClean="0"/>
              <a:t> and innovation (RRI)</a:t>
            </a:r>
            <a:endParaRPr lang="en-GB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4631467"/>
            <a:ext cx="2286000" cy="7694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2200" dirty="0" err="1" smtClean="0"/>
              <a:t>Pasteur’s</a:t>
            </a:r>
            <a:r>
              <a:rPr lang="nb-NO" sz="2200" dirty="0" smtClean="0"/>
              <a:t> </a:t>
            </a:r>
            <a:r>
              <a:rPr lang="nb-NO" sz="2200" dirty="0" err="1" smtClean="0"/>
              <a:t>Quadrant</a:t>
            </a:r>
            <a:endParaRPr lang="en-GB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838200" y="2344401"/>
            <a:ext cx="2286000" cy="43088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2200" dirty="0" smtClean="0"/>
              <a:t>Mode 2 </a:t>
            </a:r>
            <a:r>
              <a:rPr lang="nb-NO" sz="2200" dirty="0" err="1" smtClean="0"/>
              <a:t>research</a:t>
            </a:r>
            <a:endParaRPr lang="en-GB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228600" y="1690689"/>
            <a:ext cx="2209800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dirty="0" smtClean="0"/>
              <a:t>Science </a:t>
            </a:r>
            <a:r>
              <a:rPr lang="nb-NO" dirty="0" err="1" smtClean="0"/>
              <a:t>with</a:t>
            </a:r>
            <a:r>
              <a:rPr lang="nb-NO" dirty="0" smtClean="0"/>
              <a:t> and for </a:t>
            </a:r>
            <a:r>
              <a:rPr lang="nb-NO" dirty="0" err="1" smtClean="0"/>
              <a:t>society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590731"/>
      </p:ext>
    </p:extLst>
  </p:cSld>
  <p:clrMapOvr>
    <a:masterClrMapping/>
  </p:clrMapOvr>
  <p:transition advTm="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3293E-6 L 0.96666 -2.43293E-6 " pathEditMode="fixed" rAng="0" ptsTypes="AA">
                                      <p:cBhvr>
                                        <p:cTn id="6" dur="6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Problems with science and studies of it</a:t>
            </a:r>
            <a:endParaRPr lang="en-US" b="1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1825625"/>
            <a:ext cx="4019550" cy="4351338"/>
          </a:xfrm>
        </p:spPr>
        <p:txBody>
          <a:bodyPr>
            <a:normAutofit/>
          </a:bodyPr>
          <a:lstStyle/>
          <a:p>
            <a:pPr eaLnBrk="1" hangingPunct="1"/>
            <a:r>
              <a:rPr lang="en-GB" b="1" dirty="0" smtClean="0"/>
              <a:t>Replicability crisis</a:t>
            </a:r>
          </a:p>
          <a:p>
            <a:pPr eaLnBrk="1" hangingPunct="1"/>
            <a:r>
              <a:rPr lang="en-GB" dirty="0" smtClean="0"/>
              <a:t>Wider </a:t>
            </a:r>
            <a:r>
              <a:rPr lang="en-GB" b="1" dirty="0" smtClean="0"/>
              <a:t>methodological problems </a:t>
            </a:r>
            <a:r>
              <a:rPr lang="en-GB" dirty="0" smtClean="0"/>
              <a:t>(p-hacking, fMRI failures, contaminations of research material, increased retractions, </a:t>
            </a:r>
            <a:r>
              <a:rPr lang="en-GB" dirty="0" err="1" smtClean="0"/>
              <a:t>datageddon</a:t>
            </a:r>
            <a:r>
              <a:rPr lang="en-GB" dirty="0" smtClean="0"/>
              <a:t>)</a:t>
            </a:r>
          </a:p>
          <a:p>
            <a:pPr eaLnBrk="1" hangingPunct="1"/>
            <a:r>
              <a:rPr lang="en-GB" b="1" dirty="0" smtClean="0"/>
              <a:t>Language problems </a:t>
            </a:r>
            <a:r>
              <a:rPr lang="en-GB" dirty="0" smtClean="0"/>
              <a:t>(</a:t>
            </a:r>
            <a:r>
              <a:rPr lang="en-GB" dirty="0" err="1" smtClean="0"/>
              <a:t>jargonitis</a:t>
            </a:r>
            <a:r>
              <a:rPr lang="en-GB" dirty="0" smtClean="0"/>
              <a:t>, voice-of-god)</a:t>
            </a:r>
          </a:p>
          <a:p>
            <a:pPr eaLnBrk="1" hangingPunct="1"/>
            <a:r>
              <a:rPr lang="en-GB" b="1" dirty="0" smtClean="0"/>
              <a:t>Paradigm problems </a:t>
            </a:r>
            <a:r>
              <a:rPr lang="en-GB" dirty="0" smtClean="0"/>
              <a:t>(animal models, translational research, convergence towards science-for-its-own-sake or excellence)</a:t>
            </a:r>
          </a:p>
          <a:p>
            <a:pPr eaLnBrk="1" hangingPunct="1"/>
            <a:r>
              <a:rPr lang="nb-NO" b="1" dirty="0" err="1" smtClean="0"/>
              <a:t>Exponential</a:t>
            </a:r>
            <a:r>
              <a:rPr lang="nb-NO" b="1" dirty="0" smtClean="0"/>
              <a:t> </a:t>
            </a:r>
            <a:r>
              <a:rPr lang="nb-NO" b="1" dirty="0" err="1" smtClean="0"/>
              <a:t>growth</a:t>
            </a:r>
            <a:endParaRPr lang="en-GB" b="1" dirty="0" smtClean="0"/>
          </a:p>
        </p:txBody>
      </p:sp>
      <p:sp>
        <p:nvSpPr>
          <p:cNvPr id="28" name="Rectangle 27"/>
          <p:cNvSpPr/>
          <p:nvPr/>
        </p:nvSpPr>
        <p:spPr>
          <a:xfrm>
            <a:off x="0" y="6172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0" y="6096000"/>
            <a:ext cx="304800" cy="3048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800600" y="1825625"/>
            <a:ext cx="40195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GB" b="1" dirty="0" smtClean="0"/>
              <a:t>Indicators: </a:t>
            </a:r>
            <a:r>
              <a:rPr lang="en-GB" dirty="0" smtClean="0"/>
              <a:t>no standards and lots of inappropriate use</a:t>
            </a:r>
          </a:p>
          <a:p>
            <a:pPr fontAlgn="auto">
              <a:spcAft>
                <a:spcPts val="0"/>
              </a:spcAft>
            </a:pPr>
            <a:r>
              <a:rPr lang="en-GB" b="1" dirty="0" smtClean="0"/>
              <a:t>Fragmentation:</a:t>
            </a:r>
            <a:r>
              <a:rPr lang="en-GB" dirty="0" smtClean="0"/>
              <a:t> different communities with little contact</a:t>
            </a:r>
          </a:p>
          <a:p>
            <a:pPr fontAlgn="auto">
              <a:spcAft>
                <a:spcPts val="0"/>
              </a:spcAft>
            </a:pPr>
            <a:r>
              <a:rPr lang="en-GB" b="1" dirty="0" smtClean="0"/>
              <a:t>Linear model:</a:t>
            </a:r>
            <a:r>
              <a:rPr lang="en-GB" dirty="0" smtClean="0"/>
              <a:t> naïve and instrumental perspectives on how science can and should be used</a:t>
            </a:r>
          </a:p>
          <a:p>
            <a:pPr fontAlgn="auto">
              <a:spcAft>
                <a:spcPts val="0"/>
              </a:spcAft>
            </a:pPr>
            <a:r>
              <a:rPr lang="en-GB" b="1" dirty="0" smtClean="0"/>
              <a:t>Bias:</a:t>
            </a:r>
            <a:r>
              <a:rPr lang="en-GB" dirty="0" smtClean="0"/>
              <a:t> studies of “science and society” mainly become studies of science – and a general lack of investigations of defence research and industrial R&amp;D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6211669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 smtClean="0"/>
              <a:t>These</a:t>
            </a:r>
            <a:r>
              <a:rPr lang="nb-NO" dirty="0" smtClean="0"/>
              <a:t> </a:t>
            </a:r>
            <a:r>
              <a:rPr lang="nb-NO" dirty="0" err="1" smtClean="0"/>
              <a:t>criticisms</a:t>
            </a:r>
            <a:r>
              <a:rPr lang="nb-NO" dirty="0" smtClean="0"/>
              <a:t> </a:t>
            </a:r>
            <a:r>
              <a:rPr lang="nb-NO" dirty="0" err="1" smtClean="0"/>
              <a:t>raised</a:t>
            </a:r>
            <a:r>
              <a:rPr lang="nb-NO" dirty="0" smtClean="0"/>
              <a:t> in </a:t>
            </a:r>
            <a:r>
              <a:rPr lang="nb-NO" dirty="0" err="1" smtClean="0"/>
              <a:t>many</a:t>
            </a:r>
            <a:r>
              <a:rPr lang="nb-NO" dirty="0" smtClean="0"/>
              <a:t> of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new</a:t>
            </a:r>
            <a:r>
              <a:rPr lang="nb-NO" dirty="0" smtClean="0"/>
              <a:t> </a:t>
            </a:r>
            <a:r>
              <a:rPr lang="nb-NO" dirty="0" err="1" smtClean="0"/>
              <a:t>perspectives</a:t>
            </a:r>
            <a:r>
              <a:rPr lang="nb-NO" dirty="0" smtClean="0"/>
              <a:t>, </a:t>
            </a:r>
            <a:r>
              <a:rPr lang="nb-NO" dirty="0" err="1" smtClean="0"/>
              <a:t>asking</a:t>
            </a:r>
            <a:r>
              <a:rPr lang="nb-NO" dirty="0" smtClean="0"/>
              <a:t> for more </a:t>
            </a:r>
            <a:r>
              <a:rPr lang="nb-NO" dirty="0" err="1" smtClean="0"/>
              <a:t>combined</a:t>
            </a:r>
            <a:r>
              <a:rPr lang="nb-NO" dirty="0" smtClean="0"/>
              <a:t> </a:t>
            </a:r>
            <a:r>
              <a:rPr lang="nb-NO" dirty="0" err="1" smtClean="0"/>
              <a:t>approaches</a:t>
            </a:r>
            <a:r>
              <a:rPr lang="nb-NO" dirty="0" smtClean="0"/>
              <a:t> to </a:t>
            </a:r>
            <a:r>
              <a:rPr lang="nb-NO" dirty="0" err="1" smtClean="0"/>
              <a:t>understanding</a:t>
            </a:r>
            <a:r>
              <a:rPr lang="nb-NO" dirty="0" smtClean="0"/>
              <a:t> </a:t>
            </a:r>
            <a:r>
              <a:rPr lang="nb-NO" dirty="0" err="1" smtClean="0"/>
              <a:t>research</a:t>
            </a:r>
            <a:r>
              <a:rPr lang="nb-NO" dirty="0" smtClean="0"/>
              <a:t> impact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3157866"/>
      </p:ext>
    </p:extLst>
  </p:cSld>
  <p:clrMapOvr>
    <a:masterClrMapping/>
  </p:clrMapOvr>
  <p:transition advTm="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3293E-6 L 0.96666 -2.43293E-6 " pathEditMode="fixed" rAng="0" ptsTypes="AA">
                                      <p:cBhvr>
                                        <p:cTn id="6" dur="6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Combining four traditions for impact studies</a:t>
            </a:r>
            <a:endParaRPr lang="en-US" b="1" dirty="0"/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0231193"/>
              </p:ext>
            </p:extLst>
          </p:nvPr>
        </p:nvGraphicFramePr>
        <p:xfrm>
          <a:off x="628650" y="1447800"/>
          <a:ext cx="8210550" cy="472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Rectangle 27"/>
          <p:cNvSpPr/>
          <p:nvPr/>
        </p:nvSpPr>
        <p:spPr>
          <a:xfrm>
            <a:off x="0" y="6172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0" y="6096000"/>
            <a:ext cx="304800" cy="3048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37041"/>
      </p:ext>
    </p:extLst>
  </p:cSld>
  <p:clrMapOvr>
    <a:masterClrMapping/>
  </p:clrMapOvr>
  <p:transition advTm="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3293E-6 L 0.96666 -2.43293E-6 " pathEditMode="fixed" rAng="0" ptsTypes="AA">
                                      <p:cBhvr>
                                        <p:cTn id="6" dur="6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Starting with the impact/grand challenge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0" y="6172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0" y="6096000"/>
            <a:ext cx="304800" cy="3048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1524000"/>
            <a:ext cx="8001000" cy="441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8200" y="1676400"/>
            <a:ext cx="767715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Problem area:</a:t>
            </a:r>
            <a:r>
              <a:rPr lang="en-GB" dirty="0" smtClean="0"/>
              <a:t> an institutional field that is related to a (grand) challenge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47725" y="3460576"/>
            <a:ext cx="7677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Mapping:</a:t>
            </a:r>
            <a:r>
              <a:rPr lang="en-GB" dirty="0" smtClean="0"/>
              <a:t> status of knowledge, relevant science and innovation systems including users/stakeholders</a:t>
            </a:r>
          </a:p>
          <a:p>
            <a:r>
              <a:rPr lang="nb-NO" b="1" dirty="0" smtClean="0"/>
              <a:t>Forward </a:t>
            </a:r>
            <a:r>
              <a:rPr lang="nb-NO" b="1" dirty="0" err="1" smtClean="0"/>
              <a:t>process</a:t>
            </a:r>
            <a:r>
              <a:rPr lang="nb-NO" b="1" dirty="0" smtClean="0"/>
              <a:t> tracing: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processual</a:t>
            </a:r>
            <a:r>
              <a:rPr lang="nb-NO" dirty="0" smtClean="0"/>
              <a:t> elements play </a:t>
            </a:r>
            <a:r>
              <a:rPr lang="nb-NO" dirty="0" err="1" smtClean="0"/>
              <a:t>out</a:t>
            </a:r>
            <a:r>
              <a:rPr lang="nb-NO" dirty="0" smtClean="0"/>
              <a:t> over a (</a:t>
            </a:r>
            <a:r>
              <a:rPr lang="nb-NO" dirty="0" err="1" smtClean="0"/>
              <a:t>preferably</a:t>
            </a:r>
            <a:r>
              <a:rPr lang="nb-NO" dirty="0" smtClean="0"/>
              <a:t>) </a:t>
            </a:r>
            <a:r>
              <a:rPr lang="nb-NO" dirty="0" err="1" smtClean="0"/>
              <a:t>long</a:t>
            </a:r>
            <a:r>
              <a:rPr lang="nb-NO" dirty="0" smtClean="0"/>
              <a:t> </a:t>
            </a:r>
            <a:r>
              <a:rPr lang="nb-NO" dirty="0" err="1" smtClean="0"/>
              <a:t>period</a:t>
            </a:r>
            <a:r>
              <a:rPr lang="nb-NO" dirty="0" smtClean="0"/>
              <a:t> of time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2438400"/>
            <a:ext cx="20574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User </a:t>
            </a:r>
            <a:r>
              <a:rPr lang="nb-NO" sz="2800" dirty="0" err="1"/>
              <a:t>sites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2438400"/>
            <a:ext cx="23622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2800" dirty="0" smtClean="0"/>
              <a:t>Research </a:t>
            </a:r>
            <a:r>
              <a:rPr lang="nb-NO" sz="2800" dirty="0" err="1" smtClean="0"/>
              <a:t>sites</a:t>
            </a:r>
            <a:endParaRPr lang="en-GB"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189811"/>
              </p:ext>
            </p:extLst>
          </p:nvPr>
        </p:nvGraphicFramePr>
        <p:xfrm>
          <a:off x="914399" y="4977739"/>
          <a:ext cx="7467600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1968215237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674315235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659320226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734662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Translation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smtClean="0"/>
                        <a:t>Innovation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Diffusion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Pluralisation</a:t>
                      </a:r>
                      <a:endParaRPr lang="en-GB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572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smtClean="0"/>
                        <a:t>Learning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Legitimation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Reflexion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Alignment</a:t>
                      </a:r>
                      <a:endParaRPr lang="en-GB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9370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126242"/>
      </p:ext>
    </p:extLst>
  </p:cSld>
  <p:clrMapOvr>
    <a:masterClrMapping/>
  </p:clrMapOvr>
  <p:transition advTm="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3293E-6 L 0.96666 -2.43293E-6 " pathEditMode="fixed" rAng="0" ptsTypes="AA">
                                      <p:cBhvr>
                                        <p:cTn id="6" dur="6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Starting with the impact/grand challenge</a:t>
            </a:r>
            <a:endParaRPr lang="en-US" b="1" dirty="0"/>
          </a:p>
        </p:txBody>
      </p:sp>
      <p:sp>
        <p:nvSpPr>
          <p:cNvPr id="28" name="Rectangle 27"/>
          <p:cNvSpPr/>
          <p:nvPr/>
        </p:nvSpPr>
        <p:spPr>
          <a:xfrm>
            <a:off x="0" y="6172200"/>
            <a:ext cx="9144000" cy="1524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0" y="6096000"/>
            <a:ext cx="304800" cy="304800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rgbClr val="0047FF">
                  <a:alpha val="1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1524000"/>
            <a:ext cx="8001000" cy="4419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38200" y="1676400"/>
            <a:ext cx="7677150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Problem area:</a:t>
            </a:r>
            <a:r>
              <a:rPr lang="en-GB" dirty="0" smtClean="0"/>
              <a:t> an institutional field that is related to a (grand) challenge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847725" y="3460576"/>
            <a:ext cx="7677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Mapping:</a:t>
            </a:r>
            <a:r>
              <a:rPr lang="en-GB" dirty="0" smtClean="0"/>
              <a:t> status of knowledge, relevant science and innovation systems including users/stakeholders</a:t>
            </a:r>
          </a:p>
          <a:p>
            <a:r>
              <a:rPr lang="nb-NO" b="1" dirty="0" smtClean="0"/>
              <a:t>Forward </a:t>
            </a:r>
            <a:r>
              <a:rPr lang="nb-NO" b="1" dirty="0" err="1" smtClean="0"/>
              <a:t>process</a:t>
            </a:r>
            <a:r>
              <a:rPr lang="nb-NO" b="1" dirty="0" smtClean="0"/>
              <a:t> tracing: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how</a:t>
            </a:r>
            <a:r>
              <a:rPr lang="nb-NO" dirty="0" smtClean="0"/>
              <a:t> </a:t>
            </a:r>
            <a:r>
              <a:rPr lang="nb-NO" dirty="0" err="1" smtClean="0"/>
              <a:t>key</a:t>
            </a:r>
            <a:r>
              <a:rPr lang="nb-NO" dirty="0" smtClean="0"/>
              <a:t> </a:t>
            </a:r>
            <a:r>
              <a:rPr lang="nb-NO" dirty="0" err="1" smtClean="0"/>
              <a:t>processual</a:t>
            </a:r>
            <a:r>
              <a:rPr lang="nb-NO" dirty="0" smtClean="0"/>
              <a:t> elements play </a:t>
            </a:r>
            <a:r>
              <a:rPr lang="nb-NO" dirty="0" err="1" smtClean="0"/>
              <a:t>out</a:t>
            </a:r>
            <a:r>
              <a:rPr lang="nb-NO" dirty="0" smtClean="0"/>
              <a:t> over a (</a:t>
            </a:r>
            <a:r>
              <a:rPr lang="nb-NO" dirty="0" err="1" smtClean="0"/>
              <a:t>preferably</a:t>
            </a:r>
            <a:r>
              <a:rPr lang="nb-NO" dirty="0" smtClean="0"/>
              <a:t>) </a:t>
            </a:r>
            <a:r>
              <a:rPr lang="nb-NO" dirty="0" err="1" smtClean="0"/>
              <a:t>long</a:t>
            </a:r>
            <a:r>
              <a:rPr lang="nb-NO" dirty="0" smtClean="0"/>
              <a:t> </a:t>
            </a:r>
            <a:r>
              <a:rPr lang="nb-NO" dirty="0" err="1" smtClean="0"/>
              <a:t>period</a:t>
            </a:r>
            <a:r>
              <a:rPr lang="nb-NO" dirty="0" smtClean="0"/>
              <a:t> of time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1676400" y="2438400"/>
            <a:ext cx="20574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2800" dirty="0"/>
              <a:t>User </a:t>
            </a:r>
            <a:r>
              <a:rPr lang="nb-NO" sz="2800" dirty="0" err="1"/>
              <a:t>sites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181600" y="2438400"/>
            <a:ext cx="2362200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nb-NO" sz="2800" dirty="0" smtClean="0"/>
              <a:t>Research </a:t>
            </a:r>
            <a:r>
              <a:rPr lang="nb-NO" sz="2800" dirty="0" err="1" smtClean="0"/>
              <a:t>sites</a:t>
            </a:r>
            <a:endParaRPr lang="en-GB"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189811"/>
              </p:ext>
            </p:extLst>
          </p:nvPr>
        </p:nvGraphicFramePr>
        <p:xfrm>
          <a:off x="914399" y="4977739"/>
          <a:ext cx="7467600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1968215237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674315235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659320226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734662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Translation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smtClean="0"/>
                        <a:t>Innovation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Diffusion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Pluralisation</a:t>
                      </a:r>
                      <a:endParaRPr lang="en-GB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572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smtClean="0"/>
                        <a:t>Learning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Legitimation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Reflexion</a:t>
                      </a:r>
                      <a:endParaRPr lang="en-GB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600" b="1" dirty="0" err="1" smtClean="0"/>
                        <a:t>Alignment</a:t>
                      </a:r>
                      <a:endParaRPr lang="en-GB" sz="16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9370351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57200" y="609600"/>
            <a:ext cx="3810000" cy="26776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b="1" dirty="0" smtClean="0"/>
              <a:t>Examples of problem areas we have started working 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Rare diseases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Marine biodiversity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Employee retraining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Future public transportation</a:t>
            </a:r>
            <a:endParaRPr lang="en-GB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029200" y="627757"/>
            <a:ext cx="3810000" cy="600164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b="1" dirty="0" smtClean="0"/>
              <a:t>Challenges in studying research impact: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Meaningful definition and delimitation of problem areas (and grand challenges)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 err="1" smtClean="0"/>
              <a:t>Keeping</a:t>
            </a:r>
            <a:r>
              <a:rPr lang="nb-NO" sz="2400" dirty="0" smtClean="0"/>
              <a:t> </a:t>
            </a:r>
            <a:r>
              <a:rPr lang="nb-NO" sz="2400" dirty="0" err="1" smtClean="0"/>
              <a:t>both</a:t>
            </a:r>
            <a:r>
              <a:rPr lang="nb-NO" sz="2400" dirty="0" smtClean="0"/>
              <a:t> </a:t>
            </a:r>
            <a:r>
              <a:rPr lang="nb-NO" sz="2400" dirty="0" err="1" smtClean="0"/>
              <a:t>the</a:t>
            </a:r>
            <a:r>
              <a:rPr lang="nb-NO" sz="2400" dirty="0" smtClean="0"/>
              <a:t> problem and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research</a:t>
            </a:r>
            <a:r>
              <a:rPr lang="nb-NO" sz="2400" dirty="0" smtClean="0"/>
              <a:t> in </a:t>
            </a:r>
            <a:r>
              <a:rPr lang="nb-NO" sz="2400" dirty="0" err="1" smtClean="0"/>
              <a:t>the</a:t>
            </a:r>
            <a:r>
              <a:rPr lang="nb-NO" sz="2400" dirty="0" smtClean="0"/>
              <a:t> same </a:t>
            </a:r>
            <a:r>
              <a:rPr lang="nb-NO" sz="2400" dirty="0" err="1" smtClean="0"/>
              <a:t>analysis</a:t>
            </a: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“Big” and complex perspective on temporality and causality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Process types and events that also include many forms of indirect interaction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68051650"/>
      </p:ext>
    </p:extLst>
  </p:cSld>
  <p:clrMapOvr>
    <a:masterClrMapping/>
  </p:clrMapOvr>
  <p:transition advTm="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43293E-6 L 0.96666 -2.43293E-6 " pathEditMode="fixed" rAng="0" ptsTypes="AA">
                                      <p:cBhvr>
                                        <p:cTn id="6" dur="6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Time’s Up!</a:t>
            </a:r>
          </a:p>
        </p:txBody>
      </p:sp>
      <p:sp>
        <p:nvSpPr>
          <p:cNvPr id="25604" name="Rectangle 15"/>
          <p:cNvSpPr>
            <a:spLocks noGrp="1" noChangeArrowheads="1"/>
          </p:cNvSpPr>
          <p:nvPr>
            <p:ph idx="1"/>
          </p:nvPr>
        </p:nvSpPr>
        <p:spPr>
          <a:xfrm>
            <a:off x="617026" y="4800600"/>
            <a:ext cx="7886700" cy="1603375"/>
          </a:xfrm>
          <a:noFill/>
        </p:spPr>
        <p:txBody>
          <a:bodyPr>
            <a:normAutofit fontScale="92500"/>
          </a:bodyPr>
          <a:lstStyle/>
          <a:p>
            <a:pPr eaLnBrk="1" hangingPunct="1"/>
            <a:r>
              <a:rPr lang="en-US" b="1" dirty="0"/>
              <a:t>About </a:t>
            </a:r>
            <a:r>
              <a:rPr lang="en-US" b="1" dirty="0" smtClean="0"/>
              <a:t>us:</a:t>
            </a:r>
            <a:endParaRPr lang="en-US" b="1" dirty="0"/>
          </a:p>
          <a:p>
            <a:pPr lvl="1" eaLnBrk="1" hangingPunct="1"/>
            <a:r>
              <a:rPr lang="en-US" sz="2400" b="1" dirty="0" smtClean="0"/>
              <a:t>Magnus Gulbrandsen, Richard Woolley, </a:t>
            </a:r>
            <a:r>
              <a:rPr lang="en-US" sz="2400" b="1" dirty="0" err="1" smtClean="0"/>
              <a:t>Taran</a:t>
            </a:r>
            <a:r>
              <a:rPr lang="en-US" sz="2400" b="1" dirty="0" smtClean="0"/>
              <a:t> Thune</a:t>
            </a:r>
            <a:endParaRPr lang="en-US" sz="2400" b="1" dirty="0"/>
          </a:p>
          <a:p>
            <a:pPr lvl="1" eaLnBrk="1" hangingPunct="1"/>
            <a:r>
              <a:rPr lang="en-US" sz="2400" b="1" dirty="0" smtClean="0"/>
              <a:t>University of Oslo and Polytechnic University of Valencia</a:t>
            </a:r>
            <a:endParaRPr lang="en-US" sz="2400" b="1" dirty="0"/>
          </a:p>
          <a:p>
            <a:pPr lvl="1"/>
            <a:r>
              <a:rPr lang="en-US" sz="2400" b="1" dirty="0">
                <a:hlinkClick r:id="rId3"/>
              </a:rPr>
              <a:t>https://</a:t>
            </a:r>
            <a:r>
              <a:rPr lang="en-US" sz="2400" b="1">
                <a:hlinkClick r:id="rId3"/>
              </a:rPr>
              <a:t>www.sv.uio.no/tik/english/research/projects/osiris</a:t>
            </a:r>
            <a:r>
              <a:rPr lang="en-US" sz="2400" b="1" smtClean="0">
                <a:hlinkClick r:id="rId3"/>
              </a:rPr>
              <a:t>/</a:t>
            </a:r>
            <a:r>
              <a:rPr lang="en-US" sz="2400" b="1" smtClean="0"/>
              <a:t> </a:t>
            </a:r>
            <a:endParaRPr lang="en-US" sz="2400" b="1" dirty="0"/>
          </a:p>
        </p:txBody>
      </p:sp>
      <p:pic>
        <p:nvPicPr>
          <p:cNvPr id="25603" name="Picture 12" descr="stopwatch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 rot="-2689506">
            <a:off x="5791200" y="-1447800"/>
            <a:ext cx="54864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1DA7E267-D21B-784C-9003-C9D6DE5FA0EA}"/>
              </a:ext>
            </a:extLst>
          </p:cNvPr>
          <p:cNvSpPr txBox="1">
            <a:spLocks noChangeArrowheads="1"/>
          </p:cNvSpPr>
          <p:nvPr/>
        </p:nvSpPr>
        <p:spPr>
          <a:xfrm>
            <a:off x="617026" y="263683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b="1" dirty="0"/>
              <a:t>Thank you</a:t>
            </a:r>
          </a:p>
        </p:txBody>
      </p:sp>
    </p:spTree>
  </p:cSld>
  <p:clrMapOvr>
    <a:masterClrMapping/>
  </p:clrMapOvr>
  <p:transition advTm="1000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2314</TotalTime>
  <Words>716</Words>
  <Application>Microsoft Office PowerPoint</Application>
  <PresentationFormat>On-screen Show (4:3)</PresentationFormat>
  <Paragraphs>104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1_Default Design</vt:lpstr>
      <vt:lpstr>Office Theme</vt:lpstr>
      <vt:lpstr>Grand challenges and a process perspective on research impact</vt:lpstr>
      <vt:lpstr>PowerPoint Presentation</vt:lpstr>
      <vt:lpstr>Old and new grand challenges for research</vt:lpstr>
      <vt:lpstr>Changing perspectives on research</vt:lpstr>
      <vt:lpstr>Problems with science and studies of it</vt:lpstr>
      <vt:lpstr>Combining four traditions for impact studies</vt:lpstr>
      <vt:lpstr>Starting with the impact/grand challenge</vt:lpstr>
      <vt:lpstr>Starting with the impact/grand challenge</vt:lpstr>
      <vt:lpstr>Time’s Up!</vt:lpstr>
    </vt:vector>
  </TitlesOfParts>
  <Company>RR Donnelley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RR Donnelley</dc:creator>
  <cp:lastModifiedBy>Magnus Gulbrandsen</cp:lastModifiedBy>
  <cp:revision>105</cp:revision>
  <dcterms:created xsi:type="dcterms:W3CDTF">2010-02-23T00:58:46Z</dcterms:created>
  <dcterms:modified xsi:type="dcterms:W3CDTF">2018-07-06T21:34:37Z</dcterms:modified>
</cp:coreProperties>
</file>