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67" r:id="rId3"/>
    <p:sldId id="268" r:id="rId4"/>
    <p:sldId id="261" r:id="rId5"/>
    <p:sldId id="258" r:id="rId6"/>
    <p:sldId id="260" r:id="rId7"/>
    <p:sldId id="269" r:id="rId8"/>
    <p:sldId id="263" r:id="rId9"/>
    <p:sldId id="262" r:id="rId10"/>
    <p:sldId id="257" r:id="rId11"/>
    <p:sldId id="266" r:id="rId12"/>
    <p:sldId id="264" r:id="rId13"/>
    <p:sldId id="265"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5" d="100"/>
          <a:sy n="95" d="100"/>
        </p:scale>
        <p:origin x="-240"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E64021-3810-0346-8C99-83A5948031BE}" type="datetimeFigureOut">
              <a:rPr lang="en-US" smtClean="0"/>
              <a:t>15.02.17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36F7A-1AE2-C940-8750-A17AB9EE6E36}" type="slidenum">
              <a:rPr lang="en-US" smtClean="0"/>
              <a:t>‹#›</a:t>
            </a:fld>
            <a:endParaRPr lang="en-US"/>
          </a:p>
        </p:txBody>
      </p:sp>
    </p:spTree>
    <p:extLst>
      <p:ext uri="{BB962C8B-B14F-4D97-AF65-F5344CB8AC3E}">
        <p14:creationId xmlns:p14="http://schemas.microsoft.com/office/powerpoint/2010/main" val="262752510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B5CC9D-5887-2F4F-9D3C-CE637878A1BE}" type="slidenum">
              <a:rPr lang="en-US" smtClean="0"/>
              <a:t>11</a:t>
            </a:fld>
            <a:endParaRPr lang="en-US"/>
          </a:p>
        </p:txBody>
      </p:sp>
    </p:spTree>
    <p:extLst>
      <p:ext uri="{BB962C8B-B14F-4D97-AF65-F5344CB8AC3E}">
        <p14:creationId xmlns:p14="http://schemas.microsoft.com/office/powerpoint/2010/main" val="1969784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nb-NO"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Click to edit Master subtitle style</a:t>
            </a:r>
            <a:endParaRPr lang="en-US"/>
          </a:p>
        </p:txBody>
      </p:sp>
      <p:sp>
        <p:nvSpPr>
          <p:cNvPr id="4" name="Date Placeholder 3"/>
          <p:cNvSpPr>
            <a:spLocks noGrp="1"/>
          </p:cNvSpPr>
          <p:nvPr>
            <p:ph type="dt" sz="half" idx="10"/>
          </p:nvPr>
        </p:nvSpPr>
        <p:spPr/>
        <p:txBody>
          <a:bodyPr/>
          <a:lstStyle/>
          <a:p>
            <a:fld id="{D122D2CB-43CC-6A4A-BE96-09295649EB4F}" type="datetimeFigureOut">
              <a:rPr lang="en-US" smtClean="0"/>
              <a:t>15.02.17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ED8333-56E4-8140-B758-4E71DC192FCF}" type="slidenum">
              <a:rPr lang="en-US" smtClean="0"/>
              <a:t>‹#›</a:t>
            </a:fld>
            <a:endParaRPr lang="en-US"/>
          </a:p>
        </p:txBody>
      </p:sp>
    </p:spTree>
    <p:extLst>
      <p:ext uri="{BB962C8B-B14F-4D97-AF65-F5344CB8AC3E}">
        <p14:creationId xmlns:p14="http://schemas.microsoft.com/office/powerpoint/2010/main" val="4277416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Date Placeholder 3"/>
          <p:cNvSpPr>
            <a:spLocks noGrp="1"/>
          </p:cNvSpPr>
          <p:nvPr>
            <p:ph type="dt" sz="half" idx="10"/>
          </p:nvPr>
        </p:nvSpPr>
        <p:spPr/>
        <p:txBody>
          <a:bodyPr/>
          <a:lstStyle/>
          <a:p>
            <a:fld id="{D122D2CB-43CC-6A4A-BE96-09295649EB4F}" type="datetimeFigureOut">
              <a:rPr lang="en-US" smtClean="0"/>
              <a:t>15.02.17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ED8333-56E4-8140-B758-4E71DC192FCF}" type="slidenum">
              <a:rPr lang="en-US" smtClean="0"/>
              <a:t>‹#›</a:t>
            </a:fld>
            <a:endParaRPr lang="en-US"/>
          </a:p>
        </p:txBody>
      </p:sp>
    </p:spTree>
    <p:extLst>
      <p:ext uri="{BB962C8B-B14F-4D97-AF65-F5344CB8AC3E}">
        <p14:creationId xmlns:p14="http://schemas.microsoft.com/office/powerpoint/2010/main" val="2345014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Click to edit Master text styles</a:t>
            </a:r>
          </a:p>
        </p:txBody>
      </p:sp>
      <p:sp>
        <p:nvSpPr>
          <p:cNvPr id="4" name="Date Placeholder 3"/>
          <p:cNvSpPr>
            <a:spLocks noGrp="1"/>
          </p:cNvSpPr>
          <p:nvPr>
            <p:ph type="dt" sz="half" idx="10"/>
          </p:nvPr>
        </p:nvSpPr>
        <p:spPr/>
        <p:txBody>
          <a:bodyPr/>
          <a:lstStyle/>
          <a:p>
            <a:fld id="{D122D2CB-43CC-6A4A-BE96-09295649EB4F}" type="datetimeFigureOut">
              <a:rPr lang="en-US" smtClean="0"/>
              <a:t>15.02.17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ED8333-56E4-8140-B758-4E71DC192FCF}" type="slidenum">
              <a:rPr lang="en-US" smtClean="0"/>
              <a:t>‹#›</a:t>
            </a:fld>
            <a:endParaRPr lang="en-US"/>
          </a:p>
        </p:txBody>
      </p:sp>
    </p:spTree>
    <p:extLst>
      <p:ext uri="{BB962C8B-B14F-4D97-AF65-F5344CB8AC3E}">
        <p14:creationId xmlns:p14="http://schemas.microsoft.com/office/powerpoint/2010/main" val="2893412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5" name="Date Placeholder 4"/>
          <p:cNvSpPr>
            <a:spLocks noGrp="1"/>
          </p:cNvSpPr>
          <p:nvPr>
            <p:ph type="dt" sz="half" idx="10"/>
          </p:nvPr>
        </p:nvSpPr>
        <p:spPr/>
        <p:txBody>
          <a:bodyPr/>
          <a:lstStyle/>
          <a:p>
            <a:fld id="{D122D2CB-43CC-6A4A-BE96-09295649EB4F}" type="datetimeFigureOut">
              <a:rPr lang="en-US" smtClean="0"/>
              <a:t>15.02.17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ED8333-56E4-8140-B758-4E71DC192FCF}" type="slidenum">
              <a:rPr lang="en-US" smtClean="0"/>
              <a:t>‹#›</a:t>
            </a:fld>
            <a:endParaRPr lang="en-US"/>
          </a:p>
        </p:txBody>
      </p:sp>
    </p:spTree>
    <p:extLst>
      <p:ext uri="{BB962C8B-B14F-4D97-AF65-F5344CB8AC3E}">
        <p14:creationId xmlns:p14="http://schemas.microsoft.com/office/powerpoint/2010/main" val="1130383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7" name="Date Placeholder 6"/>
          <p:cNvSpPr>
            <a:spLocks noGrp="1"/>
          </p:cNvSpPr>
          <p:nvPr>
            <p:ph type="dt" sz="half" idx="10"/>
          </p:nvPr>
        </p:nvSpPr>
        <p:spPr/>
        <p:txBody>
          <a:bodyPr/>
          <a:lstStyle/>
          <a:p>
            <a:fld id="{D122D2CB-43CC-6A4A-BE96-09295649EB4F}" type="datetimeFigureOut">
              <a:rPr lang="en-US" smtClean="0"/>
              <a:t>15.02.17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ED8333-56E4-8140-B758-4E71DC192FCF}" type="slidenum">
              <a:rPr lang="en-US" smtClean="0"/>
              <a:t>‹#›</a:t>
            </a:fld>
            <a:endParaRPr lang="en-US"/>
          </a:p>
        </p:txBody>
      </p:sp>
    </p:spTree>
    <p:extLst>
      <p:ext uri="{BB962C8B-B14F-4D97-AF65-F5344CB8AC3E}">
        <p14:creationId xmlns:p14="http://schemas.microsoft.com/office/powerpoint/2010/main" val="58740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Date Placeholder 2"/>
          <p:cNvSpPr>
            <a:spLocks noGrp="1"/>
          </p:cNvSpPr>
          <p:nvPr>
            <p:ph type="dt" sz="half" idx="10"/>
          </p:nvPr>
        </p:nvSpPr>
        <p:spPr/>
        <p:txBody>
          <a:bodyPr/>
          <a:lstStyle/>
          <a:p>
            <a:fld id="{D122D2CB-43CC-6A4A-BE96-09295649EB4F}" type="datetimeFigureOut">
              <a:rPr lang="en-US" smtClean="0"/>
              <a:t>15.02.17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ED8333-56E4-8140-B758-4E71DC192FCF}" type="slidenum">
              <a:rPr lang="en-US" smtClean="0"/>
              <a:t>‹#›</a:t>
            </a:fld>
            <a:endParaRPr lang="en-US"/>
          </a:p>
        </p:txBody>
      </p:sp>
    </p:spTree>
    <p:extLst>
      <p:ext uri="{BB962C8B-B14F-4D97-AF65-F5344CB8AC3E}">
        <p14:creationId xmlns:p14="http://schemas.microsoft.com/office/powerpoint/2010/main" val="804692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22D2CB-43CC-6A4A-BE96-09295649EB4F}" type="datetimeFigureOut">
              <a:rPr lang="en-US" smtClean="0"/>
              <a:t>15.02.17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ED8333-56E4-8140-B758-4E71DC192FCF}" type="slidenum">
              <a:rPr lang="en-US" smtClean="0"/>
              <a:t>‹#›</a:t>
            </a:fld>
            <a:endParaRPr lang="en-US"/>
          </a:p>
        </p:txBody>
      </p:sp>
    </p:spTree>
    <p:extLst>
      <p:ext uri="{BB962C8B-B14F-4D97-AF65-F5344CB8AC3E}">
        <p14:creationId xmlns:p14="http://schemas.microsoft.com/office/powerpoint/2010/main" val="3409763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4"/>
          <p:cNvSpPr>
            <a:spLocks noGrp="1"/>
          </p:cNvSpPr>
          <p:nvPr>
            <p:ph type="dt" sz="half" idx="10"/>
          </p:nvPr>
        </p:nvSpPr>
        <p:spPr/>
        <p:txBody>
          <a:bodyPr/>
          <a:lstStyle/>
          <a:p>
            <a:fld id="{D122D2CB-43CC-6A4A-BE96-09295649EB4F}" type="datetimeFigureOut">
              <a:rPr lang="en-US" smtClean="0"/>
              <a:t>15.02.17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ED8333-56E4-8140-B758-4E71DC192FCF}" type="slidenum">
              <a:rPr lang="en-US" smtClean="0"/>
              <a:t>‹#›</a:t>
            </a:fld>
            <a:endParaRPr lang="en-US"/>
          </a:p>
        </p:txBody>
      </p:sp>
    </p:spTree>
    <p:extLst>
      <p:ext uri="{BB962C8B-B14F-4D97-AF65-F5344CB8AC3E}">
        <p14:creationId xmlns:p14="http://schemas.microsoft.com/office/powerpoint/2010/main" val="3845194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4"/>
          <p:cNvSpPr>
            <a:spLocks noGrp="1"/>
          </p:cNvSpPr>
          <p:nvPr>
            <p:ph type="dt" sz="half" idx="10"/>
          </p:nvPr>
        </p:nvSpPr>
        <p:spPr/>
        <p:txBody>
          <a:bodyPr/>
          <a:lstStyle/>
          <a:p>
            <a:fld id="{D122D2CB-43CC-6A4A-BE96-09295649EB4F}" type="datetimeFigureOut">
              <a:rPr lang="en-US" smtClean="0"/>
              <a:t>15.02.17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ED8333-56E4-8140-B758-4E71DC192FCF}" type="slidenum">
              <a:rPr lang="en-US" smtClean="0"/>
              <a:t>‹#›</a:t>
            </a:fld>
            <a:endParaRPr lang="en-US"/>
          </a:p>
        </p:txBody>
      </p:sp>
    </p:spTree>
    <p:extLst>
      <p:ext uri="{BB962C8B-B14F-4D97-AF65-F5344CB8AC3E}">
        <p14:creationId xmlns:p14="http://schemas.microsoft.com/office/powerpoint/2010/main" val="1801539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Date Placeholder 3"/>
          <p:cNvSpPr>
            <a:spLocks noGrp="1"/>
          </p:cNvSpPr>
          <p:nvPr>
            <p:ph type="dt" sz="half" idx="10"/>
          </p:nvPr>
        </p:nvSpPr>
        <p:spPr/>
        <p:txBody>
          <a:bodyPr/>
          <a:lstStyle/>
          <a:p>
            <a:fld id="{D122D2CB-43CC-6A4A-BE96-09295649EB4F}" type="datetimeFigureOut">
              <a:rPr lang="en-US" smtClean="0"/>
              <a:t>15.02.17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ED8333-56E4-8140-B758-4E71DC192FCF}" type="slidenum">
              <a:rPr lang="en-US" smtClean="0"/>
              <a:t>‹#›</a:t>
            </a:fld>
            <a:endParaRPr lang="en-US"/>
          </a:p>
        </p:txBody>
      </p:sp>
    </p:spTree>
    <p:extLst>
      <p:ext uri="{BB962C8B-B14F-4D97-AF65-F5344CB8AC3E}">
        <p14:creationId xmlns:p14="http://schemas.microsoft.com/office/powerpoint/2010/main" val="813494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nb-NO"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Date Placeholder 3"/>
          <p:cNvSpPr>
            <a:spLocks noGrp="1"/>
          </p:cNvSpPr>
          <p:nvPr>
            <p:ph type="dt" sz="half" idx="10"/>
          </p:nvPr>
        </p:nvSpPr>
        <p:spPr/>
        <p:txBody>
          <a:bodyPr/>
          <a:lstStyle/>
          <a:p>
            <a:fld id="{D122D2CB-43CC-6A4A-BE96-09295649EB4F}" type="datetimeFigureOut">
              <a:rPr lang="en-US" smtClean="0"/>
              <a:t>15.02.17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ED8333-56E4-8140-B758-4E71DC192FCF}" type="slidenum">
              <a:rPr lang="en-US" smtClean="0"/>
              <a:t>‹#›</a:t>
            </a:fld>
            <a:endParaRPr lang="en-US"/>
          </a:p>
        </p:txBody>
      </p:sp>
    </p:spTree>
    <p:extLst>
      <p:ext uri="{BB962C8B-B14F-4D97-AF65-F5344CB8AC3E}">
        <p14:creationId xmlns:p14="http://schemas.microsoft.com/office/powerpoint/2010/main" val="250824277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22D2CB-43CC-6A4A-BE96-09295649EB4F}" type="datetimeFigureOut">
              <a:rPr lang="en-US" smtClean="0"/>
              <a:t>15.02.17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ED8333-56E4-8140-B758-4E71DC192FCF}" type="slidenum">
              <a:rPr lang="en-US" smtClean="0"/>
              <a:t>‹#›</a:t>
            </a:fld>
            <a:endParaRPr lang="en-US"/>
          </a:p>
        </p:txBody>
      </p:sp>
    </p:spTree>
    <p:extLst>
      <p:ext uri="{BB962C8B-B14F-4D97-AF65-F5344CB8AC3E}">
        <p14:creationId xmlns:p14="http://schemas.microsoft.com/office/powerpoint/2010/main" val="8632173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79667" y="3244334"/>
            <a:ext cx="184666" cy="369332"/>
          </a:xfrm>
          <a:prstGeom prst="rect">
            <a:avLst/>
          </a:prstGeom>
        </p:spPr>
        <p:txBody>
          <a:bodyPr wrap="none">
            <a:spAutoFit/>
          </a:bodyPr>
          <a:lstStyle/>
          <a:p>
            <a:r>
              <a:rPr lang="en-US" dirty="0"/>
              <a:t> </a:t>
            </a:r>
          </a:p>
        </p:txBody>
      </p:sp>
      <p:sp>
        <p:nvSpPr>
          <p:cNvPr id="5" name="Rectangle 4"/>
          <p:cNvSpPr/>
          <p:nvPr/>
        </p:nvSpPr>
        <p:spPr>
          <a:xfrm>
            <a:off x="4479667" y="3244334"/>
            <a:ext cx="184666" cy="369332"/>
          </a:xfrm>
          <a:prstGeom prst="rect">
            <a:avLst/>
          </a:prstGeom>
        </p:spPr>
        <p:txBody>
          <a:bodyPr wrap="none">
            <a:spAutoFit/>
          </a:bodyPr>
          <a:lstStyle/>
          <a:p>
            <a:r>
              <a:rPr lang="en-US" dirty="0"/>
              <a:t> </a:t>
            </a:r>
          </a:p>
        </p:txBody>
      </p:sp>
      <p:pic>
        <p:nvPicPr>
          <p:cNvPr id="6" name="Picture 5" descr="20170215121102023 (flyttet).pdf"/>
          <p:cNvPicPr>
            <a:picLocks noChangeAspect="1"/>
          </p:cNvPicPr>
          <p:nvPr/>
        </p:nvPicPr>
        <p:blipFill rotWithShape="1">
          <a:blip r:embed="rId2">
            <a:extLst>
              <a:ext uri="{28A0092B-C50C-407E-A947-70E740481C1C}">
                <a14:useLocalDpi xmlns:a14="http://schemas.microsoft.com/office/drawing/2010/main" val="0"/>
              </a:ext>
            </a:extLst>
          </a:blip>
          <a:srcRect l="14112" t="-7796" r="-11335" b="7796"/>
          <a:stretch/>
        </p:blipFill>
        <p:spPr>
          <a:xfrm rot="5400000">
            <a:off x="254000" y="230740"/>
            <a:ext cx="8890000" cy="6481187"/>
          </a:xfrm>
          <a:prstGeom prst="rect">
            <a:avLst/>
          </a:prstGeom>
        </p:spPr>
      </p:pic>
    </p:spTree>
    <p:extLst>
      <p:ext uri="{BB962C8B-B14F-4D97-AF65-F5344CB8AC3E}">
        <p14:creationId xmlns:p14="http://schemas.microsoft.com/office/powerpoint/2010/main" val="44146183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a:t>
            </a:r>
            <a:r>
              <a:rPr lang="en-US" dirty="0" smtClean="0"/>
              <a:t>NP per Capita in 1971</a:t>
            </a:r>
            <a:br>
              <a:rPr lang="en-US" dirty="0" smtClean="0"/>
            </a:br>
            <a:r>
              <a:rPr lang="en-US" dirty="0" smtClean="0"/>
              <a:t>Index USA = 100</a:t>
            </a:r>
            <a:endParaRPr lang="en-US" dirty="0"/>
          </a:p>
        </p:txBody>
      </p:sp>
      <p:pic>
        <p:nvPicPr>
          <p:cNvPr id="3" name="Picture 2"/>
          <p:cNvPicPr>
            <a:picLocks noChangeAspect="1"/>
          </p:cNvPicPr>
          <p:nvPr/>
        </p:nvPicPr>
        <p:blipFill>
          <a:blip r:embed="rId2"/>
          <a:stretch>
            <a:fillRect/>
          </a:stretch>
        </p:blipFill>
        <p:spPr>
          <a:xfrm>
            <a:off x="0" y="1417638"/>
            <a:ext cx="8494047" cy="5000183"/>
          </a:xfrm>
          <a:prstGeom prst="rect">
            <a:avLst/>
          </a:prstGeom>
        </p:spPr>
      </p:pic>
    </p:spTree>
    <p:extLst>
      <p:ext uri="{BB962C8B-B14F-4D97-AF65-F5344CB8AC3E}">
        <p14:creationId xmlns:p14="http://schemas.microsoft.com/office/powerpoint/2010/main" val="94427344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G</a:t>
            </a:r>
            <a:r>
              <a:rPr lang="en-US" sz="2800" dirty="0" smtClean="0"/>
              <a:t>NP per capita 2013</a:t>
            </a:r>
            <a:br>
              <a:rPr lang="en-US" sz="2800" dirty="0" smtClean="0"/>
            </a:br>
            <a:r>
              <a:rPr lang="en-US" sz="2800" dirty="0" smtClean="0"/>
              <a:t>Index  USA = 100</a:t>
            </a:r>
            <a:endParaRPr lang="en-US" sz="2800" dirty="0"/>
          </a:p>
        </p:txBody>
      </p:sp>
      <p:pic>
        <p:nvPicPr>
          <p:cNvPr id="3" name="Picture 2"/>
          <p:cNvPicPr>
            <a:picLocks noChangeAspect="1"/>
          </p:cNvPicPr>
          <p:nvPr/>
        </p:nvPicPr>
        <p:blipFill>
          <a:blip r:embed="rId2"/>
          <a:stretch>
            <a:fillRect/>
          </a:stretch>
        </p:blipFill>
        <p:spPr>
          <a:xfrm>
            <a:off x="0" y="1417638"/>
            <a:ext cx="8176512" cy="5087786"/>
          </a:xfrm>
          <a:prstGeom prst="rect">
            <a:avLst/>
          </a:prstGeom>
        </p:spPr>
      </p:pic>
    </p:spTree>
    <p:extLst>
      <p:ext uri="{BB962C8B-B14F-4D97-AF65-F5344CB8AC3E}">
        <p14:creationId xmlns:p14="http://schemas.microsoft.com/office/powerpoint/2010/main" val="196515698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2759" y="1720840"/>
            <a:ext cx="6165241" cy="3693319"/>
          </a:xfrm>
          <a:prstGeom prst="rect">
            <a:avLst/>
          </a:prstGeom>
        </p:spPr>
        <p:txBody>
          <a:bodyPr wrap="square">
            <a:spAutoFit/>
          </a:bodyPr>
          <a:lstStyle/>
          <a:p>
            <a:r>
              <a:rPr lang="en-GB" b="1" dirty="0"/>
              <a:t>2011:</a:t>
            </a:r>
            <a:endParaRPr lang="nb-NO" dirty="0"/>
          </a:p>
          <a:p>
            <a:r>
              <a:rPr lang="en-GB" b="1" dirty="0"/>
              <a:t> </a:t>
            </a:r>
            <a:endParaRPr lang="nb-NO" dirty="0"/>
          </a:p>
          <a:p>
            <a:r>
              <a:rPr lang="en-GB" b="1" dirty="0"/>
              <a:t>Norway imported goods and services for 508 billion NOK</a:t>
            </a:r>
            <a:endParaRPr lang="nb-NO" dirty="0"/>
          </a:p>
          <a:p>
            <a:r>
              <a:rPr lang="en-GB" b="1" dirty="0"/>
              <a:t>Norway’s export was 889 billion NOK</a:t>
            </a:r>
            <a:endParaRPr lang="nb-NO" dirty="0"/>
          </a:p>
          <a:p>
            <a:r>
              <a:rPr lang="en-GB" b="1" dirty="0"/>
              <a:t> </a:t>
            </a:r>
            <a:endParaRPr lang="nb-NO" dirty="0"/>
          </a:p>
          <a:p>
            <a:r>
              <a:rPr lang="en-GB" b="1" dirty="0"/>
              <a:t>Export of fish and fish products around 50 billion NOK</a:t>
            </a:r>
            <a:endParaRPr lang="nb-NO" dirty="0"/>
          </a:p>
          <a:p>
            <a:r>
              <a:rPr lang="en-GB" b="1" dirty="0"/>
              <a:t>Traditional industries around 100 billion NOK</a:t>
            </a:r>
            <a:endParaRPr lang="nb-NO" dirty="0"/>
          </a:p>
          <a:p>
            <a:r>
              <a:rPr lang="en-GB" b="1" dirty="0"/>
              <a:t>Export of oil and gas around 500 billion NOK</a:t>
            </a:r>
            <a:endParaRPr lang="nb-NO" dirty="0"/>
          </a:p>
          <a:p>
            <a:r>
              <a:rPr lang="en-GB" b="1" dirty="0"/>
              <a:t>Export from the oil sector in the form of goods and services 150 billion </a:t>
            </a:r>
            <a:r>
              <a:rPr lang="en-GB" b="1" dirty="0" smtClean="0"/>
              <a:t>NOK</a:t>
            </a:r>
          </a:p>
          <a:p>
            <a:endParaRPr lang="en-GB" b="1" dirty="0"/>
          </a:p>
          <a:p>
            <a:endParaRPr lang="en-GB" b="1" dirty="0" smtClean="0"/>
          </a:p>
          <a:p>
            <a:r>
              <a:rPr lang="en-GB" b="1" dirty="0" smtClean="0"/>
              <a:t>1 Canadian dollars = 7 NOK</a:t>
            </a:r>
            <a:endParaRPr lang="nb-NO" dirty="0"/>
          </a:p>
        </p:txBody>
      </p:sp>
    </p:spTree>
    <p:extLst>
      <p:ext uri="{BB962C8B-B14F-4D97-AF65-F5344CB8AC3E}">
        <p14:creationId xmlns:p14="http://schemas.microsoft.com/office/powerpoint/2010/main" val="139799004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11300" y="1460500"/>
            <a:ext cx="6121400" cy="3924300"/>
          </a:xfrm>
          <a:prstGeom prst="rect">
            <a:avLst/>
          </a:prstGeom>
        </p:spPr>
      </p:pic>
    </p:spTree>
    <p:extLst>
      <p:ext uri="{BB962C8B-B14F-4D97-AF65-F5344CB8AC3E}">
        <p14:creationId xmlns:p14="http://schemas.microsoft.com/office/powerpoint/2010/main" val="294451019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30400" y="241300"/>
            <a:ext cx="5270500" cy="637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622209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0"/>
            <a:ext cx="57102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018272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41300"/>
            <a:ext cx="9144000" cy="6364224"/>
          </a:xfrm>
          <a:prstGeom prst="rect">
            <a:avLst/>
          </a:prstGeom>
        </p:spPr>
      </p:pic>
    </p:spTree>
    <p:extLst>
      <p:ext uri="{BB962C8B-B14F-4D97-AF65-F5344CB8AC3E}">
        <p14:creationId xmlns:p14="http://schemas.microsoft.com/office/powerpoint/2010/main" val="551117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1571" y="2406694"/>
            <a:ext cx="5896429" cy="3416320"/>
          </a:xfrm>
          <a:prstGeom prst="rect">
            <a:avLst/>
          </a:prstGeom>
        </p:spPr>
        <p:txBody>
          <a:bodyPr wrap="square">
            <a:spAutoFit/>
          </a:bodyPr>
          <a:lstStyle/>
          <a:p>
            <a:r>
              <a:rPr lang="en-US" sz="2400" dirty="0"/>
              <a:t>“Ultimately, if we’re going to prevent large parts of this earth from becoming not only inhospitable but uninhabitable in our lifetimes, we’re going to have to keep some fossil fuels in the ground rather than burn them and release more dangerous pollution into the sky.</a:t>
            </a:r>
            <a:r>
              <a:rPr lang="en-US" sz="2400" dirty="0" smtClean="0"/>
              <a:t>”</a:t>
            </a:r>
          </a:p>
          <a:p>
            <a:endParaRPr lang="en-US" sz="2400" dirty="0"/>
          </a:p>
          <a:p>
            <a:r>
              <a:rPr lang="en-US" sz="2400" dirty="0" smtClean="0"/>
              <a:t>President Obama, 10. </a:t>
            </a:r>
            <a:r>
              <a:rPr lang="en-US" sz="2400" dirty="0"/>
              <a:t>N</a:t>
            </a:r>
            <a:r>
              <a:rPr lang="en-US" sz="2400" dirty="0" smtClean="0"/>
              <a:t>ovember 2015</a:t>
            </a:r>
            <a:endParaRPr lang="en-US" sz="2400" dirty="0"/>
          </a:p>
        </p:txBody>
      </p:sp>
    </p:spTree>
    <p:extLst>
      <p:ext uri="{BB962C8B-B14F-4D97-AF65-F5344CB8AC3E}">
        <p14:creationId xmlns:p14="http://schemas.microsoft.com/office/powerpoint/2010/main" val="2369296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170215121102023 (flyttet).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341193" y="-691062"/>
            <a:ext cx="9144000" cy="6461615"/>
          </a:xfrm>
          <a:prstGeom prst="rect">
            <a:avLst/>
          </a:prstGeom>
        </p:spPr>
      </p:pic>
    </p:spTree>
    <p:extLst>
      <p:ext uri="{BB962C8B-B14F-4D97-AF65-F5344CB8AC3E}">
        <p14:creationId xmlns:p14="http://schemas.microsoft.com/office/powerpoint/2010/main" val="18012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74800" y="254000"/>
            <a:ext cx="5994400" cy="6337300"/>
          </a:xfrm>
          <a:prstGeom prst="rect">
            <a:avLst/>
          </a:prstGeom>
        </p:spPr>
      </p:pic>
    </p:spTree>
    <p:extLst>
      <p:ext uri="{BB962C8B-B14F-4D97-AF65-F5344CB8AC3E}">
        <p14:creationId xmlns:p14="http://schemas.microsoft.com/office/powerpoint/2010/main" val="384664752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35000" y="1206500"/>
            <a:ext cx="7874000" cy="4432300"/>
          </a:xfrm>
          <a:prstGeom prst="rect">
            <a:avLst/>
          </a:prstGeom>
        </p:spPr>
      </p:pic>
    </p:spTree>
    <p:extLst>
      <p:ext uri="{BB962C8B-B14F-4D97-AF65-F5344CB8AC3E}">
        <p14:creationId xmlns:p14="http://schemas.microsoft.com/office/powerpoint/2010/main" val="230779800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60805" y="0"/>
            <a:ext cx="6222973" cy="6740306"/>
          </a:xfrm>
          <a:prstGeom prst="rect">
            <a:avLst/>
          </a:prstGeom>
        </p:spPr>
        <p:txBody>
          <a:bodyPr wrap="square">
            <a:spAutoFit/>
          </a:bodyPr>
          <a:lstStyle/>
          <a:p>
            <a:r>
              <a:rPr lang="nb-NO" sz="2400" b="1" dirty="0"/>
              <a:t>Våre utslipp</a:t>
            </a:r>
          </a:p>
          <a:p>
            <a:r>
              <a:rPr lang="nb-NO" sz="2400" dirty="0"/>
              <a:t> </a:t>
            </a:r>
            <a:r>
              <a:rPr lang="nb-NO" sz="2400" dirty="0" smtClean="0"/>
              <a:t>Olje</a:t>
            </a:r>
            <a:r>
              <a:rPr lang="nb-NO" sz="2400" dirty="0"/>
              <a:t>:  </a:t>
            </a:r>
            <a:r>
              <a:rPr lang="nb-NO" sz="2400" dirty="0" smtClean="0"/>
              <a:t>0,22  </a:t>
            </a:r>
            <a:r>
              <a:rPr lang="nb-NO" sz="2400" dirty="0" err="1" smtClean="0"/>
              <a:t>Gt</a:t>
            </a:r>
            <a:r>
              <a:rPr lang="nb-NO" sz="2400" dirty="0" smtClean="0"/>
              <a:t> </a:t>
            </a:r>
            <a:r>
              <a:rPr lang="nb-NO" sz="2400" dirty="0"/>
              <a:t>pr år</a:t>
            </a:r>
          </a:p>
          <a:p>
            <a:r>
              <a:rPr lang="nb-NO" sz="2400" dirty="0"/>
              <a:t>Gass:  </a:t>
            </a:r>
            <a:r>
              <a:rPr lang="nb-NO" sz="2400" dirty="0" smtClean="0"/>
              <a:t>0,22 </a:t>
            </a:r>
            <a:r>
              <a:rPr lang="nb-NO" sz="2400" dirty="0" err="1"/>
              <a:t>Gt</a:t>
            </a:r>
            <a:r>
              <a:rPr lang="nb-NO" sz="2400" dirty="0"/>
              <a:t> per år</a:t>
            </a:r>
          </a:p>
          <a:p>
            <a:r>
              <a:rPr lang="nb-NO" sz="2400" dirty="0"/>
              <a:t> </a:t>
            </a:r>
          </a:p>
          <a:p>
            <a:r>
              <a:rPr lang="nb-NO" sz="2400" dirty="0"/>
              <a:t>Påviste reserver på henholdsvis 11 år olje og </a:t>
            </a:r>
            <a:r>
              <a:rPr lang="nb-NO" sz="2400" dirty="0" smtClean="0"/>
              <a:t>15,9 år </a:t>
            </a:r>
            <a:r>
              <a:rPr lang="nb-NO" sz="2400" dirty="0"/>
              <a:t>gass.</a:t>
            </a:r>
          </a:p>
          <a:p>
            <a:r>
              <a:rPr lang="nb-NO" sz="2400" dirty="0"/>
              <a:t>Tilsvarer 6, 1 Gt.Co2</a:t>
            </a:r>
          </a:p>
          <a:p>
            <a:r>
              <a:rPr lang="nb-NO" sz="2400" dirty="0"/>
              <a:t> </a:t>
            </a:r>
          </a:p>
          <a:p>
            <a:r>
              <a:rPr lang="nb-NO" sz="2400" dirty="0"/>
              <a:t>Men opererer med reserver som er mer enn 3 ganger så stort</a:t>
            </a:r>
          </a:p>
          <a:p>
            <a:r>
              <a:rPr lang="nb-NO" sz="2400" dirty="0"/>
              <a:t> </a:t>
            </a:r>
          </a:p>
          <a:p>
            <a:r>
              <a:rPr lang="nb-NO" sz="2400" dirty="0"/>
              <a:t>Tilsvarer utslipp på  mer enn 20 </a:t>
            </a:r>
            <a:r>
              <a:rPr lang="nb-NO" sz="2400" dirty="0" err="1"/>
              <a:t>Gt</a:t>
            </a:r>
            <a:r>
              <a:rPr lang="nb-NO" sz="2400" dirty="0"/>
              <a:t> </a:t>
            </a:r>
            <a:r>
              <a:rPr lang="nb-NO" sz="2400" dirty="0" smtClean="0"/>
              <a:t>Co2.</a:t>
            </a:r>
          </a:p>
          <a:p>
            <a:endParaRPr lang="nb-NO" sz="2400" dirty="0"/>
          </a:p>
          <a:p>
            <a:r>
              <a:rPr lang="nb-NO" sz="2400" dirty="0"/>
              <a:t>Tilsvarer 10 % av </a:t>
            </a:r>
            <a:r>
              <a:rPr lang="nb-NO" sz="2400" dirty="0" smtClean="0"/>
              <a:t>et budsjett med </a:t>
            </a:r>
            <a:r>
              <a:rPr lang="nb-NO" sz="2400" dirty="0"/>
              <a:t>66 prosent sannsynlighet for oppvarming til 1, 5 C.</a:t>
            </a:r>
          </a:p>
          <a:p>
            <a:r>
              <a:rPr lang="nb-NO" sz="2400" dirty="0"/>
              <a:t> </a:t>
            </a:r>
          </a:p>
          <a:p>
            <a:r>
              <a:rPr lang="nb-NO" sz="2400" dirty="0"/>
              <a:t>Enormt mye for en befolkning som tilsvarer 0,072 prosent av verdens befolkning.</a:t>
            </a:r>
          </a:p>
        </p:txBody>
      </p:sp>
    </p:spTree>
    <p:extLst>
      <p:ext uri="{BB962C8B-B14F-4D97-AF65-F5344CB8AC3E}">
        <p14:creationId xmlns:p14="http://schemas.microsoft.com/office/powerpoint/2010/main" val="235927702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TotalTime>
  <Words>73</Words>
  <Application>Microsoft Macintosh PowerPoint</Application>
  <PresentationFormat>On-screen Show (4:3)</PresentationFormat>
  <Paragraphs>34</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GNP per Capita in 1971 Index USA = 100</vt:lpstr>
      <vt:lpstr>GNP per capita 2013 Index  USA = 100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UiO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Helge Ryggvik</dc:creator>
  <cp:lastModifiedBy>Helge Ryggvik</cp:lastModifiedBy>
  <cp:revision>3</cp:revision>
  <dcterms:created xsi:type="dcterms:W3CDTF">2017-02-15T11:13:43Z</dcterms:created>
  <dcterms:modified xsi:type="dcterms:W3CDTF">2017-02-15T11:38:23Z</dcterms:modified>
</cp:coreProperties>
</file>