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40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A0A7-01B6-4673-A1BC-5C55A786CBC6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00A7-6167-4C31-A3FB-B19E32146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974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A0A7-01B6-4673-A1BC-5C55A786CBC6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00A7-6167-4C31-A3FB-B19E32146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29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A0A7-01B6-4673-A1BC-5C55A786CBC6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00A7-6167-4C31-A3FB-B19E32146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4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A0A7-01B6-4673-A1BC-5C55A786CBC6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00A7-6167-4C31-A3FB-B19E32146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211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A0A7-01B6-4673-A1BC-5C55A786CBC6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00A7-6167-4C31-A3FB-B19E32146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550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A0A7-01B6-4673-A1BC-5C55A786CBC6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00A7-6167-4C31-A3FB-B19E32146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30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A0A7-01B6-4673-A1BC-5C55A786CBC6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00A7-6167-4C31-A3FB-B19E32146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700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A0A7-01B6-4673-A1BC-5C55A786CBC6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00A7-6167-4C31-A3FB-B19E32146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230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A0A7-01B6-4673-A1BC-5C55A786CBC6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00A7-6167-4C31-A3FB-B19E32146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197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A0A7-01B6-4673-A1BC-5C55A786CBC6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00A7-6167-4C31-A3FB-B19E32146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635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A0A7-01B6-4673-A1BC-5C55A786CBC6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200A7-6167-4C31-A3FB-B19E32146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882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CA0A7-01B6-4673-A1BC-5C55A786CBC6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200A7-6167-4C31-A3FB-B19E32146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97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deas.repec.org/e/pfa89.html" TargetMode="External"/><Relationship Id="rId2" Type="http://schemas.openxmlformats.org/officeDocument/2006/relationships/hyperlink" Target="http://www.janfagerberg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Innovation Policy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u="sng" smtClean="0">
                <a:hlinkClick r:id="rId2"/>
              </a:rPr>
              <a:t>J. Fagerberg. (2016).Innovation Systems and Policy: A Tale of Three Countries, Stato e mercato, Volume 36, number 1, 2016, April, p. 13-40,  </a:t>
            </a:r>
          </a:p>
          <a:p>
            <a:endParaRPr lang="en-US" u="sng" smtClean="0">
              <a:hlinkClick r:id="rId2"/>
            </a:endParaRPr>
          </a:p>
          <a:p>
            <a:r>
              <a:rPr lang="en-US" u="sng" smtClean="0">
                <a:hlinkClick r:id="rId2"/>
              </a:rPr>
              <a:t>J. Fagerberg (2016). Innovation Policy: Rationales, Lessons and Challenges, Journal of Economic Surveys , DOI: 10.1111/joes.12164.  (WP-versjon "Innovation policy, national innovation systems and economic performance: In search of a useful theoretical framework”)</a:t>
            </a:r>
          </a:p>
          <a:p>
            <a:endParaRPr lang="en-US" u="sng" smtClean="0">
              <a:hlinkClick r:id="rId2"/>
            </a:endParaRPr>
          </a:p>
          <a:p>
            <a:r>
              <a:rPr lang="en-US" u="sng" smtClean="0">
                <a:hlinkClick r:id="rId2"/>
              </a:rPr>
              <a:t>Edler, J. and Fagerberg, J. (2017) Innovation policy: what, why, and how, Oxford Review of Economic Policy 33 (1), 2-23. </a:t>
            </a:r>
            <a:endParaRPr lang="en-US" u="sng">
              <a:hlinkClick r:id="rId2"/>
            </a:endParaRPr>
          </a:p>
          <a:p>
            <a:endParaRPr lang="en-US" u="sng" smtClean="0">
              <a:hlinkClick r:id="rId2"/>
            </a:endParaRPr>
          </a:p>
          <a:p>
            <a:r>
              <a:rPr lang="en-US" u="sng" smtClean="0">
                <a:hlinkClick r:id="rId2"/>
              </a:rPr>
              <a:t>http</a:t>
            </a:r>
            <a:r>
              <a:rPr lang="en-US" u="sng">
                <a:hlinkClick r:id="rId2"/>
              </a:rPr>
              <a:t>://www.janfagerberg.org/</a:t>
            </a:r>
            <a:endParaRPr lang="en-US"/>
          </a:p>
          <a:p>
            <a:endParaRPr lang="en-US" u="sng" smtClean="0">
              <a:hlinkClick r:id="rId3"/>
            </a:endParaRPr>
          </a:p>
          <a:p>
            <a:r>
              <a:rPr lang="en-US" u="sng" smtClean="0">
                <a:hlinkClick r:id="rId3"/>
              </a:rPr>
              <a:t>https</a:t>
            </a:r>
            <a:r>
              <a:rPr lang="en-US" u="sng">
                <a:hlinkClick r:id="rId3"/>
              </a:rPr>
              <a:t>://ideas.repec.org/e/pfa89.html</a:t>
            </a:r>
            <a:endParaRPr lang="en-US"/>
          </a:p>
          <a:p>
            <a:endParaRPr lang="en-US" smtClean="0"/>
          </a:p>
          <a:p>
            <a:r>
              <a:rPr lang="en-US" sz="5100" smtClean="0"/>
              <a:t>Innovation policy (or policies that affect innovation?)</a:t>
            </a:r>
          </a:p>
          <a:p>
            <a:r>
              <a:rPr lang="en-US" sz="5100" smtClean="0"/>
              <a:t>Generic versus mission-oriented policies</a:t>
            </a:r>
          </a:p>
          <a:p>
            <a:r>
              <a:rPr lang="en-US" sz="5100" smtClean="0"/>
              <a:t>Grand challenges (transformative innovation policy?) </a:t>
            </a:r>
          </a:p>
          <a:p>
            <a:endParaRPr lang="en-US" sz="5100"/>
          </a:p>
          <a:p>
            <a:r>
              <a:rPr lang="en-US" b="1" smtClean="0"/>
              <a:t>Fagerberg, J., S. Laestadius and B. R. Martin (2015) The Triple Challenge for Europe: Economic Development, Climate Change and Governance, Oxford University Press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05785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44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Innovation Policy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Innovation Policy</dc:title>
  <dc:creator>Jan Fagerberg</dc:creator>
  <cp:lastModifiedBy>Jan Fagerberg</cp:lastModifiedBy>
  <cp:revision>1</cp:revision>
  <dcterms:created xsi:type="dcterms:W3CDTF">2017-02-15T12:06:29Z</dcterms:created>
  <dcterms:modified xsi:type="dcterms:W3CDTF">2017-02-15T12:11:45Z</dcterms:modified>
</cp:coreProperties>
</file>