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handoutMasterIdLst>
    <p:handoutMasterId r:id="rId8"/>
  </p:handoutMasterIdLst>
  <p:sldIdLst>
    <p:sldId id="258" r:id="rId2"/>
    <p:sldId id="257" r:id="rId3"/>
    <p:sldId id="261" r:id="rId4"/>
    <p:sldId id="259" r:id="rId5"/>
    <p:sldId id="262" r:id="rId6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954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BD940C-1903-4E1A-ADD4-AE364DC31E75}" type="doc">
      <dgm:prSet loTypeId="urn:microsoft.com/office/officeart/2005/8/layout/radial1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b-NO"/>
        </a:p>
      </dgm:t>
    </dgm:pt>
    <dgm:pt modelId="{520FE046-F1F8-4649-A44C-B9C0CD04B9DF}">
      <dgm:prSet phldrT="[Text]"/>
      <dgm:spPr/>
      <dgm:t>
        <a:bodyPr/>
        <a:lstStyle/>
        <a:p>
          <a:r>
            <a:rPr lang="en-US" noProof="0" dirty="0" smtClean="0"/>
            <a:t>Petroleum supplier industry in NO</a:t>
          </a:r>
          <a:endParaRPr lang="en-US" noProof="0" dirty="0"/>
        </a:p>
      </dgm:t>
    </dgm:pt>
    <dgm:pt modelId="{A558EBA7-9F74-454E-A192-3032CED889FB}" type="parTrans" cxnId="{2847FD4F-CE99-4A6A-AC48-C51CA54E0BF6}">
      <dgm:prSet/>
      <dgm:spPr/>
      <dgm:t>
        <a:bodyPr/>
        <a:lstStyle/>
        <a:p>
          <a:endParaRPr lang="nb-NO"/>
        </a:p>
      </dgm:t>
    </dgm:pt>
    <dgm:pt modelId="{9CBE8D25-2550-4A11-A233-3B05712561A8}" type="sibTrans" cxnId="{2847FD4F-CE99-4A6A-AC48-C51CA54E0BF6}">
      <dgm:prSet/>
      <dgm:spPr/>
      <dgm:t>
        <a:bodyPr/>
        <a:lstStyle/>
        <a:p>
          <a:endParaRPr lang="nb-NO"/>
        </a:p>
      </dgm:t>
    </dgm:pt>
    <dgm:pt modelId="{B3791A16-6E64-486C-91F5-B1099B04A17F}">
      <dgm:prSet phldrT="[Text]"/>
      <dgm:spPr/>
      <dgm:t>
        <a:bodyPr/>
        <a:lstStyle/>
        <a:p>
          <a:r>
            <a:rPr lang="en-US" noProof="0" dirty="0" smtClean="0"/>
            <a:t>Internationalization of technology &amp; competences</a:t>
          </a:r>
          <a:endParaRPr lang="en-US" noProof="0" dirty="0"/>
        </a:p>
      </dgm:t>
    </dgm:pt>
    <dgm:pt modelId="{ED7B2483-D11E-428A-B5B4-8E4480B1D363}" type="parTrans" cxnId="{214B1629-8445-4E0C-9647-ED5062A69F0D}">
      <dgm:prSet/>
      <dgm:spPr/>
      <dgm:t>
        <a:bodyPr/>
        <a:lstStyle/>
        <a:p>
          <a:endParaRPr lang="nb-NO"/>
        </a:p>
      </dgm:t>
    </dgm:pt>
    <dgm:pt modelId="{DF2FC19D-369A-4C85-B5C8-37FBB1281718}" type="sibTrans" cxnId="{214B1629-8445-4E0C-9647-ED5062A69F0D}">
      <dgm:prSet/>
      <dgm:spPr/>
      <dgm:t>
        <a:bodyPr/>
        <a:lstStyle/>
        <a:p>
          <a:endParaRPr lang="nb-NO"/>
        </a:p>
      </dgm:t>
    </dgm:pt>
    <dgm:pt modelId="{76D0EFDE-178E-444E-BAE4-1FA30A9C7FC4}">
      <dgm:prSet phldrT="[Text]"/>
      <dgm:spPr/>
      <dgm:t>
        <a:bodyPr/>
        <a:lstStyle/>
        <a:p>
          <a:r>
            <a:rPr lang="en-US" noProof="0" dirty="0" smtClean="0"/>
            <a:t>Innovation processes in the petroleum supplier industry</a:t>
          </a:r>
          <a:endParaRPr lang="en-US" noProof="0" dirty="0"/>
        </a:p>
      </dgm:t>
    </dgm:pt>
    <dgm:pt modelId="{00B65DAC-A053-4DFD-ABE1-4A36BC657570}" type="parTrans" cxnId="{8A448AD6-5D61-47C6-A26C-A586809851ED}">
      <dgm:prSet/>
      <dgm:spPr/>
      <dgm:t>
        <a:bodyPr/>
        <a:lstStyle/>
        <a:p>
          <a:endParaRPr lang="nb-NO"/>
        </a:p>
      </dgm:t>
    </dgm:pt>
    <dgm:pt modelId="{0BB185F1-C656-4E12-949A-59777BBE778C}" type="sibTrans" cxnId="{8A448AD6-5D61-47C6-A26C-A586809851ED}">
      <dgm:prSet/>
      <dgm:spPr/>
      <dgm:t>
        <a:bodyPr/>
        <a:lstStyle/>
        <a:p>
          <a:endParaRPr lang="nb-NO"/>
        </a:p>
      </dgm:t>
    </dgm:pt>
    <dgm:pt modelId="{82AD7D64-575B-471C-9CC2-7519E3954B44}">
      <dgm:prSet phldrT="[Text]"/>
      <dgm:spPr/>
      <dgm:t>
        <a:bodyPr/>
        <a:lstStyle/>
        <a:p>
          <a:r>
            <a:rPr lang="en-US" noProof="0" dirty="0" smtClean="0"/>
            <a:t>Technology transfer between OG and other sectors</a:t>
          </a:r>
          <a:endParaRPr lang="en-US" noProof="0" dirty="0"/>
        </a:p>
      </dgm:t>
    </dgm:pt>
    <dgm:pt modelId="{91A9B50B-3773-4767-B2D3-34566D724518}" type="parTrans" cxnId="{4609655F-AB45-46AC-95D4-181B7E1958D6}">
      <dgm:prSet/>
      <dgm:spPr/>
      <dgm:t>
        <a:bodyPr/>
        <a:lstStyle/>
        <a:p>
          <a:endParaRPr lang="nb-NO"/>
        </a:p>
      </dgm:t>
    </dgm:pt>
    <dgm:pt modelId="{57EACEED-04B3-4FBB-9D03-43E81406E30B}" type="sibTrans" cxnId="{4609655F-AB45-46AC-95D4-181B7E1958D6}">
      <dgm:prSet/>
      <dgm:spPr/>
      <dgm:t>
        <a:bodyPr/>
        <a:lstStyle/>
        <a:p>
          <a:endParaRPr lang="nb-NO"/>
        </a:p>
      </dgm:t>
    </dgm:pt>
    <dgm:pt modelId="{9C53B48C-BE74-460F-AA98-4C3C5C2D7A90}">
      <dgm:prSet phldrT="[Text]"/>
      <dgm:spPr/>
      <dgm:t>
        <a:bodyPr/>
        <a:lstStyle/>
        <a:p>
          <a:r>
            <a:rPr lang="en-US" noProof="0" dirty="0" smtClean="0"/>
            <a:t>Innovation networks</a:t>
          </a:r>
          <a:endParaRPr lang="en-US" noProof="0" dirty="0"/>
        </a:p>
      </dgm:t>
    </dgm:pt>
    <dgm:pt modelId="{7EE9154B-56E5-41D3-A63A-8F21FF8AEEC1}" type="parTrans" cxnId="{6FF72508-131C-4B0D-A549-29ACC5B036FE}">
      <dgm:prSet/>
      <dgm:spPr/>
      <dgm:t>
        <a:bodyPr/>
        <a:lstStyle/>
        <a:p>
          <a:endParaRPr lang="nb-NO"/>
        </a:p>
      </dgm:t>
    </dgm:pt>
    <dgm:pt modelId="{F8E2FEEE-D5A8-424A-8BDD-7D57544B2687}" type="sibTrans" cxnId="{6FF72508-131C-4B0D-A549-29ACC5B036FE}">
      <dgm:prSet/>
      <dgm:spPr/>
      <dgm:t>
        <a:bodyPr/>
        <a:lstStyle/>
        <a:p>
          <a:endParaRPr lang="nb-NO"/>
        </a:p>
      </dgm:t>
    </dgm:pt>
    <dgm:pt modelId="{F203ADA8-6760-4932-80A3-9F381E1C7BAC}">
      <dgm:prSet phldrT="[Text]"/>
      <dgm:spPr/>
      <dgm:t>
        <a:bodyPr/>
        <a:lstStyle/>
        <a:p>
          <a:endParaRPr lang="en-US"/>
        </a:p>
      </dgm:t>
    </dgm:pt>
    <dgm:pt modelId="{8CEB6FFC-0B17-4EEC-B20D-ED9D254A48D1}" type="parTrans" cxnId="{45240B1E-F555-437E-BB0B-A736B96A9E1D}">
      <dgm:prSet/>
      <dgm:spPr/>
      <dgm:t>
        <a:bodyPr/>
        <a:lstStyle/>
        <a:p>
          <a:endParaRPr lang="nb-NO"/>
        </a:p>
      </dgm:t>
    </dgm:pt>
    <dgm:pt modelId="{DC5E9E7D-EC52-4768-A2C6-9A1B73617403}" type="sibTrans" cxnId="{45240B1E-F555-437E-BB0B-A736B96A9E1D}">
      <dgm:prSet/>
      <dgm:spPr/>
      <dgm:t>
        <a:bodyPr/>
        <a:lstStyle/>
        <a:p>
          <a:endParaRPr lang="nb-NO"/>
        </a:p>
      </dgm:t>
    </dgm:pt>
    <dgm:pt modelId="{E91E41B2-F35A-491D-A640-9491614F0159}">
      <dgm:prSet/>
      <dgm:spPr/>
      <dgm:t>
        <a:bodyPr/>
        <a:lstStyle/>
        <a:p>
          <a:r>
            <a:rPr lang="en-US" noProof="0" dirty="0" smtClean="0"/>
            <a:t>Innovation in times of crisis</a:t>
          </a:r>
          <a:endParaRPr lang="en-US" noProof="0" dirty="0"/>
        </a:p>
      </dgm:t>
    </dgm:pt>
    <dgm:pt modelId="{4A4044C9-C73B-482C-82AA-CBEE47A279D2}" type="parTrans" cxnId="{F3721D41-6D31-4A20-98CB-F8D497E1432E}">
      <dgm:prSet/>
      <dgm:spPr/>
      <dgm:t>
        <a:bodyPr/>
        <a:lstStyle/>
        <a:p>
          <a:endParaRPr lang="nb-NO"/>
        </a:p>
      </dgm:t>
    </dgm:pt>
    <dgm:pt modelId="{B6DDA407-8EE7-46EC-8799-2279D646E827}" type="sibTrans" cxnId="{F3721D41-6D31-4A20-98CB-F8D497E1432E}">
      <dgm:prSet/>
      <dgm:spPr/>
      <dgm:t>
        <a:bodyPr/>
        <a:lstStyle/>
        <a:p>
          <a:endParaRPr lang="nb-NO"/>
        </a:p>
      </dgm:t>
    </dgm:pt>
    <dgm:pt modelId="{9C13FA25-6BAD-4A09-8F3D-CA651D55531A}" type="pres">
      <dgm:prSet presAssocID="{EEBD940C-1903-4E1A-ADD4-AE364DC31E7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360492-9AF0-413F-90FB-853D36A8FDE0}" type="pres">
      <dgm:prSet presAssocID="{520FE046-F1F8-4649-A44C-B9C0CD04B9DF}" presName="centerShape" presStyleLbl="node0" presStyleIdx="0" presStyleCnt="1"/>
      <dgm:spPr/>
      <dgm:t>
        <a:bodyPr/>
        <a:lstStyle/>
        <a:p>
          <a:endParaRPr lang="en-US"/>
        </a:p>
      </dgm:t>
    </dgm:pt>
    <dgm:pt modelId="{EAE7DC62-3DC7-4B37-AF1B-B14C626A3B22}" type="pres">
      <dgm:prSet presAssocID="{ED7B2483-D11E-428A-B5B4-8E4480B1D363}" presName="Name9" presStyleLbl="parChTrans1D2" presStyleIdx="0" presStyleCnt="5"/>
      <dgm:spPr/>
      <dgm:t>
        <a:bodyPr/>
        <a:lstStyle/>
        <a:p>
          <a:endParaRPr lang="en-US"/>
        </a:p>
      </dgm:t>
    </dgm:pt>
    <dgm:pt modelId="{205B54C3-C29A-49A8-B487-AA34F605E572}" type="pres">
      <dgm:prSet presAssocID="{ED7B2483-D11E-428A-B5B4-8E4480B1D363}" presName="connTx" presStyleLbl="parChTrans1D2" presStyleIdx="0" presStyleCnt="5"/>
      <dgm:spPr/>
      <dgm:t>
        <a:bodyPr/>
        <a:lstStyle/>
        <a:p>
          <a:endParaRPr lang="en-US"/>
        </a:p>
      </dgm:t>
    </dgm:pt>
    <dgm:pt modelId="{4C6CE9E0-26F5-46CE-85B2-0876E5BB7856}" type="pres">
      <dgm:prSet presAssocID="{B3791A16-6E64-486C-91F5-B1099B04A17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48A5948-22E7-4D9A-AC8C-22A81FD80CA0}" type="pres">
      <dgm:prSet presAssocID="{00B65DAC-A053-4DFD-ABE1-4A36BC657570}" presName="Name9" presStyleLbl="parChTrans1D2" presStyleIdx="1" presStyleCnt="5"/>
      <dgm:spPr/>
      <dgm:t>
        <a:bodyPr/>
        <a:lstStyle/>
        <a:p>
          <a:endParaRPr lang="en-US"/>
        </a:p>
      </dgm:t>
    </dgm:pt>
    <dgm:pt modelId="{2851BAC0-F843-44D7-ABBE-B8A0F5C01810}" type="pres">
      <dgm:prSet presAssocID="{00B65DAC-A053-4DFD-ABE1-4A36BC657570}" presName="connTx" presStyleLbl="parChTrans1D2" presStyleIdx="1" presStyleCnt="5"/>
      <dgm:spPr/>
      <dgm:t>
        <a:bodyPr/>
        <a:lstStyle/>
        <a:p>
          <a:endParaRPr lang="en-US"/>
        </a:p>
      </dgm:t>
    </dgm:pt>
    <dgm:pt modelId="{694CA2CC-A8AE-46B0-9584-BC0ABD4FC96C}" type="pres">
      <dgm:prSet presAssocID="{76D0EFDE-178E-444E-BAE4-1FA30A9C7FC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B16FF8B-9491-4B2A-BB22-F5A743ED30A5}" type="pres">
      <dgm:prSet presAssocID="{4A4044C9-C73B-482C-82AA-CBEE47A279D2}" presName="Name9" presStyleLbl="parChTrans1D2" presStyleIdx="2" presStyleCnt="5"/>
      <dgm:spPr/>
      <dgm:t>
        <a:bodyPr/>
        <a:lstStyle/>
        <a:p>
          <a:endParaRPr lang="en-US"/>
        </a:p>
      </dgm:t>
    </dgm:pt>
    <dgm:pt modelId="{699C11BE-D614-4FCF-8D61-4AADBC8C8506}" type="pres">
      <dgm:prSet presAssocID="{4A4044C9-C73B-482C-82AA-CBEE47A279D2}" presName="connTx" presStyleLbl="parChTrans1D2" presStyleIdx="2" presStyleCnt="5"/>
      <dgm:spPr/>
      <dgm:t>
        <a:bodyPr/>
        <a:lstStyle/>
        <a:p>
          <a:endParaRPr lang="en-US"/>
        </a:p>
      </dgm:t>
    </dgm:pt>
    <dgm:pt modelId="{3D3E41FF-3C0D-4B05-8F1C-761BF58BDF58}" type="pres">
      <dgm:prSet presAssocID="{E91E41B2-F35A-491D-A640-9491614F015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1567C8-775D-4C90-BB45-70284EE50F35}" type="pres">
      <dgm:prSet presAssocID="{91A9B50B-3773-4767-B2D3-34566D724518}" presName="Name9" presStyleLbl="parChTrans1D2" presStyleIdx="3" presStyleCnt="5"/>
      <dgm:spPr/>
      <dgm:t>
        <a:bodyPr/>
        <a:lstStyle/>
        <a:p>
          <a:endParaRPr lang="en-US"/>
        </a:p>
      </dgm:t>
    </dgm:pt>
    <dgm:pt modelId="{CCE8F601-9900-4784-8787-4FD2A015E197}" type="pres">
      <dgm:prSet presAssocID="{91A9B50B-3773-4767-B2D3-34566D724518}" presName="connTx" presStyleLbl="parChTrans1D2" presStyleIdx="3" presStyleCnt="5"/>
      <dgm:spPr/>
      <dgm:t>
        <a:bodyPr/>
        <a:lstStyle/>
        <a:p>
          <a:endParaRPr lang="en-US"/>
        </a:p>
      </dgm:t>
    </dgm:pt>
    <dgm:pt modelId="{B9B477F7-6CFC-47F7-AAEB-562F91183EF7}" type="pres">
      <dgm:prSet presAssocID="{82AD7D64-575B-471C-9CC2-7519E3954B4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D5D79C9-6C66-4592-8E01-4EC34FECC05C}" type="pres">
      <dgm:prSet presAssocID="{7EE9154B-56E5-41D3-A63A-8F21FF8AEEC1}" presName="Name9" presStyleLbl="parChTrans1D2" presStyleIdx="4" presStyleCnt="5"/>
      <dgm:spPr/>
      <dgm:t>
        <a:bodyPr/>
        <a:lstStyle/>
        <a:p>
          <a:endParaRPr lang="en-US"/>
        </a:p>
      </dgm:t>
    </dgm:pt>
    <dgm:pt modelId="{7CE987A2-69D8-4392-8FE3-E8EC6C0D35E7}" type="pres">
      <dgm:prSet presAssocID="{7EE9154B-56E5-41D3-A63A-8F21FF8AEEC1}" presName="connTx" presStyleLbl="parChTrans1D2" presStyleIdx="4" presStyleCnt="5"/>
      <dgm:spPr/>
      <dgm:t>
        <a:bodyPr/>
        <a:lstStyle/>
        <a:p>
          <a:endParaRPr lang="en-US"/>
        </a:p>
      </dgm:t>
    </dgm:pt>
    <dgm:pt modelId="{38C9E78F-BD84-4CBA-832B-CF3ABB7359AC}" type="pres">
      <dgm:prSet presAssocID="{9C53B48C-BE74-460F-AA98-4C3C5C2D7A9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29BCC9C5-B32A-49E2-AE51-F66B8D7C6624}" type="presOf" srcId="{9C53B48C-BE74-460F-AA98-4C3C5C2D7A90}" destId="{38C9E78F-BD84-4CBA-832B-CF3ABB7359AC}" srcOrd="0" destOrd="0" presId="urn:microsoft.com/office/officeart/2005/8/layout/radial1"/>
    <dgm:cxn modelId="{8A448AD6-5D61-47C6-A26C-A586809851ED}" srcId="{520FE046-F1F8-4649-A44C-B9C0CD04B9DF}" destId="{76D0EFDE-178E-444E-BAE4-1FA30A9C7FC4}" srcOrd="1" destOrd="0" parTransId="{00B65DAC-A053-4DFD-ABE1-4A36BC657570}" sibTransId="{0BB185F1-C656-4E12-949A-59777BBE778C}"/>
    <dgm:cxn modelId="{83A12C9D-0571-4F22-AD9A-AAA18ECA002B}" type="presOf" srcId="{B3791A16-6E64-486C-91F5-B1099B04A17F}" destId="{4C6CE9E0-26F5-46CE-85B2-0876E5BB7856}" srcOrd="0" destOrd="0" presId="urn:microsoft.com/office/officeart/2005/8/layout/radial1"/>
    <dgm:cxn modelId="{2847FD4F-CE99-4A6A-AC48-C51CA54E0BF6}" srcId="{EEBD940C-1903-4E1A-ADD4-AE364DC31E75}" destId="{520FE046-F1F8-4649-A44C-B9C0CD04B9DF}" srcOrd="0" destOrd="0" parTransId="{A558EBA7-9F74-454E-A192-3032CED889FB}" sibTransId="{9CBE8D25-2550-4A11-A233-3B05712561A8}"/>
    <dgm:cxn modelId="{7EF18E7D-E869-4598-B978-C2333639A959}" type="presOf" srcId="{7EE9154B-56E5-41D3-A63A-8F21FF8AEEC1}" destId="{FD5D79C9-6C66-4592-8E01-4EC34FECC05C}" srcOrd="0" destOrd="0" presId="urn:microsoft.com/office/officeart/2005/8/layout/radial1"/>
    <dgm:cxn modelId="{4609655F-AB45-46AC-95D4-181B7E1958D6}" srcId="{520FE046-F1F8-4649-A44C-B9C0CD04B9DF}" destId="{82AD7D64-575B-471C-9CC2-7519E3954B44}" srcOrd="3" destOrd="0" parTransId="{91A9B50B-3773-4767-B2D3-34566D724518}" sibTransId="{57EACEED-04B3-4FBB-9D03-43E81406E30B}"/>
    <dgm:cxn modelId="{2AC5FC42-4822-460B-9DD5-2B3A8983C0EE}" type="presOf" srcId="{91A9B50B-3773-4767-B2D3-34566D724518}" destId="{551567C8-775D-4C90-BB45-70284EE50F35}" srcOrd="0" destOrd="0" presId="urn:microsoft.com/office/officeart/2005/8/layout/radial1"/>
    <dgm:cxn modelId="{F3721D41-6D31-4A20-98CB-F8D497E1432E}" srcId="{520FE046-F1F8-4649-A44C-B9C0CD04B9DF}" destId="{E91E41B2-F35A-491D-A640-9491614F0159}" srcOrd="2" destOrd="0" parTransId="{4A4044C9-C73B-482C-82AA-CBEE47A279D2}" sibTransId="{B6DDA407-8EE7-46EC-8799-2279D646E827}"/>
    <dgm:cxn modelId="{03B43857-96D5-46A9-8D0C-5817FBB89254}" type="presOf" srcId="{00B65DAC-A053-4DFD-ABE1-4A36BC657570}" destId="{2851BAC0-F843-44D7-ABBE-B8A0F5C01810}" srcOrd="1" destOrd="0" presId="urn:microsoft.com/office/officeart/2005/8/layout/radial1"/>
    <dgm:cxn modelId="{55892A1D-4363-4C52-999C-85B404120102}" type="presOf" srcId="{EEBD940C-1903-4E1A-ADD4-AE364DC31E75}" destId="{9C13FA25-6BAD-4A09-8F3D-CA651D55531A}" srcOrd="0" destOrd="0" presId="urn:microsoft.com/office/officeart/2005/8/layout/radial1"/>
    <dgm:cxn modelId="{65860663-4DFB-4CCC-9140-71063EAF43DF}" type="presOf" srcId="{ED7B2483-D11E-428A-B5B4-8E4480B1D363}" destId="{EAE7DC62-3DC7-4B37-AF1B-B14C626A3B22}" srcOrd="0" destOrd="0" presId="urn:microsoft.com/office/officeart/2005/8/layout/radial1"/>
    <dgm:cxn modelId="{45240B1E-F555-437E-BB0B-A736B96A9E1D}" srcId="{EEBD940C-1903-4E1A-ADD4-AE364DC31E75}" destId="{F203ADA8-6760-4932-80A3-9F381E1C7BAC}" srcOrd="1" destOrd="0" parTransId="{8CEB6FFC-0B17-4EEC-B20D-ED9D254A48D1}" sibTransId="{DC5E9E7D-EC52-4768-A2C6-9A1B73617403}"/>
    <dgm:cxn modelId="{FD38991F-3CE0-44AE-ABE8-CE6F9D8F16D5}" type="presOf" srcId="{00B65DAC-A053-4DFD-ABE1-4A36BC657570}" destId="{A48A5948-22E7-4D9A-AC8C-22A81FD80CA0}" srcOrd="0" destOrd="0" presId="urn:microsoft.com/office/officeart/2005/8/layout/radial1"/>
    <dgm:cxn modelId="{4A20B4D3-4B96-43F8-B67E-38E455A5D865}" type="presOf" srcId="{ED7B2483-D11E-428A-B5B4-8E4480B1D363}" destId="{205B54C3-C29A-49A8-B487-AA34F605E572}" srcOrd="1" destOrd="0" presId="urn:microsoft.com/office/officeart/2005/8/layout/radial1"/>
    <dgm:cxn modelId="{214B1629-8445-4E0C-9647-ED5062A69F0D}" srcId="{520FE046-F1F8-4649-A44C-B9C0CD04B9DF}" destId="{B3791A16-6E64-486C-91F5-B1099B04A17F}" srcOrd="0" destOrd="0" parTransId="{ED7B2483-D11E-428A-B5B4-8E4480B1D363}" sibTransId="{DF2FC19D-369A-4C85-B5C8-37FBB1281718}"/>
    <dgm:cxn modelId="{6FF72508-131C-4B0D-A549-29ACC5B036FE}" srcId="{520FE046-F1F8-4649-A44C-B9C0CD04B9DF}" destId="{9C53B48C-BE74-460F-AA98-4C3C5C2D7A90}" srcOrd="4" destOrd="0" parTransId="{7EE9154B-56E5-41D3-A63A-8F21FF8AEEC1}" sibTransId="{F8E2FEEE-D5A8-424A-8BDD-7D57544B2687}"/>
    <dgm:cxn modelId="{45C2E73C-C13E-4D78-B3C2-CFE93997DE26}" type="presOf" srcId="{E91E41B2-F35A-491D-A640-9491614F0159}" destId="{3D3E41FF-3C0D-4B05-8F1C-761BF58BDF58}" srcOrd="0" destOrd="0" presId="urn:microsoft.com/office/officeart/2005/8/layout/radial1"/>
    <dgm:cxn modelId="{83223AF9-838E-468E-B039-BF839E9E5A3E}" type="presOf" srcId="{91A9B50B-3773-4767-B2D3-34566D724518}" destId="{CCE8F601-9900-4784-8787-4FD2A015E197}" srcOrd="1" destOrd="0" presId="urn:microsoft.com/office/officeart/2005/8/layout/radial1"/>
    <dgm:cxn modelId="{E1576591-E70A-492D-B6BF-875AF35869DC}" type="presOf" srcId="{4A4044C9-C73B-482C-82AA-CBEE47A279D2}" destId="{699C11BE-D614-4FCF-8D61-4AADBC8C8506}" srcOrd="1" destOrd="0" presId="urn:microsoft.com/office/officeart/2005/8/layout/radial1"/>
    <dgm:cxn modelId="{6E711378-F319-403E-B6CC-B20DE86953DB}" type="presOf" srcId="{82AD7D64-575B-471C-9CC2-7519E3954B44}" destId="{B9B477F7-6CFC-47F7-AAEB-562F91183EF7}" srcOrd="0" destOrd="0" presId="urn:microsoft.com/office/officeart/2005/8/layout/radial1"/>
    <dgm:cxn modelId="{D9A3F9CC-A288-4BB0-B34C-534B02E4E4BD}" type="presOf" srcId="{4A4044C9-C73B-482C-82AA-CBEE47A279D2}" destId="{7B16FF8B-9491-4B2A-BB22-F5A743ED30A5}" srcOrd="0" destOrd="0" presId="urn:microsoft.com/office/officeart/2005/8/layout/radial1"/>
    <dgm:cxn modelId="{E49676D3-104C-4D51-9584-E3A0F4A67E42}" type="presOf" srcId="{520FE046-F1F8-4649-A44C-B9C0CD04B9DF}" destId="{D2360492-9AF0-413F-90FB-853D36A8FDE0}" srcOrd="0" destOrd="0" presId="urn:microsoft.com/office/officeart/2005/8/layout/radial1"/>
    <dgm:cxn modelId="{164C27A4-5A1D-4252-9C46-B804F6B5E2FA}" type="presOf" srcId="{7EE9154B-56E5-41D3-A63A-8F21FF8AEEC1}" destId="{7CE987A2-69D8-4392-8FE3-E8EC6C0D35E7}" srcOrd="1" destOrd="0" presId="urn:microsoft.com/office/officeart/2005/8/layout/radial1"/>
    <dgm:cxn modelId="{6262A0EE-C5E2-4B15-AB97-D8AB0E2D1A83}" type="presOf" srcId="{76D0EFDE-178E-444E-BAE4-1FA30A9C7FC4}" destId="{694CA2CC-A8AE-46B0-9584-BC0ABD4FC96C}" srcOrd="0" destOrd="0" presId="urn:microsoft.com/office/officeart/2005/8/layout/radial1"/>
    <dgm:cxn modelId="{CA972DB0-D2B3-429C-B8A4-C4A598C0336D}" type="presParOf" srcId="{9C13FA25-6BAD-4A09-8F3D-CA651D55531A}" destId="{D2360492-9AF0-413F-90FB-853D36A8FDE0}" srcOrd="0" destOrd="0" presId="urn:microsoft.com/office/officeart/2005/8/layout/radial1"/>
    <dgm:cxn modelId="{5A549CC4-2516-4C9A-85AE-60CB63824385}" type="presParOf" srcId="{9C13FA25-6BAD-4A09-8F3D-CA651D55531A}" destId="{EAE7DC62-3DC7-4B37-AF1B-B14C626A3B22}" srcOrd="1" destOrd="0" presId="urn:microsoft.com/office/officeart/2005/8/layout/radial1"/>
    <dgm:cxn modelId="{7A4C6512-3DC2-4C34-AEE1-A7691E601E47}" type="presParOf" srcId="{EAE7DC62-3DC7-4B37-AF1B-B14C626A3B22}" destId="{205B54C3-C29A-49A8-B487-AA34F605E572}" srcOrd="0" destOrd="0" presId="urn:microsoft.com/office/officeart/2005/8/layout/radial1"/>
    <dgm:cxn modelId="{D071BA9D-049C-425A-A390-A422105D057F}" type="presParOf" srcId="{9C13FA25-6BAD-4A09-8F3D-CA651D55531A}" destId="{4C6CE9E0-26F5-46CE-85B2-0876E5BB7856}" srcOrd="2" destOrd="0" presId="urn:microsoft.com/office/officeart/2005/8/layout/radial1"/>
    <dgm:cxn modelId="{203AC592-4B89-45C6-8062-69F7C9B0FF81}" type="presParOf" srcId="{9C13FA25-6BAD-4A09-8F3D-CA651D55531A}" destId="{A48A5948-22E7-4D9A-AC8C-22A81FD80CA0}" srcOrd="3" destOrd="0" presId="urn:microsoft.com/office/officeart/2005/8/layout/radial1"/>
    <dgm:cxn modelId="{30392E1C-F3C3-4B20-8305-912927BB39CA}" type="presParOf" srcId="{A48A5948-22E7-4D9A-AC8C-22A81FD80CA0}" destId="{2851BAC0-F843-44D7-ABBE-B8A0F5C01810}" srcOrd="0" destOrd="0" presId="urn:microsoft.com/office/officeart/2005/8/layout/radial1"/>
    <dgm:cxn modelId="{543130AA-5C3A-457E-BB9C-E250375EE68C}" type="presParOf" srcId="{9C13FA25-6BAD-4A09-8F3D-CA651D55531A}" destId="{694CA2CC-A8AE-46B0-9584-BC0ABD4FC96C}" srcOrd="4" destOrd="0" presId="urn:microsoft.com/office/officeart/2005/8/layout/radial1"/>
    <dgm:cxn modelId="{CEBEAED1-171B-4D97-9D06-6157AD60C6B9}" type="presParOf" srcId="{9C13FA25-6BAD-4A09-8F3D-CA651D55531A}" destId="{7B16FF8B-9491-4B2A-BB22-F5A743ED30A5}" srcOrd="5" destOrd="0" presId="urn:microsoft.com/office/officeart/2005/8/layout/radial1"/>
    <dgm:cxn modelId="{6CFCC8DD-A553-4ED7-A933-E5E6B6115563}" type="presParOf" srcId="{7B16FF8B-9491-4B2A-BB22-F5A743ED30A5}" destId="{699C11BE-D614-4FCF-8D61-4AADBC8C8506}" srcOrd="0" destOrd="0" presId="urn:microsoft.com/office/officeart/2005/8/layout/radial1"/>
    <dgm:cxn modelId="{A0387DED-CE31-4F3B-BDB0-BB8A9F051E78}" type="presParOf" srcId="{9C13FA25-6BAD-4A09-8F3D-CA651D55531A}" destId="{3D3E41FF-3C0D-4B05-8F1C-761BF58BDF58}" srcOrd="6" destOrd="0" presId="urn:microsoft.com/office/officeart/2005/8/layout/radial1"/>
    <dgm:cxn modelId="{2E0CDEDD-21B0-45EF-B3B3-66ED831DFCCD}" type="presParOf" srcId="{9C13FA25-6BAD-4A09-8F3D-CA651D55531A}" destId="{551567C8-775D-4C90-BB45-70284EE50F35}" srcOrd="7" destOrd="0" presId="urn:microsoft.com/office/officeart/2005/8/layout/radial1"/>
    <dgm:cxn modelId="{80D0DB49-FE22-47F7-B43E-1690EBBBF7E3}" type="presParOf" srcId="{551567C8-775D-4C90-BB45-70284EE50F35}" destId="{CCE8F601-9900-4784-8787-4FD2A015E197}" srcOrd="0" destOrd="0" presId="urn:microsoft.com/office/officeart/2005/8/layout/radial1"/>
    <dgm:cxn modelId="{93325497-4328-4D77-A156-9910CAC94C39}" type="presParOf" srcId="{9C13FA25-6BAD-4A09-8F3D-CA651D55531A}" destId="{B9B477F7-6CFC-47F7-AAEB-562F91183EF7}" srcOrd="8" destOrd="0" presId="urn:microsoft.com/office/officeart/2005/8/layout/radial1"/>
    <dgm:cxn modelId="{092344FC-A9EE-4002-A84E-F4890270F075}" type="presParOf" srcId="{9C13FA25-6BAD-4A09-8F3D-CA651D55531A}" destId="{FD5D79C9-6C66-4592-8E01-4EC34FECC05C}" srcOrd="9" destOrd="0" presId="urn:microsoft.com/office/officeart/2005/8/layout/radial1"/>
    <dgm:cxn modelId="{DAFE3EFD-75E5-47C8-AAEB-F5293AB7F189}" type="presParOf" srcId="{FD5D79C9-6C66-4592-8E01-4EC34FECC05C}" destId="{7CE987A2-69D8-4392-8FE3-E8EC6C0D35E7}" srcOrd="0" destOrd="0" presId="urn:microsoft.com/office/officeart/2005/8/layout/radial1"/>
    <dgm:cxn modelId="{0D37D47E-EE10-4690-A00E-E7755EC6BBBB}" type="presParOf" srcId="{9C13FA25-6BAD-4A09-8F3D-CA651D55531A}" destId="{38C9E78F-BD84-4CBA-832B-CF3ABB7359AC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60492-9AF0-413F-90FB-853D36A8FDE0}">
      <dsp:nvSpPr>
        <dsp:cNvPr id="0" name=""/>
        <dsp:cNvSpPr/>
      </dsp:nvSpPr>
      <dsp:spPr>
        <a:xfrm>
          <a:off x="3687545" y="2184119"/>
          <a:ext cx="1661405" cy="16614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noProof="0" dirty="0" smtClean="0"/>
            <a:t>Petroleum supplier industry in NO</a:t>
          </a:r>
          <a:endParaRPr lang="en-US" sz="1900" kern="1200" noProof="0" dirty="0"/>
        </a:p>
      </dsp:txBody>
      <dsp:txXfrm>
        <a:off x="3930852" y="2427426"/>
        <a:ext cx="1174791" cy="1174791"/>
      </dsp:txXfrm>
    </dsp:sp>
    <dsp:sp modelId="{EAE7DC62-3DC7-4B37-AF1B-B14C626A3B22}">
      <dsp:nvSpPr>
        <dsp:cNvPr id="0" name=""/>
        <dsp:cNvSpPr/>
      </dsp:nvSpPr>
      <dsp:spPr>
        <a:xfrm rot="16200000">
          <a:off x="4267647" y="1916972"/>
          <a:ext cx="501201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501201" y="1654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/>
        </a:p>
      </dsp:txBody>
      <dsp:txXfrm>
        <a:off x="4505717" y="1920989"/>
        <a:ext cx="25060" cy="25060"/>
      </dsp:txXfrm>
    </dsp:sp>
    <dsp:sp modelId="{4C6CE9E0-26F5-46CE-85B2-0876E5BB7856}">
      <dsp:nvSpPr>
        <dsp:cNvPr id="0" name=""/>
        <dsp:cNvSpPr/>
      </dsp:nvSpPr>
      <dsp:spPr>
        <a:xfrm>
          <a:off x="3687545" y="21512"/>
          <a:ext cx="1661405" cy="16614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dirty="0" smtClean="0"/>
            <a:t>Internationalization of technology &amp; competences</a:t>
          </a:r>
          <a:endParaRPr lang="en-US" sz="1000" kern="1200" noProof="0" dirty="0"/>
        </a:p>
      </dsp:txBody>
      <dsp:txXfrm>
        <a:off x="3930852" y="264819"/>
        <a:ext cx="1174791" cy="1174791"/>
      </dsp:txXfrm>
    </dsp:sp>
    <dsp:sp modelId="{A48A5948-22E7-4D9A-AC8C-22A81FD80CA0}">
      <dsp:nvSpPr>
        <dsp:cNvPr id="0" name=""/>
        <dsp:cNvSpPr/>
      </dsp:nvSpPr>
      <dsp:spPr>
        <a:xfrm rot="20520000">
          <a:off x="5296027" y="2664134"/>
          <a:ext cx="501201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501201" y="1654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/>
        </a:p>
      </dsp:txBody>
      <dsp:txXfrm>
        <a:off x="5534098" y="2668151"/>
        <a:ext cx="25060" cy="25060"/>
      </dsp:txXfrm>
    </dsp:sp>
    <dsp:sp modelId="{694CA2CC-A8AE-46B0-9584-BC0ABD4FC96C}">
      <dsp:nvSpPr>
        <dsp:cNvPr id="0" name=""/>
        <dsp:cNvSpPr/>
      </dsp:nvSpPr>
      <dsp:spPr>
        <a:xfrm>
          <a:off x="5744306" y="1515837"/>
          <a:ext cx="1661405" cy="16614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dirty="0" smtClean="0"/>
            <a:t>Innovation processes in the petroleum supplier industry</a:t>
          </a:r>
          <a:endParaRPr lang="en-US" sz="1000" kern="1200" noProof="0" dirty="0"/>
        </a:p>
      </dsp:txBody>
      <dsp:txXfrm>
        <a:off x="5987613" y="1759144"/>
        <a:ext cx="1174791" cy="1174791"/>
      </dsp:txXfrm>
    </dsp:sp>
    <dsp:sp modelId="{7B16FF8B-9491-4B2A-BB22-F5A743ED30A5}">
      <dsp:nvSpPr>
        <dsp:cNvPr id="0" name=""/>
        <dsp:cNvSpPr/>
      </dsp:nvSpPr>
      <dsp:spPr>
        <a:xfrm rot="3240000">
          <a:off x="4903221" y="3873068"/>
          <a:ext cx="501201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501201" y="1654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/>
        </a:p>
      </dsp:txBody>
      <dsp:txXfrm>
        <a:off x="5141292" y="3877085"/>
        <a:ext cx="25060" cy="25060"/>
      </dsp:txXfrm>
    </dsp:sp>
    <dsp:sp modelId="{3D3E41FF-3C0D-4B05-8F1C-761BF58BDF58}">
      <dsp:nvSpPr>
        <dsp:cNvPr id="0" name=""/>
        <dsp:cNvSpPr/>
      </dsp:nvSpPr>
      <dsp:spPr>
        <a:xfrm>
          <a:off x="4958693" y="3933705"/>
          <a:ext cx="1661405" cy="16614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dirty="0" smtClean="0"/>
            <a:t>Innovation in times of crisis</a:t>
          </a:r>
          <a:endParaRPr lang="en-US" sz="1000" kern="1200" noProof="0" dirty="0"/>
        </a:p>
      </dsp:txBody>
      <dsp:txXfrm>
        <a:off x="5202000" y="4177012"/>
        <a:ext cx="1174791" cy="1174791"/>
      </dsp:txXfrm>
    </dsp:sp>
    <dsp:sp modelId="{551567C8-775D-4C90-BB45-70284EE50F35}">
      <dsp:nvSpPr>
        <dsp:cNvPr id="0" name=""/>
        <dsp:cNvSpPr/>
      </dsp:nvSpPr>
      <dsp:spPr>
        <a:xfrm rot="7560000">
          <a:off x="3632073" y="3873068"/>
          <a:ext cx="501201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501201" y="1654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/>
        </a:p>
      </dsp:txBody>
      <dsp:txXfrm rot="10800000">
        <a:off x="3870143" y="3877085"/>
        <a:ext cx="25060" cy="25060"/>
      </dsp:txXfrm>
    </dsp:sp>
    <dsp:sp modelId="{B9B477F7-6CFC-47F7-AAEB-562F91183EF7}">
      <dsp:nvSpPr>
        <dsp:cNvPr id="0" name=""/>
        <dsp:cNvSpPr/>
      </dsp:nvSpPr>
      <dsp:spPr>
        <a:xfrm>
          <a:off x="2416396" y="3933705"/>
          <a:ext cx="1661405" cy="16614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dirty="0" smtClean="0"/>
            <a:t>Technology transfer between OG and other sectors</a:t>
          </a:r>
          <a:endParaRPr lang="en-US" sz="1000" kern="1200" noProof="0" dirty="0"/>
        </a:p>
      </dsp:txBody>
      <dsp:txXfrm>
        <a:off x="2659703" y="4177012"/>
        <a:ext cx="1174791" cy="1174791"/>
      </dsp:txXfrm>
    </dsp:sp>
    <dsp:sp modelId="{FD5D79C9-6C66-4592-8E01-4EC34FECC05C}">
      <dsp:nvSpPr>
        <dsp:cNvPr id="0" name=""/>
        <dsp:cNvSpPr/>
      </dsp:nvSpPr>
      <dsp:spPr>
        <a:xfrm rot="11880000">
          <a:off x="3239266" y="2664134"/>
          <a:ext cx="501201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501201" y="1654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/>
        </a:p>
      </dsp:txBody>
      <dsp:txXfrm rot="10800000">
        <a:off x="3477337" y="2668151"/>
        <a:ext cx="25060" cy="25060"/>
      </dsp:txXfrm>
    </dsp:sp>
    <dsp:sp modelId="{38C9E78F-BD84-4CBA-832B-CF3ABB7359AC}">
      <dsp:nvSpPr>
        <dsp:cNvPr id="0" name=""/>
        <dsp:cNvSpPr/>
      </dsp:nvSpPr>
      <dsp:spPr>
        <a:xfrm>
          <a:off x="1630783" y="1515837"/>
          <a:ext cx="1661405" cy="16614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dirty="0" smtClean="0"/>
            <a:t>Innovation networks</a:t>
          </a:r>
          <a:endParaRPr lang="en-US" sz="1000" kern="1200" noProof="0" dirty="0"/>
        </a:p>
      </dsp:txBody>
      <dsp:txXfrm>
        <a:off x="1874090" y="1759144"/>
        <a:ext cx="1174791" cy="1174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71C36-A805-4E10-A359-18F1231E202B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91303-FE65-47C3-B1EE-D89BDE77B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53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05F68-F3AC-44A7-BDD4-BC243778B34B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E59B0-DB4B-46DA-825E-A1EBB701945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841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E59B0-DB4B-46DA-825E-A1EBB701945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311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E174336E-6B31-4195-955E-227BE07C2D68}" type="datetimeFigureOut">
              <a:rPr lang="nb-NO" smtClean="0"/>
              <a:t>16.02.2016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0381F02-B125-405A-9E70-EE4638FD43D6}" type="slidenum">
              <a:rPr lang="nb-NO" smtClean="0"/>
              <a:t>‹#›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taranmt@tik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Student research opportunities in the SIVAC-project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486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The SIVAC-</a:t>
            </a:r>
            <a:r>
              <a:rPr lang="nb-NO" dirty="0" err="1" smtClean="0"/>
              <a:t>project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Aims to understand the role of enabling sectors for technological upgrading, innovation and growth in resource-based industries</a:t>
            </a:r>
          </a:p>
          <a:p>
            <a:endParaRPr lang="en-US" dirty="0" smtClean="0"/>
          </a:p>
          <a:p>
            <a:r>
              <a:rPr lang="en-US" dirty="0" smtClean="0"/>
              <a:t>Uses the Norwegian petroleum supply sector as a case, and looks at the importance of the development of this sector for development of the oil and gas 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4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perspectives of SIVAC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2924944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Evolutionary theory of technological and economic change</a:t>
            </a:r>
          </a:p>
          <a:p>
            <a:r>
              <a:rPr lang="en-US" dirty="0" smtClean="0"/>
              <a:t>Innovation systems framework – emphasis on interactive learning between diverse participants</a:t>
            </a:r>
          </a:p>
          <a:p>
            <a:r>
              <a:rPr lang="en-US" dirty="0" smtClean="0"/>
              <a:t>Innovation in natural resource based industries and economies: diversification and growth based on development and use of related technological capacity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4907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2052772949"/>
              </p:ext>
            </p:extLst>
          </p:nvPr>
        </p:nvGraphicFramePr>
        <p:xfrm>
          <a:off x="0" y="908720"/>
          <a:ext cx="903649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179512" y="116632"/>
            <a:ext cx="7315200" cy="1154097"/>
          </a:xfrm>
        </p:spPr>
        <p:txBody>
          <a:bodyPr/>
          <a:lstStyle/>
          <a:p>
            <a:r>
              <a:rPr lang="nb-NO" dirty="0" err="1" smtClean="0"/>
              <a:t>Empirical</a:t>
            </a:r>
            <a:r>
              <a:rPr lang="nb-NO" dirty="0" smtClean="0"/>
              <a:t> </a:t>
            </a:r>
            <a:r>
              <a:rPr lang="nb-NO" dirty="0" err="1" smtClean="0"/>
              <a:t>foci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592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908720"/>
            <a:ext cx="7315200" cy="1154097"/>
          </a:xfrm>
        </p:spPr>
        <p:txBody>
          <a:bodyPr>
            <a:normAutofit/>
          </a:bodyPr>
          <a:lstStyle/>
          <a:p>
            <a:r>
              <a:rPr lang="en-US" dirty="0" smtClean="0"/>
              <a:t>Opportunities for students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3568" y="2636912"/>
            <a:ext cx="7315200" cy="3539527"/>
          </a:xfrm>
        </p:spPr>
        <p:txBody>
          <a:bodyPr/>
          <a:lstStyle/>
          <a:p>
            <a:r>
              <a:rPr lang="en-US" dirty="0" smtClean="0"/>
              <a:t>We seek students who have an interest in writing about innovation in the context of industry/private firms</a:t>
            </a:r>
          </a:p>
          <a:p>
            <a:endParaRPr lang="en-US" dirty="0" smtClean="0"/>
          </a:p>
          <a:p>
            <a:r>
              <a:rPr lang="en-US" dirty="0" smtClean="0"/>
              <a:t>We provide:</a:t>
            </a:r>
          </a:p>
          <a:p>
            <a:pPr lvl="1"/>
            <a:r>
              <a:rPr lang="en-US" dirty="0" smtClean="0"/>
              <a:t>Access to a research team (9 persons)</a:t>
            </a:r>
          </a:p>
          <a:p>
            <a:pPr lvl="1"/>
            <a:r>
              <a:rPr lang="en-US" dirty="0" smtClean="0"/>
              <a:t>Access to empirical material, including a large database of Norwegian supplier industry and other datasets</a:t>
            </a:r>
          </a:p>
          <a:p>
            <a:pPr lvl="1"/>
            <a:r>
              <a:rPr lang="en-US" dirty="0" smtClean="0"/>
              <a:t>Possibilities to fund travel and field work</a:t>
            </a:r>
          </a:p>
          <a:p>
            <a:pPr lvl="1"/>
            <a:r>
              <a:rPr lang="en-US" dirty="0" smtClean="0"/>
              <a:t>Possibilities for research assistant positions (with salary) to assist on SIVAC-work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51920" y="594928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solidFill>
                  <a:schemeClr val="tx2"/>
                </a:solidFill>
              </a:rPr>
              <a:t>Interested</a:t>
            </a:r>
            <a:r>
              <a:rPr lang="nb-NO" dirty="0" smtClean="0">
                <a:solidFill>
                  <a:schemeClr val="tx2"/>
                </a:solidFill>
              </a:rPr>
              <a:t>? </a:t>
            </a:r>
          </a:p>
          <a:p>
            <a:r>
              <a:rPr lang="nb-NO" dirty="0" err="1"/>
              <a:t>C</a:t>
            </a:r>
            <a:r>
              <a:rPr lang="nb-NO" dirty="0" err="1" smtClean="0"/>
              <a:t>ontact</a:t>
            </a:r>
            <a:r>
              <a:rPr lang="nb-NO" dirty="0" smtClean="0"/>
              <a:t> Taran Thune </a:t>
            </a:r>
            <a:r>
              <a:rPr lang="nb-NO" dirty="0" smtClean="0">
                <a:hlinkClick r:id="rId2"/>
              </a:rPr>
              <a:t>taranmt@tik.uio.no</a:t>
            </a:r>
            <a:r>
              <a:rPr lang="nb-NO" dirty="0" smtClean="0"/>
              <a:t> or </a:t>
            </a:r>
            <a:r>
              <a:rPr lang="nb-NO" dirty="0" err="1" smtClean="0"/>
              <a:t>me</a:t>
            </a:r>
            <a:r>
              <a:rPr lang="nb-NO" dirty="0" smtClean="0"/>
              <a:t> e.o.simensen@tik.uio.no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388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110</TotalTime>
  <Words>209</Words>
  <Application>Microsoft Office PowerPoint</Application>
  <PresentationFormat>On-screen Show (4:3)</PresentationFormat>
  <Paragraphs>27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Perspective</vt:lpstr>
      <vt:lpstr>Student research opportunities in the SIVAC-project </vt:lpstr>
      <vt:lpstr>The SIVAC-project </vt:lpstr>
      <vt:lpstr>Key perspectives of SIVAC</vt:lpstr>
      <vt:lpstr>Empirical foci</vt:lpstr>
      <vt:lpstr>Opportunities for students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research opportunities in the SIVAC-project</dc:title>
  <dc:creator>Taran Mari Thune</dc:creator>
  <cp:lastModifiedBy>Erlend Osland Simensen</cp:lastModifiedBy>
  <cp:revision>7</cp:revision>
  <cp:lastPrinted>2016-02-16T11:29:34Z</cp:lastPrinted>
  <dcterms:created xsi:type="dcterms:W3CDTF">2016-02-11T13:53:21Z</dcterms:created>
  <dcterms:modified xsi:type="dcterms:W3CDTF">2016-02-16T12:22:34Z</dcterms:modified>
</cp:coreProperties>
</file>