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3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14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53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65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9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47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01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80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86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6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14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09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3971A-FA63-42B3-8320-9BDDCBF10C45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85B8F-0609-4E08-A79C-C0905D139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87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208912" cy="396043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7700" b="1" dirty="0" smtClean="0"/>
              <a:t>Innovation and health – and some other things</a:t>
            </a:r>
            <a:endParaRPr lang="en-GB" sz="7700" b="1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800200"/>
          </a:xfrm>
        </p:spPr>
        <p:txBody>
          <a:bodyPr>
            <a:normAutofit/>
          </a:bodyPr>
          <a:lstStyle/>
          <a:p>
            <a:r>
              <a:rPr lang="en-GB" dirty="0" smtClean="0"/>
              <a:t>Presentation of TIK research for master students, February 16</a:t>
            </a:r>
            <a:r>
              <a:rPr lang="en-GB" baseline="30000" dirty="0" smtClean="0"/>
              <a:t>th</a:t>
            </a:r>
            <a:r>
              <a:rPr lang="en-GB" dirty="0" smtClean="0"/>
              <a:t> 2016</a:t>
            </a:r>
          </a:p>
          <a:p>
            <a:r>
              <a:rPr lang="en-GB" dirty="0" smtClean="0"/>
              <a:t>Magnus Gulbrandsen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19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accent1"/>
                </a:solidFill>
              </a:rPr>
              <a:t>Innovation and health</a:t>
            </a:r>
            <a:endParaRPr lang="en-GB" sz="6600" b="1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We have had two projects oriented at exploring the role of hospitals in innovation</a:t>
            </a:r>
          </a:p>
          <a:p>
            <a:r>
              <a:rPr lang="en-GB" dirty="0" smtClean="0"/>
              <a:t>Background: hospitals are not much studied from an innovation perspective, yet they are increasingly seen as central innovation actors for the combined benefit of patients and industry</a:t>
            </a:r>
          </a:p>
          <a:p>
            <a:r>
              <a:rPr lang="en-GB" dirty="0" smtClean="0"/>
              <a:t>Our initial idea was that many innovation processes are “hidden” and that there may be tensions as well as synergies between healthcare and economic ambitions</a:t>
            </a:r>
          </a:p>
          <a:p>
            <a:r>
              <a:rPr lang="en-GB" dirty="0" smtClean="0"/>
              <a:t>Perspectives: evolutionary innovation studies combined with institutional and organisational theory</a:t>
            </a:r>
          </a:p>
          <a:p>
            <a:r>
              <a:rPr lang="en-GB" dirty="0" smtClean="0"/>
              <a:t>Externally funded, close to policymakers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17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accent1"/>
                </a:solidFill>
              </a:rPr>
              <a:t>Data and approaches</a:t>
            </a:r>
            <a:endParaRPr lang="en-GB" sz="6600" b="1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Longitudinal qualitative studies of centres for research-based innovation within medicine and healthcare</a:t>
            </a:r>
          </a:p>
          <a:p>
            <a:r>
              <a:rPr lang="en-GB" dirty="0" smtClean="0"/>
              <a:t>Study of health and care policy documents for a discussion of innovation perspectives</a:t>
            </a:r>
          </a:p>
          <a:p>
            <a:r>
              <a:rPr lang="en-GB" dirty="0" smtClean="0"/>
              <a:t>Inventor database and inventor interviews to shed light on the interface between basic and clinical research</a:t>
            </a:r>
          </a:p>
          <a:p>
            <a:r>
              <a:rPr lang="en-GB" dirty="0" smtClean="0"/>
              <a:t>Survey among hospital employees to measure innovation activities, culture and networks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8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accent1"/>
                </a:solidFill>
              </a:rPr>
              <a:t>Findings…</a:t>
            </a:r>
            <a:endParaRPr lang="en-GB" sz="6600" b="1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…are summarised in various policy briefs and scientific publications</a:t>
            </a:r>
          </a:p>
          <a:p>
            <a:r>
              <a:rPr lang="en-GB" dirty="0" smtClean="0"/>
              <a:t>We document the centrality of academic hospitals in healthcare innovation from the inventive steps to implementation</a:t>
            </a:r>
          </a:p>
          <a:p>
            <a:r>
              <a:rPr lang="en-GB" dirty="0" smtClean="0"/>
              <a:t>Hospitals (and their employees) participate in distributed networks that are easily reconfigured and often with several weak links</a:t>
            </a:r>
          </a:p>
          <a:p>
            <a:r>
              <a:rPr lang="en-GB" dirty="0" smtClean="0"/>
              <a:t>A gap between health policy perspectives and modern innovation perspectives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51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accent1"/>
                </a:solidFill>
              </a:rPr>
              <a:t>Your opportunities</a:t>
            </a:r>
            <a:endParaRPr lang="en-GB" sz="6600" b="1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Use of some of the data and perspectives and add your own</a:t>
            </a:r>
          </a:p>
          <a:p>
            <a:r>
              <a:rPr lang="en-GB" dirty="0" smtClean="0"/>
              <a:t>Database of inventions may be particularly promising in this respect</a:t>
            </a:r>
          </a:p>
          <a:p>
            <a:r>
              <a:rPr lang="en-GB" dirty="0" smtClean="0"/>
              <a:t>Use our network from the project to find your own cases</a:t>
            </a:r>
          </a:p>
          <a:p>
            <a:r>
              <a:rPr lang="en-GB" dirty="0" smtClean="0"/>
              <a:t>Relevant contacts: the regional healthcare agency (</a:t>
            </a:r>
            <a:r>
              <a:rPr lang="en-GB" dirty="0" err="1" smtClean="0"/>
              <a:t>Helse</a:t>
            </a:r>
            <a:r>
              <a:rPr lang="en-GB" dirty="0" smtClean="0"/>
              <a:t> </a:t>
            </a:r>
            <a:r>
              <a:rPr lang="en-GB" dirty="0" err="1" smtClean="0"/>
              <a:t>Sør-Øst</a:t>
            </a:r>
            <a:r>
              <a:rPr lang="en-GB" dirty="0" smtClean="0"/>
              <a:t>), the intervention centre (R&amp;D unit at Oslo University Hospital), other hospital units, cluster organisations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5407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accent1"/>
                </a:solidFill>
              </a:rPr>
              <a:t>Similar opportunities</a:t>
            </a:r>
            <a:endParaRPr lang="en-GB" sz="6600" b="1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en-GB" dirty="0" smtClean="0"/>
              <a:t>Topics for master theses can be found in other ongoing and recently finished projects that I am/have been involved in</a:t>
            </a:r>
          </a:p>
          <a:p>
            <a:pPr lvl="1"/>
            <a:r>
              <a:rPr lang="en-GB" dirty="0" smtClean="0"/>
              <a:t>University-industry relations and the history of universities</a:t>
            </a:r>
          </a:p>
          <a:p>
            <a:pPr lvl="1"/>
            <a:r>
              <a:rPr lang="en-GB" dirty="0" smtClean="0"/>
              <a:t>Social innovation</a:t>
            </a:r>
          </a:p>
          <a:p>
            <a:pPr lvl="1"/>
            <a:r>
              <a:rPr lang="en-GB" dirty="0" smtClean="0"/>
              <a:t>Regional innovation in Oslo/</a:t>
            </a:r>
            <a:r>
              <a:rPr lang="en-GB" dirty="0" err="1" smtClean="0"/>
              <a:t>Akershus</a:t>
            </a:r>
            <a:endParaRPr lang="en-GB" dirty="0" smtClean="0"/>
          </a:p>
          <a:p>
            <a:pPr lvl="1"/>
            <a:r>
              <a:rPr lang="en-GB" dirty="0" smtClean="0"/>
              <a:t>Humanities in science and innovation policy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02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chemeClr val="accent1"/>
                </a:solidFill>
              </a:rPr>
              <a:t>Partners and contacts</a:t>
            </a:r>
            <a:endParaRPr lang="en-GB" sz="6600" b="1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Many of our research partners have other projects that can be relevant for a master thesis</a:t>
            </a:r>
          </a:p>
          <a:p>
            <a:pPr lvl="1"/>
            <a:r>
              <a:rPr lang="en-GB" dirty="0" smtClean="0"/>
              <a:t>NIFU (many different projects)</a:t>
            </a:r>
          </a:p>
          <a:p>
            <a:pPr lvl="1"/>
            <a:r>
              <a:rPr lang="en-GB" dirty="0" smtClean="0"/>
              <a:t>Telenor (many different projects)</a:t>
            </a:r>
          </a:p>
          <a:p>
            <a:r>
              <a:rPr lang="en-GB" dirty="0" smtClean="0"/>
              <a:t>We also have good contacts in other places and are sometimes contacted by external organisations who “want a master student”</a:t>
            </a:r>
          </a:p>
          <a:p>
            <a:pPr lvl="1"/>
            <a:r>
              <a:rPr lang="en-GB" dirty="0" err="1" smtClean="0"/>
              <a:t>Veidekke</a:t>
            </a:r>
            <a:r>
              <a:rPr lang="en-GB" dirty="0" smtClean="0"/>
              <a:t> (organisational innovation)</a:t>
            </a:r>
          </a:p>
          <a:p>
            <a:pPr lvl="1"/>
            <a:r>
              <a:rPr lang="en-GB" dirty="0" smtClean="0"/>
              <a:t>NAV (innovation in general)</a:t>
            </a:r>
          </a:p>
          <a:p>
            <a:pPr lvl="1"/>
            <a:r>
              <a:rPr lang="en-GB" dirty="0" smtClean="0"/>
              <a:t>Innovation Norway (various)</a:t>
            </a:r>
          </a:p>
          <a:p>
            <a:pPr lvl="1"/>
            <a:r>
              <a:rPr lang="en-GB" dirty="0" smtClean="0"/>
              <a:t>The Research Council of Norway (various)</a:t>
            </a:r>
          </a:p>
          <a:p>
            <a:pPr lvl="1"/>
            <a:r>
              <a:rPr lang="en-GB" dirty="0" smtClean="0"/>
              <a:t>HIOA/AFI (RRI)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34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410</Words>
  <Application>Microsoft Office PowerPoint</Application>
  <PresentationFormat>Skjermfremvisning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Innovation and health – and some other things</vt:lpstr>
      <vt:lpstr>Innovation and health</vt:lpstr>
      <vt:lpstr>Data and approaches</vt:lpstr>
      <vt:lpstr>Findings…</vt:lpstr>
      <vt:lpstr>Your opportunities</vt:lpstr>
      <vt:lpstr>Similar opportunities</vt:lpstr>
      <vt:lpstr>Partners and contacts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and health – and some other things</dc:title>
  <dc:creator>Magnus Gulbrandsen</dc:creator>
  <cp:lastModifiedBy>Magnus Gulbrandsen</cp:lastModifiedBy>
  <cp:revision>36</cp:revision>
  <dcterms:created xsi:type="dcterms:W3CDTF">2016-02-16T10:29:56Z</dcterms:created>
  <dcterms:modified xsi:type="dcterms:W3CDTF">2016-02-16T11:45:57Z</dcterms:modified>
</cp:coreProperties>
</file>