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31"/>
  </p:notesMasterIdLst>
  <p:handoutMasterIdLst>
    <p:handoutMasterId r:id="rId32"/>
  </p:handoutMasterIdLst>
  <p:sldIdLst>
    <p:sldId id="256" r:id="rId2"/>
    <p:sldId id="257" r:id="rId3"/>
    <p:sldId id="258" r:id="rId4"/>
    <p:sldId id="260" r:id="rId5"/>
    <p:sldId id="263"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5715000" type="screen16x10"/>
  <p:notesSz cx="6794500" cy="99314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1pPr>
    <a:lvl2pPr marL="362925"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2pPr>
    <a:lvl3pPr marL="725851"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3pPr>
    <a:lvl4pPr marL="1088776"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4pPr>
    <a:lvl5pPr marL="1451701"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600" kern="1200">
        <a:solidFill>
          <a:schemeClr val="tx1"/>
        </a:solidFill>
        <a:latin typeface="Arial" charset="0"/>
        <a:ea typeface="ヒラギノ角ゴ Pro W3" charset="-128"/>
        <a:cs typeface="ヒラギノ角ゴ Pro W3" charset="-128"/>
      </a:defRPr>
    </a:lvl6pPr>
    <a:lvl7pPr marL="2177552" algn="l" defTabSz="362925" rtl="0" eaLnBrk="1" latinLnBrk="0" hangingPunct="1">
      <a:defRPr sz="1600" kern="1200">
        <a:solidFill>
          <a:schemeClr val="tx1"/>
        </a:solidFill>
        <a:latin typeface="Arial" charset="0"/>
        <a:ea typeface="ヒラギノ角ゴ Pro W3" charset="-128"/>
        <a:cs typeface="ヒラギノ角ゴ Pro W3" charset="-128"/>
      </a:defRPr>
    </a:lvl7pPr>
    <a:lvl8pPr marL="2540478" algn="l" defTabSz="362925" rtl="0" eaLnBrk="1" latinLnBrk="0" hangingPunct="1">
      <a:defRPr sz="1600" kern="1200">
        <a:solidFill>
          <a:schemeClr val="tx1"/>
        </a:solidFill>
        <a:latin typeface="Arial" charset="0"/>
        <a:ea typeface="ヒラギノ角ゴ Pro W3" charset="-128"/>
        <a:cs typeface="ヒラギノ角ゴ Pro W3" charset="-128"/>
      </a:defRPr>
    </a:lvl8pPr>
    <a:lvl9pPr marL="2903403" algn="l" defTabSz="362925" rtl="0" eaLnBrk="1" latinLnBrk="0" hangingPunct="1">
      <a:defRPr sz="16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85034" autoAdjust="0"/>
  </p:normalViewPr>
  <p:slideViewPr>
    <p:cSldViewPr>
      <p:cViewPr varScale="1">
        <p:scale>
          <a:sx n="114" d="100"/>
          <a:sy n="114" d="100"/>
        </p:scale>
        <p:origin x="120" y="138"/>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eaLnBrk="0" hangingPunct="0">
              <a:defRPr sz="1200"/>
            </a:lvl1pPr>
          </a:lstStyle>
          <a:p>
            <a:pPr>
              <a:defRPr/>
            </a:pPr>
            <a:endParaRPr lang="nb-NO"/>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eaLnBrk="0" hangingPunct="0">
              <a:defRPr sz="1200"/>
            </a:lvl1pPr>
          </a:lstStyle>
          <a:p>
            <a:pPr>
              <a:defRPr/>
            </a:pPr>
            <a:fld id="{CCD3DF51-E6A1-5A44-86E0-C4095B2FC033}" type="datetime1">
              <a:rPr lang="nb-NO"/>
              <a:pPr>
                <a:defRPr/>
              </a:pPr>
              <a:t>25.05.2018</a:t>
            </a:fld>
            <a:endParaRPr lang="nb-NO"/>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eaLnBrk="0" hangingPunct="0">
              <a:defRPr sz="1200"/>
            </a:lvl1pPr>
          </a:lstStyle>
          <a:p>
            <a:pPr>
              <a:defRPr/>
            </a:pPr>
            <a:endParaRPr lang="nb-NO"/>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eaLnBrk="0" hangingPunct="0">
              <a:defRPr sz="1200"/>
            </a:lvl1pPr>
          </a:lstStyle>
          <a:p>
            <a:pPr>
              <a:defRPr/>
            </a:pPr>
            <a:fld id="{8ABC5CCC-4159-364F-892E-4DCB07C14E6D}" type="slidenum">
              <a:rPr lang="nb-NO"/>
              <a:pPr>
                <a:defRPr/>
              </a:pPr>
              <a:t>‹#›</a:t>
            </a:fld>
            <a:endParaRPr lang="nb-NO"/>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5123" name="Rectangle 3"/>
          <p:cNvSpPr>
            <a:spLocks noGrp="1" noChangeArrowheads="1"/>
          </p:cNvSpPr>
          <p:nvPr>
            <p:ph type="dt" idx="1"/>
          </p:nvPr>
        </p:nvSpPr>
        <p:spPr bwMode="auto">
          <a:xfrm>
            <a:off x="3850217"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419100" y="744538"/>
            <a:ext cx="5956300" cy="372427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05934" y="4717415"/>
            <a:ext cx="4982633" cy="44691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5127" name="Rectangle 7"/>
          <p:cNvSpPr>
            <a:spLocks noGrp="1" noChangeArrowheads="1"/>
          </p:cNvSpPr>
          <p:nvPr>
            <p:ph type="sldNum" sz="quarter" idx="5"/>
          </p:nvPr>
        </p:nvSpPr>
        <p:spPr bwMode="auto">
          <a:xfrm>
            <a:off x="3850217"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A4D6625A-69A6-F941-AC68-7792244286F6}"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292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851"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8776"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1701"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A4D6625A-69A6-F941-AC68-7792244286F6}" type="slidenum">
              <a:rPr lang="en-US" smtClean="0"/>
              <a:pPr>
                <a:defRPr/>
              </a:pPr>
              <a:t>2</a:t>
            </a:fld>
            <a:endParaRPr lang="en-US"/>
          </a:p>
        </p:txBody>
      </p:sp>
    </p:spTree>
    <p:extLst>
      <p:ext uri="{BB962C8B-B14F-4D97-AF65-F5344CB8AC3E}">
        <p14:creationId xmlns:p14="http://schemas.microsoft.com/office/powerpoint/2010/main" val="3739490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5BF94C7-CFAA-3E49-9632-0F3F436D3CC4}" type="slidenum">
              <a:rPr lang="en-US"/>
              <a:pPr/>
              <a:t>3</a:t>
            </a:fld>
            <a:endParaRPr lang="en-US"/>
          </a:p>
        </p:txBody>
      </p:sp>
      <p:sp>
        <p:nvSpPr>
          <p:cNvPr id="17411" name="Rectangle 2"/>
          <p:cNvSpPr>
            <a:spLocks noGrp="1" noRot="1" noChangeAspect="1" noChangeArrowheads="1" noTextEdit="1"/>
          </p:cNvSpPr>
          <p:nvPr>
            <p:ph type="sldImg"/>
          </p:nvPr>
        </p:nvSpPr>
        <p:spPr>
          <a:xfrm>
            <a:off x="419100" y="744538"/>
            <a:ext cx="5956300" cy="3724275"/>
          </a:xfrm>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Arial" charset="0"/>
                <a:ea typeface="ヒラギノ角ゴ Pro W3" charset="-128"/>
                <a:cs typeface="ヒラギノ角ゴ Pro W3" charset="-128"/>
              </a:rPr>
              <a:t>Det er alltid en fordel å formulere en problemstilling i forlengelsen av noe du har jobbet med i et masteremne. Da vil du allerede være godt kjent med litteraturen og du slipper å begynne helt fra </a:t>
            </a:r>
            <a:r>
              <a:rPr lang="nb-NO" sz="1200" kern="1200" dirty="0" err="1" smtClean="0">
                <a:solidFill>
                  <a:schemeClr val="tx1"/>
                </a:solidFill>
                <a:effectLst/>
                <a:latin typeface="Arial" charset="0"/>
                <a:ea typeface="ヒラギノ角ゴ Pro W3" charset="-128"/>
                <a:cs typeface="ヒラギノ角ゴ Pro W3" charset="-128"/>
              </a:rPr>
              <a:t>scratch</a:t>
            </a:r>
            <a:r>
              <a:rPr lang="nb-NO" sz="1200" kern="1200" dirty="0" smtClean="0">
                <a:solidFill>
                  <a:schemeClr val="tx1"/>
                </a:solidFill>
                <a:effectLst/>
                <a:latin typeface="Arial" charset="0"/>
                <a:ea typeface="ヒラギノ角ゴ Pro W3" charset="-128"/>
                <a:cs typeface="ヒラギノ角ゴ Pro W3" charset="-128"/>
              </a:rPr>
              <a:t> med masteroppgaven din.</a:t>
            </a:r>
          </a:p>
          <a:p>
            <a:endParaRPr lang="en-US"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b-NO" sz="1200" dirty="0" smtClean="0"/>
              <a:t>Tema og problemstilling er ikke det samme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dirty="0" smtClean="0"/>
          </a:p>
          <a:p>
            <a:r>
              <a:rPr lang="nb-NO" sz="1200" dirty="0" smtClean="0"/>
              <a:t>Eksempel fra</a:t>
            </a:r>
            <a:r>
              <a:rPr lang="nb-NO" sz="1200" baseline="0" dirty="0" smtClean="0"/>
              <a:t> Scott Gates prosjektportefølje:</a:t>
            </a:r>
          </a:p>
          <a:p>
            <a:endParaRPr lang="nb-NO" sz="1200" dirty="0" smtClean="0"/>
          </a:p>
          <a:p>
            <a:r>
              <a:rPr lang="nb-NO" sz="1200" dirty="0" smtClean="0"/>
              <a:t>Samhandling mellom politi</a:t>
            </a:r>
            <a:r>
              <a:rPr lang="nb-NO" sz="1200" baseline="0" dirty="0" smtClean="0"/>
              <a:t> og borgere </a:t>
            </a:r>
            <a:r>
              <a:rPr lang="nb-NO" sz="1200" baseline="0" dirty="0" smtClean="0">
                <a:sym typeface="Wingdings" panose="05000000000000000000" pitchFamily="2" charset="2"/>
              </a:rPr>
              <a:t>= Tema</a:t>
            </a:r>
          </a:p>
          <a:p>
            <a:r>
              <a:rPr lang="nb-NO" sz="1200" baseline="0" dirty="0" smtClean="0">
                <a:sym typeface="Wingdings" panose="05000000000000000000" pitchFamily="2" charset="2"/>
              </a:rPr>
              <a:t>Kan studeres gjennom et utall problemstillinger, f.eks.: </a:t>
            </a:r>
          </a:p>
          <a:p>
            <a:pPr marL="171450" indent="-171450">
              <a:buFont typeface="Arial" panose="020B0604020202020204" pitchFamily="34" charset="0"/>
              <a:buChar char="•"/>
            </a:pPr>
            <a:r>
              <a:rPr lang="en-GB" sz="1200" dirty="0" err="1" smtClean="0"/>
              <a:t>Hvordan</a:t>
            </a:r>
            <a:r>
              <a:rPr lang="en-GB" sz="1200" dirty="0" smtClean="0"/>
              <a:t> </a:t>
            </a:r>
            <a:r>
              <a:rPr lang="en-GB" sz="1200" dirty="0" err="1" smtClean="0"/>
              <a:t>kan</a:t>
            </a:r>
            <a:r>
              <a:rPr lang="en-GB" sz="1200" dirty="0" smtClean="0"/>
              <a:t> </a:t>
            </a:r>
            <a:r>
              <a:rPr lang="en-GB" sz="1200" dirty="0" err="1" smtClean="0"/>
              <a:t>politiet</a:t>
            </a:r>
            <a:r>
              <a:rPr lang="en-GB" sz="1200" dirty="0" smtClean="0"/>
              <a:t> </a:t>
            </a:r>
            <a:r>
              <a:rPr lang="en-GB" sz="1200" dirty="0" err="1" smtClean="0"/>
              <a:t>stilles</a:t>
            </a:r>
            <a:r>
              <a:rPr lang="en-GB" sz="1200" dirty="0" smtClean="0"/>
              <a:t> </a:t>
            </a:r>
            <a:r>
              <a:rPr lang="en-GB" sz="1200" dirty="0" err="1" smtClean="0"/>
              <a:t>til</a:t>
            </a:r>
            <a:r>
              <a:rPr lang="en-GB" sz="1200" dirty="0" smtClean="0"/>
              <a:t> </a:t>
            </a:r>
            <a:r>
              <a:rPr lang="en-GB" sz="1200" dirty="0" err="1" smtClean="0"/>
              <a:t>ansvar</a:t>
            </a:r>
            <a:r>
              <a:rPr lang="en-GB" sz="1200" dirty="0" smtClean="0"/>
              <a:t> (for sin</a:t>
            </a:r>
            <a:r>
              <a:rPr lang="en-GB" sz="1200" baseline="0" dirty="0" smtClean="0"/>
              <a:t> </a:t>
            </a:r>
            <a:r>
              <a:rPr lang="en-GB" sz="1200" baseline="0" dirty="0" err="1" smtClean="0"/>
              <a:t>atferd</a:t>
            </a:r>
            <a:r>
              <a:rPr lang="en-GB" sz="1200" baseline="0" dirty="0" smtClean="0"/>
              <a:t>) </a:t>
            </a:r>
            <a:r>
              <a:rPr lang="en-GB" sz="1200" baseline="0" dirty="0" err="1" smtClean="0"/>
              <a:t>overfor</a:t>
            </a:r>
            <a:r>
              <a:rPr lang="en-GB" sz="1200" baseline="0" dirty="0" smtClean="0"/>
              <a:t> </a:t>
            </a:r>
            <a:r>
              <a:rPr lang="en-GB" sz="1200" baseline="0" dirty="0" err="1" smtClean="0"/>
              <a:t>befolkningen</a:t>
            </a:r>
            <a:r>
              <a:rPr lang="en-GB" sz="1200" dirty="0" smtClean="0"/>
              <a:t>? </a:t>
            </a:r>
          </a:p>
          <a:p>
            <a:pPr marL="171450" indent="-171450">
              <a:buFont typeface="Arial" panose="020B0604020202020204" pitchFamily="34" charset="0"/>
              <a:buChar char="•"/>
            </a:pPr>
            <a:r>
              <a:rPr lang="en-GB" sz="1200" dirty="0" err="1" smtClean="0"/>
              <a:t>Hvordan</a:t>
            </a:r>
            <a:r>
              <a:rPr lang="en-GB" sz="1200" baseline="0" dirty="0" smtClean="0"/>
              <a:t> </a:t>
            </a:r>
            <a:r>
              <a:rPr lang="en-GB" sz="1200" baseline="0" dirty="0" err="1" smtClean="0"/>
              <a:t>påvirkes</a:t>
            </a:r>
            <a:r>
              <a:rPr lang="en-GB" sz="1200" baseline="0" dirty="0" smtClean="0"/>
              <a:t> </a:t>
            </a:r>
            <a:r>
              <a:rPr lang="en-GB" sz="1200" baseline="0" dirty="0" err="1" smtClean="0"/>
              <a:t>politiets</a:t>
            </a:r>
            <a:r>
              <a:rPr lang="en-GB" sz="1200" baseline="0" dirty="0" smtClean="0"/>
              <a:t> </a:t>
            </a:r>
            <a:r>
              <a:rPr lang="en-GB" sz="1200" baseline="0" dirty="0" err="1" smtClean="0"/>
              <a:t>respons</a:t>
            </a:r>
            <a:r>
              <a:rPr lang="en-GB" sz="1200" baseline="0" dirty="0" smtClean="0"/>
              <a:t> </a:t>
            </a:r>
            <a:r>
              <a:rPr lang="en-GB" sz="1200" baseline="0" dirty="0" err="1" smtClean="0"/>
              <a:t>av</a:t>
            </a:r>
            <a:r>
              <a:rPr lang="en-GB" sz="1200" baseline="0" dirty="0" smtClean="0"/>
              <a:t> </a:t>
            </a:r>
            <a:r>
              <a:rPr lang="en-GB" sz="1200" baseline="0" dirty="0" err="1" smtClean="0"/>
              <a:t>demonstranters</a:t>
            </a:r>
            <a:r>
              <a:rPr lang="en-GB" sz="1200" baseline="0" dirty="0" smtClean="0"/>
              <a:t> </a:t>
            </a:r>
            <a:r>
              <a:rPr lang="en-GB" sz="1200" baseline="0" dirty="0" err="1" smtClean="0"/>
              <a:t>atferd</a:t>
            </a:r>
            <a:r>
              <a:rPr lang="en-GB" sz="1200" dirty="0" smtClean="0"/>
              <a:t>? </a:t>
            </a:r>
          </a:p>
          <a:p>
            <a:pPr marL="171450" indent="-171450">
              <a:buFont typeface="Arial" panose="020B0604020202020204" pitchFamily="34" charset="0"/>
              <a:buChar char="•"/>
            </a:pPr>
            <a:r>
              <a:rPr lang="en-GB" sz="1200" dirty="0" err="1" smtClean="0"/>
              <a:t>Er</a:t>
            </a:r>
            <a:r>
              <a:rPr lang="en-GB" sz="1200" dirty="0" smtClean="0"/>
              <a:t> </a:t>
            </a:r>
            <a:r>
              <a:rPr lang="en-GB" sz="1200" dirty="0" err="1" smtClean="0"/>
              <a:t>det</a:t>
            </a:r>
            <a:r>
              <a:rPr lang="en-GB" sz="1200" dirty="0" smtClean="0"/>
              <a:t> </a:t>
            </a:r>
            <a:r>
              <a:rPr lang="en-GB" sz="1200" dirty="0" err="1" smtClean="0"/>
              <a:t>en</a:t>
            </a:r>
            <a:r>
              <a:rPr lang="en-GB" sz="1200" dirty="0" smtClean="0"/>
              <a:t> </a:t>
            </a:r>
            <a:r>
              <a:rPr lang="en-GB" sz="1200" dirty="0" err="1" smtClean="0"/>
              <a:t>sammenhengen</a:t>
            </a:r>
            <a:r>
              <a:rPr lang="en-GB" sz="1200" dirty="0" smtClean="0"/>
              <a:t> </a:t>
            </a:r>
            <a:r>
              <a:rPr lang="en-GB" sz="1200" dirty="0" err="1" smtClean="0"/>
              <a:t>mellom</a:t>
            </a:r>
            <a:r>
              <a:rPr lang="en-GB" sz="1200" dirty="0" smtClean="0"/>
              <a:t> </a:t>
            </a:r>
            <a:r>
              <a:rPr lang="en-GB" sz="1200" dirty="0" err="1" smtClean="0"/>
              <a:t>korrupsjon</a:t>
            </a:r>
            <a:r>
              <a:rPr lang="en-GB" sz="1200" baseline="0" dirty="0" smtClean="0"/>
              <a:t> </a:t>
            </a:r>
            <a:r>
              <a:rPr lang="en-GB" sz="1200" baseline="0" dirty="0" err="1" smtClean="0"/>
              <a:t>i</a:t>
            </a:r>
            <a:r>
              <a:rPr lang="en-GB" sz="1200" baseline="0" dirty="0" smtClean="0"/>
              <a:t> </a:t>
            </a:r>
            <a:r>
              <a:rPr lang="en-GB" sz="1200" baseline="0" dirty="0" err="1" smtClean="0"/>
              <a:t>politiet</a:t>
            </a:r>
            <a:r>
              <a:rPr lang="en-GB" sz="1200" baseline="0" dirty="0" smtClean="0"/>
              <a:t>, </a:t>
            </a:r>
            <a:r>
              <a:rPr lang="en-GB" sz="1200" baseline="0" dirty="0" err="1" smtClean="0"/>
              <a:t>ovdreven</a:t>
            </a:r>
            <a:r>
              <a:rPr lang="en-GB" sz="1200" baseline="0" dirty="0" smtClean="0"/>
              <a:t> </a:t>
            </a:r>
            <a:r>
              <a:rPr lang="en-GB" sz="1200" baseline="0" dirty="0" err="1" smtClean="0"/>
              <a:t>voldsbruk</a:t>
            </a:r>
            <a:r>
              <a:rPr lang="en-GB" sz="1200" baseline="0" dirty="0" smtClean="0"/>
              <a:t> </a:t>
            </a:r>
            <a:r>
              <a:rPr lang="en-GB" sz="1200" baseline="0" dirty="0" err="1" smtClean="0"/>
              <a:t>og</a:t>
            </a:r>
            <a:r>
              <a:rPr lang="en-GB" sz="1200" baseline="0" dirty="0" smtClean="0"/>
              <a:t> </a:t>
            </a:r>
            <a:r>
              <a:rPr lang="en-GB" sz="1200" baseline="0" dirty="0" err="1" smtClean="0"/>
              <a:t>andre</a:t>
            </a:r>
            <a:r>
              <a:rPr lang="en-GB" sz="1200" baseline="0" dirty="0" smtClean="0"/>
              <a:t> former for </a:t>
            </a:r>
            <a:r>
              <a:rPr lang="en-GB" sz="1200" baseline="0" dirty="0" err="1" smtClean="0"/>
              <a:t>uakspetabel</a:t>
            </a:r>
            <a:r>
              <a:rPr lang="en-GB" sz="1200" baseline="0" dirty="0" smtClean="0"/>
              <a:t> </a:t>
            </a:r>
            <a:r>
              <a:rPr lang="en-GB" sz="1200" baseline="0" dirty="0" err="1" smtClean="0"/>
              <a:t>politiatferd</a:t>
            </a:r>
            <a:r>
              <a:rPr lang="en-GB" sz="1200" baseline="0" dirty="0" smtClean="0"/>
              <a:t> </a:t>
            </a:r>
            <a:r>
              <a:rPr lang="en-GB" sz="1200" baseline="0" dirty="0" err="1" smtClean="0"/>
              <a:t>og</a:t>
            </a:r>
            <a:r>
              <a:rPr lang="en-GB" sz="1200" baseline="0" dirty="0" smtClean="0"/>
              <a:t> </a:t>
            </a:r>
            <a:r>
              <a:rPr lang="en-GB" sz="1200" baseline="0" dirty="0" err="1" smtClean="0"/>
              <a:t>politisk</a:t>
            </a:r>
            <a:r>
              <a:rPr lang="en-GB" sz="1200" baseline="0" dirty="0" smtClean="0"/>
              <a:t> system</a:t>
            </a:r>
            <a:r>
              <a:rPr lang="en-GB" sz="1200" dirty="0" smtClean="0"/>
              <a:t>? </a:t>
            </a:r>
          </a:p>
          <a:p>
            <a:pPr marL="171450" indent="-171450">
              <a:buFont typeface="Arial" panose="020B0604020202020204" pitchFamily="34" charset="0"/>
              <a:buChar char="•"/>
            </a:pPr>
            <a:r>
              <a:rPr lang="en-GB" sz="1200" dirty="0" err="1" smtClean="0"/>
              <a:t>Hvilke</a:t>
            </a:r>
            <a:r>
              <a:rPr lang="en-GB" sz="1200" dirty="0" smtClean="0"/>
              <a:t> </a:t>
            </a:r>
            <a:r>
              <a:rPr lang="en-GB" sz="1200" dirty="0" err="1" smtClean="0"/>
              <a:t>rolle</a:t>
            </a:r>
            <a:r>
              <a:rPr lang="en-GB" sz="1200" dirty="0" smtClean="0"/>
              <a:t> spiller </a:t>
            </a:r>
            <a:r>
              <a:rPr lang="en-GB" sz="1200" dirty="0" err="1" smtClean="0"/>
              <a:t>politiet</a:t>
            </a:r>
            <a:r>
              <a:rPr lang="en-GB" sz="1200" dirty="0" smtClean="0"/>
              <a:t> for</a:t>
            </a:r>
            <a:r>
              <a:rPr lang="en-GB" sz="1200" baseline="0" dirty="0" smtClean="0"/>
              <a:t> </a:t>
            </a:r>
            <a:r>
              <a:rPr lang="en-GB" sz="1200" baseline="0" dirty="0" err="1" smtClean="0"/>
              <a:t>tillit</a:t>
            </a:r>
            <a:r>
              <a:rPr lang="en-GB" sz="1200" baseline="0" dirty="0" smtClean="0"/>
              <a:t> </a:t>
            </a:r>
            <a:r>
              <a:rPr lang="en-GB" sz="1200" baseline="0" dirty="0" err="1" smtClean="0"/>
              <a:t>til</a:t>
            </a:r>
            <a:r>
              <a:rPr lang="en-GB" sz="1200" baseline="0" dirty="0" smtClean="0"/>
              <a:t> </a:t>
            </a:r>
            <a:r>
              <a:rPr lang="en-GB" sz="1200" baseline="0" dirty="0" err="1" smtClean="0"/>
              <a:t>systemet</a:t>
            </a:r>
            <a:r>
              <a:rPr lang="en-GB" sz="1200" dirty="0" smtClean="0"/>
              <a:t>? </a:t>
            </a:r>
          </a:p>
          <a:p>
            <a:pPr marL="171450" indent="-171450">
              <a:buFont typeface="Arial" panose="020B0604020202020204" pitchFamily="34" charset="0"/>
              <a:buChar char="•"/>
            </a:pPr>
            <a:r>
              <a:rPr lang="en-GB" sz="1200" dirty="0" err="1" smtClean="0"/>
              <a:t>Og</a:t>
            </a:r>
            <a:r>
              <a:rPr lang="en-GB" sz="1200" dirty="0" smtClean="0"/>
              <a:t> </a:t>
            </a:r>
            <a:r>
              <a:rPr lang="en-GB" sz="1200" dirty="0" err="1" smtClean="0"/>
              <a:t>hva</a:t>
            </a:r>
            <a:r>
              <a:rPr lang="en-GB" sz="1200" dirty="0" smtClean="0"/>
              <a:t> </a:t>
            </a:r>
            <a:r>
              <a:rPr lang="en-GB" sz="1200" dirty="0" err="1" smtClean="0"/>
              <a:t>påvirker</a:t>
            </a:r>
            <a:r>
              <a:rPr lang="en-GB" sz="1200" dirty="0" smtClean="0"/>
              <a:t> </a:t>
            </a:r>
            <a:r>
              <a:rPr lang="en-GB" sz="1200" dirty="0" err="1" smtClean="0"/>
              <a:t>befolkningens</a:t>
            </a:r>
            <a:r>
              <a:rPr lang="en-GB" sz="1200" baseline="0" dirty="0" smtClean="0"/>
              <a:t> </a:t>
            </a:r>
            <a:r>
              <a:rPr lang="en-GB" sz="1200" baseline="0" dirty="0" err="1" smtClean="0"/>
              <a:t>tillit</a:t>
            </a:r>
            <a:r>
              <a:rPr lang="en-GB" sz="1200" baseline="0" dirty="0" smtClean="0"/>
              <a:t> </a:t>
            </a:r>
            <a:r>
              <a:rPr lang="en-GB" sz="1200" baseline="0" dirty="0" err="1" smtClean="0"/>
              <a:t>til</a:t>
            </a:r>
            <a:r>
              <a:rPr lang="en-GB" sz="1200" baseline="0" dirty="0" smtClean="0"/>
              <a:t> </a:t>
            </a:r>
            <a:r>
              <a:rPr lang="en-GB" sz="1200" baseline="0" dirty="0" err="1" smtClean="0"/>
              <a:t>politiet</a:t>
            </a:r>
            <a:r>
              <a:rPr lang="en-GB" sz="1200" dirty="0" smtClean="0"/>
              <a:t>?     </a:t>
            </a:r>
            <a:endParaRPr lang="nb-NO" sz="1200" dirty="0" smtClean="0"/>
          </a:p>
          <a:p>
            <a:endParaRPr lang="nb-NO"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dirty="0" smtClean="0"/>
          </a:p>
          <a:p>
            <a:endParaRPr lang="nb-NO" sz="1200" dirty="0"/>
          </a:p>
        </p:txBody>
      </p:sp>
      <p:sp>
        <p:nvSpPr>
          <p:cNvPr id="4" name="Slide Number Placeholder 3"/>
          <p:cNvSpPr>
            <a:spLocks noGrp="1"/>
          </p:cNvSpPr>
          <p:nvPr>
            <p:ph type="sldNum" sz="quarter" idx="10"/>
          </p:nvPr>
        </p:nvSpPr>
        <p:spPr/>
        <p:txBody>
          <a:bodyPr/>
          <a:lstStyle/>
          <a:p>
            <a:pPr>
              <a:defRPr/>
            </a:pPr>
            <a:fld id="{A4D6625A-69A6-F941-AC68-7792244286F6}" type="slidenum">
              <a:rPr lang="en-US" smtClean="0"/>
              <a:pPr>
                <a:defRPr/>
              </a:pPr>
              <a:t>4</a:t>
            </a:fld>
            <a:endParaRPr lang="en-US"/>
          </a:p>
        </p:txBody>
      </p:sp>
    </p:spTree>
    <p:extLst>
      <p:ext uri="{BB962C8B-B14F-4D97-AF65-F5344CB8AC3E}">
        <p14:creationId xmlns:p14="http://schemas.microsoft.com/office/powerpoint/2010/main" val="577417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Ulike typer av problemstillinger:</a:t>
            </a:r>
          </a:p>
          <a:p>
            <a:pPr lvl="1"/>
            <a:r>
              <a:rPr lang="nb-NO" dirty="0" smtClean="0"/>
              <a:t>Beskrivende, forklarende, normative, preskriptive</a:t>
            </a:r>
          </a:p>
          <a:p>
            <a:pPr marL="0" lvl="0" indent="0">
              <a:buFont typeface="Arial" panose="020B0604020202020204" pitchFamily="34" charset="0"/>
              <a:buNone/>
            </a:pPr>
            <a:endParaRPr lang="nb-NO" sz="1000" dirty="0" smtClean="0"/>
          </a:p>
          <a:p>
            <a:pPr marL="0" lvl="0" indent="0">
              <a:buFont typeface="Arial" panose="020B0604020202020204" pitchFamily="34" charset="0"/>
              <a:buNone/>
            </a:pPr>
            <a:r>
              <a:rPr lang="nb-NO" sz="1000" dirty="0" smtClean="0"/>
              <a:t>Beskrivende:</a:t>
            </a:r>
          </a:p>
          <a:p>
            <a:pPr marL="0" lvl="0" indent="0">
              <a:buFont typeface="Arial" panose="020B0604020202020204" pitchFamily="34" charset="0"/>
              <a:buNone/>
            </a:pPr>
            <a:r>
              <a:rPr lang="nb-NO" sz="1000" dirty="0" smtClean="0"/>
              <a:t>Kartlegging og presise beskrivelser, men lite rom for forklaring</a:t>
            </a:r>
          </a:p>
          <a:p>
            <a:pPr marL="0" lvl="0" indent="0">
              <a:buFont typeface="Arial" panose="020B0604020202020204" pitchFamily="34" charset="0"/>
              <a:buNone/>
            </a:pPr>
            <a:endParaRPr lang="nb-NO" sz="1000" dirty="0" smtClean="0"/>
          </a:p>
          <a:p>
            <a:pPr marL="0" lvl="0" indent="0">
              <a:buFont typeface="Arial" panose="020B0604020202020204" pitchFamily="34" charset="0"/>
              <a:buNone/>
            </a:pPr>
            <a:r>
              <a:rPr lang="nb-NO" sz="1000" dirty="0" smtClean="0"/>
              <a:t>Forklarende:</a:t>
            </a:r>
          </a:p>
          <a:p>
            <a:pPr marL="0" lvl="0" indent="0">
              <a:buFont typeface="Arial" panose="020B0604020202020204" pitchFamily="34" charset="0"/>
              <a:buNone/>
            </a:pPr>
            <a:r>
              <a:rPr lang="nb-NO" sz="1000" dirty="0" smtClean="0"/>
              <a:t>Går utover presise beskrivelser med ambisjon om å forklare noe: Hvordan og</a:t>
            </a:r>
            <a:r>
              <a:rPr lang="nb-NO" sz="1000" baseline="0" dirty="0" smtClean="0"/>
              <a:t> hvorfor ting henger sammen</a:t>
            </a:r>
          </a:p>
          <a:p>
            <a:pPr marL="0" lvl="0" indent="0">
              <a:buFont typeface="Arial" panose="020B0604020202020204" pitchFamily="34" charset="0"/>
              <a:buNone/>
            </a:pPr>
            <a:endParaRPr lang="nb-NO" sz="1000" baseline="0" dirty="0" smtClean="0"/>
          </a:p>
          <a:p>
            <a:pPr marL="0" lvl="0" indent="0">
              <a:buFont typeface="Arial" panose="020B0604020202020204" pitchFamily="34" charset="0"/>
              <a:buNone/>
            </a:pPr>
            <a:r>
              <a:rPr lang="nb-NO" sz="1000" baseline="0" dirty="0" smtClean="0"/>
              <a:t>Ikke uvanlig med en problemstilling som inkluderer både et beskrivende og et forklarende element.</a:t>
            </a:r>
          </a:p>
          <a:p>
            <a:pPr marL="0" lvl="0" indent="0">
              <a:buFont typeface="Arial" panose="020B0604020202020204" pitchFamily="34" charset="0"/>
              <a:buNone/>
            </a:pPr>
            <a:endParaRPr lang="nb-NO" sz="1000" baseline="0" dirty="0" smtClean="0"/>
          </a:p>
          <a:p>
            <a:pPr marL="0" lvl="0" indent="0">
              <a:buFont typeface="Arial" panose="020B0604020202020204" pitchFamily="34" charset="0"/>
              <a:buNone/>
            </a:pPr>
            <a:r>
              <a:rPr lang="nb-NO" sz="1000" baseline="0" dirty="0" smtClean="0"/>
              <a:t>Normative:</a:t>
            </a:r>
          </a:p>
          <a:p>
            <a:pPr marL="0" lvl="0" indent="0">
              <a:buFont typeface="Arial" panose="020B0604020202020204" pitchFamily="34" charset="0"/>
              <a:buNone/>
            </a:pPr>
            <a:r>
              <a:rPr lang="nb-NO" sz="1000" baseline="0" dirty="0" smtClean="0"/>
              <a:t>Eksplisitt evaluerende: Er eksisterende institusjon, fordeling av goder og byrder eller lignende som det bør være? </a:t>
            </a:r>
          </a:p>
          <a:p>
            <a:pPr marL="0" lvl="0" indent="0">
              <a:buFont typeface="Arial" panose="020B0604020202020204" pitchFamily="34" charset="0"/>
              <a:buNone/>
            </a:pPr>
            <a:endParaRPr lang="nb-NO" sz="1000" baseline="0" dirty="0" smtClean="0"/>
          </a:p>
          <a:p>
            <a:pPr marL="0" lvl="0" indent="0">
              <a:buFont typeface="Arial" panose="020B0604020202020204" pitchFamily="34" charset="0"/>
              <a:buNone/>
            </a:pPr>
            <a:r>
              <a:rPr lang="nb-NO" sz="1000" baseline="0" dirty="0" smtClean="0"/>
              <a:t>Preskriptive:</a:t>
            </a:r>
          </a:p>
          <a:p>
            <a:pPr marL="0" lvl="0" indent="0">
              <a:buFont typeface="Arial" panose="020B0604020202020204" pitchFamily="34" charset="0"/>
              <a:buNone/>
            </a:pPr>
            <a:r>
              <a:rPr lang="nb-NO" sz="1000" baseline="0" dirty="0" smtClean="0"/>
              <a:t>Foreskriver bestemte handlinger/løsninger for å komme frem til en ønsket fremtidig tilstand – kan danne grunnlag for policy råd.</a:t>
            </a:r>
          </a:p>
          <a:p>
            <a:pPr marL="0" lvl="0" indent="0">
              <a:buFont typeface="Arial" panose="020B0604020202020204" pitchFamily="34" charset="0"/>
              <a:buNone/>
            </a:pPr>
            <a:endParaRPr lang="nb-NO" sz="1000" baseline="0" dirty="0" smtClean="0"/>
          </a:p>
          <a:p>
            <a:pPr marL="0" lvl="0" indent="0">
              <a:buFont typeface="Arial" panose="020B0604020202020204" pitchFamily="34" charset="0"/>
              <a:buNone/>
            </a:pPr>
            <a:r>
              <a:rPr lang="nb-NO" sz="1000" baseline="0" dirty="0" smtClean="0"/>
              <a:t>Husk at uansett hva slags problemstilling dere </a:t>
            </a:r>
            <a:endParaRPr lang="nb-NO" sz="1000" dirty="0" smtClean="0"/>
          </a:p>
        </p:txBody>
      </p:sp>
      <p:sp>
        <p:nvSpPr>
          <p:cNvPr id="4" name="Slide Number Placeholder 3"/>
          <p:cNvSpPr>
            <a:spLocks noGrp="1"/>
          </p:cNvSpPr>
          <p:nvPr>
            <p:ph type="sldNum" sz="quarter" idx="10"/>
          </p:nvPr>
        </p:nvSpPr>
        <p:spPr/>
        <p:txBody>
          <a:bodyPr/>
          <a:lstStyle/>
          <a:p>
            <a:pPr>
              <a:defRPr/>
            </a:pPr>
            <a:fld id="{A4D6625A-69A6-F941-AC68-7792244286F6}" type="slidenum">
              <a:rPr lang="en-US" smtClean="0"/>
              <a:pPr>
                <a:defRPr/>
              </a:pPr>
              <a:t>5</a:t>
            </a:fld>
            <a:endParaRPr lang="en-US"/>
          </a:p>
        </p:txBody>
      </p:sp>
    </p:spTree>
    <p:extLst>
      <p:ext uri="{BB962C8B-B14F-4D97-AF65-F5344CB8AC3E}">
        <p14:creationId xmlns:p14="http://schemas.microsoft.com/office/powerpoint/2010/main" val="3920044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A4D6625A-69A6-F941-AC68-7792244286F6}" type="slidenum">
              <a:rPr lang="en-US" smtClean="0"/>
              <a:pPr>
                <a:defRPr/>
              </a:pPr>
              <a:t>6</a:t>
            </a:fld>
            <a:endParaRPr lang="en-US"/>
          </a:p>
        </p:txBody>
      </p:sp>
    </p:spTree>
    <p:extLst>
      <p:ext uri="{BB962C8B-B14F-4D97-AF65-F5344CB8AC3E}">
        <p14:creationId xmlns:p14="http://schemas.microsoft.com/office/powerpoint/2010/main" val="2471393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nb-NO" sz="1000" kern="1200" dirty="0" smtClean="0">
                <a:solidFill>
                  <a:schemeClr val="tx1"/>
                </a:solidFill>
                <a:effectLst/>
                <a:latin typeface="Arial" charset="0"/>
                <a:ea typeface="ヒラギノ角ゴ Pro W3" charset="-128"/>
                <a:cs typeface="ヒラギノ角ゴ Pro W3" charset="-128"/>
              </a:rPr>
              <a:t>Bruk nettet til å utforske hva folk jobber med og ikke vær redd for å ta kontakt for å spørre om de kan være veileder for deg. Om du ikke selv har vært i kontakt med en aktuell person, er det også veldig nyttig for oss hvis du foreslår noen navn du vil at vi skal kontakte. Dette vil gjøre jobben med å finne veileder til deg lettere for oss og vil gjøre at du kommer raskere i gang med arbeidet til høsten.</a:t>
            </a:r>
            <a:endParaRPr lang="en-US" sz="1000" kern="1200" dirty="0" smtClean="0">
              <a:solidFill>
                <a:schemeClr val="tx1"/>
              </a:solidFill>
              <a:effectLst/>
              <a:latin typeface="Arial" charset="0"/>
              <a:ea typeface="ヒラギノ角ゴ Pro W3" charset="-128"/>
              <a:cs typeface="ヒラギノ角ゴ Pro W3" charset="-128"/>
            </a:endParaRPr>
          </a:p>
          <a:p>
            <a:pPr marL="171450" lvl="0" indent="-171450">
              <a:buFont typeface="Arial" panose="020B0604020202020204" pitchFamily="34" charset="0"/>
              <a:buChar char="•"/>
            </a:pPr>
            <a:r>
              <a:rPr lang="nb-NO" sz="1000" kern="1200" dirty="0" smtClean="0">
                <a:solidFill>
                  <a:schemeClr val="tx1"/>
                </a:solidFill>
                <a:effectLst/>
                <a:latin typeface="Arial" charset="0"/>
                <a:ea typeface="ヒラギノ角ゴ Pro W3" charset="-128"/>
                <a:cs typeface="ヒラギノ角ゴ Pro W3" charset="-128"/>
              </a:rPr>
              <a:t>Bruk tiden godt nå til å jobbe med problemstillingen for oppgaven din og skriv et sammendrag som så klart som mulig uttrykker hva du skal jobbe med. Hvis vi ikke vet eller forstår hva oppgaven skal handle om, er det også veldig vanskelig å finne riktig veileder. Bytte av veileder vil som regel forsinke prosessen betydelig.</a:t>
            </a:r>
            <a:endParaRPr lang="en-US" sz="1000" kern="1200" dirty="0" smtClean="0">
              <a:solidFill>
                <a:schemeClr val="tx1"/>
              </a:solidFill>
              <a:effectLst/>
              <a:latin typeface="Arial" charset="0"/>
              <a:ea typeface="ヒラギノ角ゴ Pro W3" charset="-128"/>
              <a:cs typeface="ヒラギノ角ゴ Pro W3"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000" kern="1200" dirty="0" smtClean="0">
                <a:solidFill>
                  <a:schemeClr val="tx1"/>
                </a:solidFill>
                <a:effectLst/>
                <a:latin typeface="Arial" charset="0"/>
                <a:ea typeface="ヒラギノ角ゴ Pro W3" charset="-128"/>
                <a:cs typeface="ヒラギノ角ゴ Pro W3" charset="-128"/>
              </a:rPr>
              <a:t>Ikke vær redd for å ta kontakt med ansatte i deres treffetider dersom du trenger å diskutere masteroppgaveideer!</a:t>
            </a:r>
            <a:endParaRPr lang="en-US" sz="1000" kern="1200" dirty="0" smtClean="0">
              <a:solidFill>
                <a:schemeClr val="tx1"/>
              </a:solidFill>
              <a:effectLst/>
              <a:latin typeface="Arial" charset="0"/>
              <a:ea typeface="ヒラギノ角ゴ Pro W3" charset="-128"/>
              <a:cs typeface="ヒラギノ角ゴ Pro W3" charset="-128"/>
            </a:endParaRPr>
          </a:p>
        </p:txBody>
      </p:sp>
      <p:sp>
        <p:nvSpPr>
          <p:cNvPr id="4" name="Slide Number Placeholder 3"/>
          <p:cNvSpPr>
            <a:spLocks noGrp="1"/>
          </p:cNvSpPr>
          <p:nvPr>
            <p:ph type="sldNum" sz="quarter" idx="10"/>
          </p:nvPr>
        </p:nvSpPr>
        <p:spPr/>
        <p:txBody>
          <a:bodyPr/>
          <a:lstStyle/>
          <a:p>
            <a:pPr>
              <a:defRPr/>
            </a:pPr>
            <a:fld id="{A4D6625A-69A6-F941-AC68-7792244286F6}" type="slidenum">
              <a:rPr lang="en-US" smtClean="0"/>
              <a:pPr>
                <a:defRPr/>
              </a:pPr>
              <a:t>7</a:t>
            </a:fld>
            <a:endParaRPr lang="en-US"/>
          </a:p>
        </p:txBody>
      </p:sp>
    </p:spTree>
    <p:extLst>
      <p:ext uri="{BB962C8B-B14F-4D97-AF65-F5344CB8AC3E}">
        <p14:creationId xmlns:p14="http://schemas.microsoft.com/office/powerpoint/2010/main" val="1596446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A4D6625A-69A6-F941-AC68-7792244286F6}" type="slidenum">
              <a:rPr lang="en-US" smtClean="0"/>
              <a:pPr>
                <a:defRPr/>
              </a:pPr>
              <a:t>8</a:t>
            </a:fld>
            <a:endParaRPr lang="en-US"/>
          </a:p>
        </p:txBody>
      </p:sp>
    </p:spTree>
    <p:extLst>
      <p:ext uri="{BB962C8B-B14F-4D97-AF65-F5344CB8AC3E}">
        <p14:creationId xmlns:p14="http://schemas.microsoft.com/office/powerpoint/2010/main" val="1726433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32374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nb-NO" sz="1200" b="1" i="0" u="none" strike="noStrike" kern="1200" dirty="0" smtClean="0">
                <a:solidFill>
                  <a:schemeClr val="tx1"/>
                </a:solidFill>
                <a:effectLst/>
                <a:latin typeface="+mn-lt"/>
                <a:ea typeface="ＭＳ Ｐゴシック" charset="-128"/>
                <a:cs typeface="ＭＳ Ｐゴシック" charset="-128"/>
              </a:rPr>
              <a:t>Tobias Bach </a:t>
            </a: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b="0" i="0" u="none" strike="noStrike" kern="1200" dirty="0" smtClean="0">
                <a:solidFill>
                  <a:schemeClr val="tx1"/>
                </a:solidFill>
                <a:effectLst/>
                <a:latin typeface="+mn-lt"/>
                <a:ea typeface="ＭＳ Ｐゴシック" charset="-128"/>
                <a:cs typeface="ＭＳ Ｐゴシック" charset="-128"/>
              </a:rPr>
              <a:t>struktur og organisering av offentlig sektor; forvaltningsreformer</a:t>
            </a:r>
          </a:p>
          <a:p>
            <a:pPr fontAlgn="base"/>
            <a:r>
              <a:rPr lang="nb-NO" sz="1200" b="0" i="0" u="none" strike="noStrike" kern="1200" dirty="0" smtClean="0">
                <a:solidFill>
                  <a:schemeClr val="tx1"/>
                </a:solidFill>
                <a:effectLst/>
                <a:latin typeface="+mn-lt"/>
                <a:ea typeface="ＭＳ Ｐゴシック" charset="-128"/>
                <a:cs typeface="ＭＳ Ｐゴシック" charset="-128"/>
              </a:rPr>
              <a:t>politisk kontroll av offentlige organisasjoner</a:t>
            </a: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b="0" i="0" u="none" strike="noStrike" kern="1200" dirty="0" smtClean="0">
                <a:solidFill>
                  <a:schemeClr val="tx1"/>
                </a:solidFill>
                <a:effectLst/>
                <a:latin typeface="+mn-lt"/>
                <a:ea typeface="ＭＳ Ｐゴシック" charset="-128"/>
                <a:cs typeface="ＭＳ Ｐゴシック" charset="-128"/>
              </a:rPr>
              <a:t>administrative eliter</a:t>
            </a:r>
          </a:p>
          <a:p>
            <a:pPr fontAlgn="base"/>
            <a:r>
              <a:rPr lang="nb-NO" sz="1200" b="0" i="0" u="none" strike="noStrike" kern="1200" dirty="0" smtClean="0">
                <a:solidFill>
                  <a:schemeClr val="tx1"/>
                </a:solidFill>
                <a:effectLst/>
                <a:latin typeface="+mn-lt"/>
                <a:ea typeface="ＭＳ Ｐゴシック" charset="-128"/>
                <a:cs typeface="ＭＳ Ｐゴシック" charset="-128"/>
              </a:rPr>
              <a:t>nasjonal forvaltning og EU</a:t>
            </a:r>
          </a:p>
          <a:p>
            <a:pPr fontAlgn="base"/>
            <a:r>
              <a:rPr lang="nb-NO" sz="1200" b="0" i="0" u="none" strike="noStrike" kern="1200" dirty="0" smtClean="0">
                <a:solidFill>
                  <a:schemeClr val="tx1"/>
                </a:solidFill>
                <a:effectLst/>
                <a:latin typeface="+mn-lt"/>
                <a:ea typeface="ＭＳ Ｐゴシック" charset="-128"/>
                <a:cs typeface="ＭＳ Ｐゴシック" charset="-128"/>
              </a:rPr>
              <a:t>organisasjonsteori</a:t>
            </a:r>
          </a:p>
          <a:p>
            <a:pPr fontAlgn="base"/>
            <a:endParaRPr lang="nb-NO" sz="1200" b="0" i="0" u="none" strike="noStrike" kern="1200" dirty="0" smtClean="0">
              <a:solidFill>
                <a:schemeClr val="tx1"/>
              </a:solidFill>
              <a:effectLst/>
              <a:latin typeface="+mn-lt"/>
              <a:ea typeface="ＭＳ Ｐゴシック" charset="-128"/>
              <a:cs typeface="ＭＳ Ｐゴシック" charset="-128"/>
            </a:endParaRPr>
          </a:p>
          <a:p>
            <a:pPr fontAlgn="base"/>
            <a:r>
              <a:rPr lang="nb-NO" sz="1200" b="0" i="0" u="none" strike="noStrike" kern="1200" dirty="0" smtClean="0">
                <a:solidFill>
                  <a:schemeClr val="tx1"/>
                </a:solidFill>
                <a:effectLst/>
                <a:latin typeface="+mn-lt"/>
                <a:ea typeface="ＭＳ Ｐゴシック" charset="-128"/>
                <a:cs typeface="ＭＳ Ｐゴシック" charset="-128"/>
              </a:rPr>
              <a:t>Pågående prosjekt, sammen med Jostein: </a:t>
            </a:r>
            <a:r>
              <a:rPr lang="nb-NO" sz="1200" b="0" i="0" u="sng" strike="noStrike" kern="1200" dirty="0" smtClean="0">
                <a:solidFill>
                  <a:schemeClr val="tx1"/>
                </a:solidFill>
                <a:effectLst/>
                <a:latin typeface="+mn-lt"/>
                <a:ea typeface="ＭＳ Ｐゴシック" charset="-128"/>
                <a:cs typeface="ＭＳ Ｐゴシック" charset="-128"/>
              </a:rPr>
              <a:t>Rekruttering/utvelgelse/seleksjon/avskjedigelse</a:t>
            </a:r>
            <a:r>
              <a:rPr lang="nb-NO" sz="1200" b="0" i="0" u="sng" strike="noStrike" kern="1200" baseline="0" dirty="0" smtClean="0">
                <a:solidFill>
                  <a:schemeClr val="tx1"/>
                </a:solidFill>
                <a:effectLst/>
                <a:latin typeface="+mn-lt"/>
                <a:ea typeface="ＭＳ Ｐゴシック" charset="-128"/>
                <a:cs typeface="ＭＳ Ｐゴシック" charset="-128"/>
              </a:rPr>
              <a:t> av ledere i offentlig sektor</a:t>
            </a:r>
            <a:r>
              <a:rPr lang="nb-NO" sz="1200" b="0" i="0" u="none" strike="noStrike" kern="1200" baseline="0" dirty="0" smtClean="0">
                <a:solidFill>
                  <a:schemeClr val="tx1"/>
                </a:solidFill>
                <a:effectLst/>
                <a:latin typeface="+mn-lt"/>
                <a:ea typeface="ＭＳ Ｐゴシック" charset="-128"/>
                <a:cs typeface="ＭＳ Ｐゴシック" charset="-128"/>
              </a:rPr>
              <a:t>, komparativt, CV-data.</a:t>
            </a:r>
          </a:p>
          <a:p>
            <a:pPr fontAlgn="base"/>
            <a:endParaRPr lang="nb-NO" sz="1200" b="0" i="0" u="none" strike="noStrike" kern="1200" baseline="0" dirty="0" smtClean="0">
              <a:solidFill>
                <a:schemeClr val="tx1"/>
              </a:solidFill>
              <a:effectLst/>
              <a:latin typeface="+mn-lt"/>
              <a:ea typeface="ＭＳ Ｐゴシック" charset="-128"/>
              <a:cs typeface="ＭＳ Ｐゴシック" charset="-128"/>
            </a:endParaRPr>
          </a:p>
          <a:p>
            <a:pPr fontAlgn="base"/>
            <a:r>
              <a:rPr lang="nb-NO" sz="1200" b="1" i="0" u="none" strike="noStrike" kern="1200" baseline="0" dirty="0" smtClean="0">
                <a:solidFill>
                  <a:schemeClr val="tx1"/>
                </a:solidFill>
                <a:effectLst/>
                <a:latin typeface="+mn-lt"/>
                <a:ea typeface="ＭＳ Ｐゴシック" charset="-128"/>
                <a:cs typeface="ＭＳ Ｐゴシック" charset="-128"/>
              </a:rPr>
              <a:t>Kristoffer Kolltveit</a:t>
            </a: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ＭＳ Ｐゴシック" charset="-128"/>
                <a:cs typeface="ＭＳ Ｐゴシック" charset="-128"/>
              </a:rPr>
              <a:t>Arbeidsprosesser i regjeringen og departementene (samordning</a:t>
            </a:r>
            <a:r>
              <a:rPr lang="nb-NO" sz="1200" kern="1200" baseline="0" dirty="0" smtClean="0">
                <a:solidFill>
                  <a:schemeClr val="tx1"/>
                </a:solidFill>
                <a:effectLst/>
                <a:latin typeface="+mn-lt"/>
                <a:ea typeface="ＭＳ Ｐゴシック" charset="-128"/>
                <a:cs typeface="ＭＳ Ｐゴシック" charset="-128"/>
              </a:rPr>
              <a:t>, politisering, mm)</a:t>
            </a:r>
            <a:endParaRPr lang="nb-NO" sz="1200" kern="1200" dirty="0" smtClean="0">
              <a:solidFill>
                <a:schemeClr val="tx1"/>
              </a:solidFill>
              <a:effectLst/>
              <a:latin typeface="+mn-lt"/>
              <a:ea typeface="ＭＳ Ｐゴシック" charset="-128"/>
              <a:cs typeface="ＭＳ Ｐゴシック"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ＭＳ Ｐゴシック" charset="-128"/>
                <a:cs typeface="ＭＳ Ｐゴシック" charset="-128"/>
              </a:rPr>
              <a:t>Aktører</a:t>
            </a:r>
            <a:r>
              <a:rPr lang="nb-NO" sz="1200" kern="1200" baseline="0" dirty="0" smtClean="0">
                <a:solidFill>
                  <a:schemeClr val="tx1"/>
                </a:solidFill>
                <a:effectLst/>
                <a:latin typeface="+mn-lt"/>
                <a:ea typeface="ＭＳ Ｐゴシック" charset="-128"/>
                <a:cs typeface="ＭＳ Ｐゴシック" charset="-128"/>
              </a:rPr>
              <a:t> i politisk ledelse i </a:t>
            </a:r>
            <a:r>
              <a:rPr lang="nb-NO" sz="1200" kern="1200" baseline="0" dirty="0" err="1" smtClean="0">
                <a:solidFill>
                  <a:schemeClr val="tx1"/>
                </a:solidFill>
                <a:effectLst/>
                <a:latin typeface="+mn-lt"/>
                <a:ea typeface="ＭＳ Ｐゴシック" charset="-128"/>
                <a:cs typeface="ＭＳ Ｐゴシック" charset="-128"/>
              </a:rPr>
              <a:t>dept</a:t>
            </a:r>
            <a:r>
              <a:rPr lang="nb-NO" sz="1200" kern="1200" baseline="0" dirty="0" smtClean="0">
                <a:solidFill>
                  <a:schemeClr val="tx1"/>
                </a:solidFill>
                <a:effectLst/>
                <a:latin typeface="+mn-lt"/>
                <a:ea typeface="ＭＳ Ｐゴシック" charset="-128"/>
                <a:cs typeface="ＭＳ Ｐゴシック" charset="-128"/>
              </a:rPr>
              <a:t>: </a:t>
            </a:r>
            <a:r>
              <a:rPr lang="nb-NO" sz="1200" kern="1200" dirty="0" smtClean="0">
                <a:solidFill>
                  <a:schemeClr val="tx1"/>
                </a:solidFill>
                <a:effectLst/>
                <a:latin typeface="+mn-lt"/>
                <a:ea typeface="ＭＳ Ｐゴシック" charset="-128"/>
                <a:cs typeface="ＭＳ Ｐゴシック" charset="-128"/>
              </a:rPr>
              <a:t>statssekretærer, politiske rådgivere, ministre</a:t>
            </a:r>
            <a:endParaRPr lang="nb-NO" sz="1200" kern="1200" baseline="0" dirty="0" smtClean="0">
              <a:solidFill>
                <a:schemeClr val="tx1"/>
              </a:solidFill>
              <a:effectLst/>
              <a:latin typeface="+mn-lt"/>
              <a:ea typeface="ＭＳ Ｐゴシック" charset="-128"/>
              <a:cs typeface="ＭＳ Ｐゴシック"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kern="1200" dirty="0" err="1" smtClean="0">
                <a:solidFill>
                  <a:schemeClr val="tx1"/>
                </a:solidFill>
                <a:effectLst/>
                <a:latin typeface="+mn-lt"/>
                <a:ea typeface="ＭＳ Ｐゴシック" charset="-128"/>
                <a:cs typeface="ＭＳ Ｐゴシック" charset="-128"/>
              </a:rPr>
              <a:t>Medialisering</a:t>
            </a:r>
            <a:r>
              <a:rPr lang="nb-NO" sz="1200" kern="1200" dirty="0" smtClean="0">
                <a:solidFill>
                  <a:schemeClr val="tx1"/>
                </a:solidFill>
                <a:effectLst/>
                <a:latin typeface="+mn-lt"/>
                <a:ea typeface="ＭＳ Ｐゴシック" charset="-128"/>
                <a:cs typeface="ＭＳ Ｐゴシック" charset="-128"/>
              </a:rPr>
              <a:t> i offentlig sektor, bruken av sosiale medier i det offentlige, departementssammenslåinger, spørreundersøkelser, intervju, dokumentanalyse.</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nb-NO" sz="1200" b="0" i="0" u="none" strike="noStrike" kern="1200" baseline="0" dirty="0" smtClean="0">
              <a:solidFill>
                <a:schemeClr val="tx1"/>
              </a:solidFill>
              <a:effectLst/>
              <a:latin typeface="+mn-lt"/>
              <a:ea typeface="ＭＳ Ｐゴシック" charset="-128"/>
              <a:cs typeface="ＭＳ Ｐゴシック"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b="0" i="0" u="none" strike="noStrike" kern="1200" baseline="0" dirty="0" smtClean="0">
                <a:solidFill>
                  <a:schemeClr val="tx1"/>
                </a:solidFill>
                <a:effectLst/>
                <a:latin typeface="+mn-lt"/>
                <a:ea typeface="ＭＳ Ｐゴシック" charset="-128"/>
                <a:cs typeface="ＭＳ Ｐゴシック" charset="-128"/>
              </a:rPr>
              <a:t>Pågående prosjekt, sammen med Jostein: </a:t>
            </a:r>
            <a:r>
              <a:rPr lang="nb-NO" sz="1200" b="0" i="0" u="sng" strike="noStrike" kern="1200" baseline="0" dirty="0" smtClean="0">
                <a:solidFill>
                  <a:schemeClr val="tx1"/>
                </a:solidFill>
                <a:effectLst/>
                <a:latin typeface="+mn-lt"/>
                <a:ea typeface="ＭＳ Ｐゴシック" charset="-128"/>
                <a:cs typeface="ＭＳ Ｐゴシック" charset="-128"/>
              </a:rPr>
              <a:t>På toppen av styringssystemet (statssekretærer, departementsråder, politisering)</a:t>
            </a:r>
          </a:p>
          <a:p>
            <a:pPr fontAlgn="base"/>
            <a:endParaRPr lang="nb-NO" sz="1200" b="0" i="0" u="none" strike="noStrike" kern="1200" dirty="0" smtClean="0">
              <a:solidFill>
                <a:schemeClr val="tx1"/>
              </a:solidFill>
              <a:effectLst/>
              <a:latin typeface="+mn-lt"/>
              <a:ea typeface="ＭＳ Ｐゴシック" charset="-128"/>
              <a:cs typeface="ＭＳ Ｐゴシック" charset="-128"/>
            </a:endParaRPr>
          </a:p>
          <a:p>
            <a:pPr fontAlgn="base"/>
            <a:endParaRPr lang="nb-NO" sz="1200" b="0" i="0" u="none" strike="noStrike" kern="1200" dirty="0" smtClean="0">
              <a:solidFill>
                <a:schemeClr val="tx1"/>
              </a:solidFill>
              <a:effectLst/>
              <a:latin typeface="+mn-lt"/>
              <a:ea typeface="ＭＳ Ｐゴシック" charset="-128"/>
              <a:cs typeface="ＭＳ Ｐゴシック" charset="-128"/>
            </a:endParaRPr>
          </a:p>
          <a:p>
            <a:pPr fontAlgn="base"/>
            <a:r>
              <a:rPr lang="nb-NO" sz="1200" b="1" i="0" u="none" strike="noStrike" kern="1200" dirty="0" smtClean="0">
                <a:solidFill>
                  <a:schemeClr val="tx1"/>
                </a:solidFill>
                <a:effectLst/>
                <a:latin typeface="+mn-lt"/>
                <a:ea typeface="ＭＳ Ｐゴシック" charset="-128"/>
                <a:cs typeface="ＭＳ Ｐゴシック" charset="-128"/>
              </a:rPr>
              <a:t>Jostein Askim</a:t>
            </a: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ＭＳ Ｐゴシック" charset="-128"/>
                <a:cs typeface="ＭＳ Ｐゴシック" charset="-128"/>
              </a:rPr>
              <a:t>Arbeidsprosesser i departementene (samordning</a:t>
            </a:r>
            <a:r>
              <a:rPr lang="nb-NO" sz="1200" kern="1200" baseline="0" dirty="0" smtClean="0">
                <a:solidFill>
                  <a:schemeClr val="tx1"/>
                </a:solidFill>
                <a:effectLst/>
                <a:latin typeface="+mn-lt"/>
                <a:ea typeface="ＭＳ Ｐゴシック" charset="-128"/>
                <a:cs typeface="ＭＳ Ｐゴシック" charset="-128"/>
              </a:rPr>
              <a:t>, politisering, mm)</a:t>
            </a:r>
            <a:endParaRPr lang="nb-NO" sz="1200" kern="1200" dirty="0" smtClean="0">
              <a:solidFill>
                <a:schemeClr val="tx1"/>
              </a:solidFill>
              <a:effectLst/>
              <a:latin typeface="+mn-lt"/>
              <a:ea typeface="ＭＳ Ｐゴシック" charset="-128"/>
              <a:cs typeface="ＭＳ Ｐゴシック"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b="0" i="0" u="none" strike="noStrike" kern="1200" baseline="0" dirty="0" smtClean="0">
                <a:solidFill>
                  <a:schemeClr val="tx1"/>
                </a:solidFill>
                <a:effectLst/>
                <a:latin typeface="+mn-lt"/>
                <a:ea typeface="ＭＳ Ｐゴシック" charset="-128"/>
                <a:cs typeface="ＭＳ Ｐゴシック" charset="-128"/>
              </a:rPr>
              <a:t>Annet pågående prosjekt, sammen med Jan Erling Klausen og Signy Vabo mfl: Evaluering av kommunereformen. Jostein: Særlig interessert i opportunistisk atferd i kommuner som skal dø</a:t>
            </a: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b="0" i="0" u="none" strike="noStrike" kern="1200" baseline="0" dirty="0" smtClean="0">
                <a:solidFill>
                  <a:schemeClr val="tx1"/>
                </a:solidFill>
                <a:effectLst/>
                <a:latin typeface="+mn-lt"/>
                <a:ea typeface="ＭＳ Ｐゴシック" charset="-128"/>
                <a:cs typeface="ＭＳ Ｐゴシック" charset="-128"/>
              </a:rPr>
              <a:t>Forvaltningsreformer generelt</a:t>
            </a: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b="0" i="0" u="none" strike="noStrike" kern="1200" dirty="0" smtClean="0">
                <a:solidFill>
                  <a:schemeClr val="tx1"/>
                </a:solidFill>
                <a:effectLst/>
                <a:latin typeface="+mn-lt"/>
                <a:ea typeface="ＭＳ Ｐゴシック" charset="-128"/>
                <a:cs typeface="ＭＳ Ｐゴシック" charset="-128"/>
              </a:rPr>
              <a:t>Styring</a:t>
            </a:r>
            <a:r>
              <a:rPr lang="nb-NO" sz="1200" b="0" i="0" u="none" strike="noStrike" kern="1200" baseline="0" dirty="0" smtClean="0">
                <a:solidFill>
                  <a:schemeClr val="tx1"/>
                </a:solidFill>
                <a:effectLst/>
                <a:latin typeface="+mn-lt"/>
                <a:ea typeface="ＭＳ Ｐゴシック" charset="-128"/>
                <a:cs typeface="ＭＳ Ｐゴシック" charset="-128"/>
              </a:rPr>
              <a:t> i stat og kommune (MRS mm)</a:t>
            </a:r>
          </a:p>
          <a:p>
            <a:pPr fontAlgn="base"/>
            <a:endParaRPr lang="nb-NO" sz="1200" b="0" i="0" u="none" strike="noStrike" kern="1200" dirty="0" smtClean="0">
              <a:solidFill>
                <a:schemeClr val="tx1"/>
              </a:solidFill>
              <a:effectLst/>
              <a:latin typeface="+mn-lt"/>
              <a:ea typeface="ＭＳ Ｐゴシック" charset="-128"/>
              <a:cs typeface="ＭＳ Ｐゴシック" charset="-128"/>
            </a:endParaRPr>
          </a:p>
          <a:p>
            <a:pPr fontAlgn="base"/>
            <a:r>
              <a:rPr lang="nb-NO" sz="1200" b="1" i="0" u="none" strike="noStrike" kern="1200" dirty="0" smtClean="0">
                <a:solidFill>
                  <a:schemeClr val="tx1"/>
                </a:solidFill>
                <a:effectLst/>
                <a:latin typeface="+mn-lt"/>
                <a:ea typeface="ＭＳ Ｐゴシック" charset="-128"/>
                <a:cs typeface="ＭＳ Ｐゴシック" charset="-128"/>
              </a:rPr>
              <a:t>Signy Vabo</a:t>
            </a:r>
          </a:p>
          <a:p>
            <a:pPr fontAlgn="base"/>
            <a:r>
              <a:rPr lang="nb-NO" sz="1200" b="0" i="0" u="none" strike="noStrike" kern="1200" dirty="0" smtClean="0">
                <a:solidFill>
                  <a:schemeClr val="tx1"/>
                </a:solidFill>
                <a:effectLst/>
                <a:latin typeface="+mn-lt"/>
                <a:ea typeface="ＭＳ Ｐゴシック" charset="-128"/>
                <a:cs typeface="ＭＳ Ｐゴシック" charset="-128"/>
              </a:rPr>
              <a:t>Kommunal</a:t>
            </a:r>
            <a:r>
              <a:rPr lang="nb-NO" sz="1200" b="0" i="0" u="none" strike="noStrike" kern="1200" baseline="0" dirty="0" smtClean="0">
                <a:solidFill>
                  <a:schemeClr val="tx1"/>
                </a:solidFill>
                <a:effectLst/>
                <a:latin typeface="+mn-lt"/>
                <a:ea typeface="ＭＳ Ｐゴシック" charset="-128"/>
                <a:cs typeface="ＭＳ Ｐゴシック" charset="-128"/>
              </a:rPr>
              <a:t> politikk og forvaltning</a:t>
            </a:r>
          </a:p>
          <a:p>
            <a:pPr fontAlgn="base"/>
            <a:r>
              <a:rPr lang="nb-NO" sz="1200" b="0" i="0" u="none" strike="noStrike" kern="1200" dirty="0" smtClean="0">
                <a:solidFill>
                  <a:schemeClr val="tx1"/>
                </a:solidFill>
                <a:effectLst/>
                <a:latin typeface="+mn-lt"/>
                <a:ea typeface="ＭＳ Ｐゴシック" charset="-128"/>
                <a:cs typeface="ＭＳ Ｐゴシック" charset="-128"/>
              </a:rPr>
              <a:t>Politisk lederskap</a:t>
            </a:r>
          </a:p>
          <a:p>
            <a:pPr fontAlgn="base"/>
            <a:r>
              <a:rPr lang="nb-NO" sz="1200" b="0" i="0" u="none" strike="noStrike" kern="1200" dirty="0" smtClean="0">
                <a:solidFill>
                  <a:schemeClr val="tx1"/>
                </a:solidFill>
                <a:effectLst/>
                <a:latin typeface="+mn-lt"/>
                <a:ea typeface="ＭＳ Ｐゴシック" charset="-128"/>
                <a:cs typeface="ＭＳ Ｐゴシック" charset="-128"/>
              </a:rPr>
              <a:t>Forholdet mellom staten og kommunene, </a:t>
            </a:r>
            <a:r>
              <a:rPr lang="nb-NO" sz="1200" b="0" i="0" u="none" strike="noStrike" kern="1200" dirty="0" err="1" smtClean="0">
                <a:solidFill>
                  <a:schemeClr val="tx1"/>
                </a:solidFill>
                <a:effectLst/>
                <a:latin typeface="+mn-lt"/>
                <a:ea typeface="ＭＳ Ｐゴシック" charset="-128"/>
                <a:cs typeface="ＭＳ Ｐゴシック" charset="-128"/>
              </a:rPr>
              <a:t>flernivåstyring</a:t>
            </a:r>
            <a:r>
              <a:rPr lang="nb-NO" sz="1200" b="0" i="0" u="none" strike="noStrike" kern="1200" dirty="0" smtClean="0">
                <a:solidFill>
                  <a:schemeClr val="tx1"/>
                </a:solidFill>
                <a:effectLst/>
                <a:latin typeface="+mn-lt"/>
                <a:ea typeface="ＭＳ Ｐゴシック" charset="-128"/>
                <a:cs typeface="ＭＳ Ｐゴシック" charset="-128"/>
              </a:rPr>
              <a:t>; særlig om </a:t>
            </a:r>
            <a:r>
              <a:rPr lang="nb-NO" sz="1200" b="1" i="0" u="none" strike="noStrike" kern="1200" dirty="0" smtClean="0">
                <a:solidFill>
                  <a:schemeClr val="tx1"/>
                </a:solidFill>
                <a:effectLst/>
                <a:latin typeface="+mn-lt"/>
                <a:ea typeface="ＭＳ Ｐゴシック" charset="-128"/>
                <a:cs typeface="ＭＳ Ｐゴシック" charset="-128"/>
              </a:rPr>
              <a:t>iverksetting av politikk når stat</a:t>
            </a:r>
            <a:r>
              <a:rPr lang="nb-NO" sz="1200" b="1" i="0" u="none" strike="noStrike" kern="1200" baseline="0" dirty="0" smtClean="0">
                <a:solidFill>
                  <a:schemeClr val="tx1"/>
                </a:solidFill>
                <a:effectLst/>
                <a:latin typeface="+mn-lt"/>
                <a:ea typeface="ＭＳ Ｐゴシック" charset="-128"/>
                <a:cs typeface="ＭＳ Ｐゴシック" charset="-128"/>
              </a:rPr>
              <a:t> og kommune definerer og forstår problemer ulikt, eller når de har motstridende interesser i saken</a:t>
            </a:r>
            <a:endParaRPr lang="nb-NO" sz="1200" b="1" i="0" u="none" strike="noStrike" kern="1200" dirty="0" smtClean="0">
              <a:solidFill>
                <a:schemeClr val="tx1"/>
              </a:solidFill>
              <a:effectLst/>
              <a:latin typeface="+mn-lt"/>
              <a:ea typeface="ＭＳ Ｐゴシック" charset="-128"/>
              <a:cs typeface="ＭＳ Ｐゴシック" charset="-128"/>
            </a:endParaRPr>
          </a:p>
          <a:p>
            <a:pPr fontAlgn="base"/>
            <a:r>
              <a:rPr lang="nb-NO" sz="1200" b="0" i="0" u="none" strike="noStrike" kern="1200" dirty="0" smtClean="0">
                <a:solidFill>
                  <a:schemeClr val="tx1"/>
                </a:solidFill>
                <a:effectLst/>
                <a:latin typeface="+mn-lt"/>
                <a:ea typeface="ＭＳ Ｐゴシック" charset="-128"/>
                <a:cs typeface="ＭＳ Ｐゴシック" charset="-128"/>
              </a:rPr>
              <a:t>Kommunereform</a:t>
            </a:r>
            <a:r>
              <a:rPr lang="nb-NO" sz="1200" b="0" i="0" u="none" strike="noStrike" kern="1200" baseline="0" dirty="0" smtClean="0">
                <a:solidFill>
                  <a:schemeClr val="tx1"/>
                </a:solidFill>
                <a:effectLst/>
                <a:latin typeface="+mn-lt"/>
                <a:ea typeface="ＭＳ Ｐゴシック" charset="-128"/>
                <a:cs typeface="ＭＳ Ｐゴシック" charset="-128"/>
              </a:rPr>
              <a:t> og forvaltningsreform</a:t>
            </a:r>
          </a:p>
          <a:p>
            <a:pPr fontAlgn="base"/>
            <a:r>
              <a:rPr lang="nb-NO" sz="1200" b="0" i="0" u="none" strike="noStrike" kern="1200" dirty="0" smtClean="0">
                <a:solidFill>
                  <a:schemeClr val="tx1"/>
                </a:solidFill>
                <a:effectLst/>
                <a:latin typeface="+mn-lt"/>
                <a:ea typeface="ＭＳ Ｐゴシック" charset="-128"/>
                <a:cs typeface="ＭＳ Ｐゴシック" charset="-128"/>
              </a:rPr>
              <a:t>Lokaldemokrati og politisk deltagelse</a:t>
            </a:r>
          </a:p>
          <a:p>
            <a:pPr fontAlgn="base"/>
            <a:r>
              <a:rPr lang="nb-NO" sz="1200" b="0" i="0" u="none" strike="noStrike" kern="1200" dirty="0" smtClean="0">
                <a:solidFill>
                  <a:schemeClr val="tx1"/>
                </a:solidFill>
                <a:effectLst/>
                <a:latin typeface="+mn-lt"/>
                <a:ea typeface="ＭＳ Ｐゴシック" charset="-128"/>
                <a:cs typeface="ＭＳ Ｐゴシック" charset="-128"/>
              </a:rPr>
              <a:t>Prosjekt: </a:t>
            </a:r>
            <a:r>
              <a:rPr lang="nb-NO" sz="1200" b="0" i="0" u="sng" strike="noStrike" kern="1200" dirty="0" smtClean="0">
                <a:solidFill>
                  <a:schemeClr val="tx1"/>
                </a:solidFill>
                <a:effectLst/>
                <a:latin typeface="+mn-lt"/>
                <a:ea typeface="ＭＳ Ｐゴシック" charset="-128"/>
                <a:cs typeface="ＭＳ Ｐゴシック" charset="-128"/>
              </a:rPr>
              <a:t>Politisk lederskap i kommunestyret. En komparativ studie av Norge og Danmark (POLECO) </a:t>
            </a:r>
          </a:p>
          <a:p>
            <a:pPr fontAlgn="base"/>
            <a:endParaRPr lang="nb-NO" sz="1200" b="0" i="0" u="none" strike="noStrike" kern="1200" dirty="0" smtClean="0">
              <a:solidFill>
                <a:schemeClr val="tx1"/>
              </a:solidFill>
              <a:effectLst/>
              <a:latin typeface="+mn-lt"/>
              <a:ea typeface="ＭＳ Ｐゴシック" charset="-128"/>
              <a:cs typeface="ＭＳ Ｐゴシック" charset="-128"/>
            </a:endParaRPr>
          </a:p>
          <a:p>
            <a:pPr fontAlgn="base"/>
            <a:endParaRPr lang="nb-NO" sz="1200" b="0" i="0" u="none" strike="noStrike" kern="1200" dirty="0" smtClean="0">
              <a:solidFill>
                <a:schemeClr val="tx1"/>
              </a:solidFill>
              <a:effectLst/>
              <a:latin typeface="+mn-lt"/>
              <a:ea typeface="ＭＳ Ｐゴシック" charset="-128"/>
              <a:cs typeface="ＭＳ Ｐゴシック" charset="-128"/>
            </a:endParaRPr>
          </a:p>
          <a:p>
            <a:pPr fontAlgn="base"/>
            <a:r>
              <a:rPr lang="nb-NO" sz="1200" b="1" i="0" u="none" strike="noStrike" kern="1200" dirty="0" smtClean="0">
                <a:solidFill>
                  <a:schemeClr val="tx1"/>
                </a:solidFill>
                <a:effectLst/>
                <a:latin typeface="+mn-lt"/>
                <a:ea typeface="ＭＳ Ｐゴシック" charset="-128"/>
                <a:cs typeface="ＭＳ Ｐゴシック" charset="-128"/>
              </a:rPr>
              <a:t>Jan Erling Klausen</a:t>
            </a:r>
          </a:p>
          <a:p>
            <a:pPr fontAlgn="base"/>
            <a:r>
              <a:rPr lang="nb-NO" sz="1200" b="0" i="0" u="none" strike="noStrike" kern="1200" dirty="0" smtClean="0">
                <a:solidFill>
                  <a:schemeClr val="tx1"/>
                </a:solidFill>
                <a:effectLst/>
                <a:latin typeface="+mn-lt"/>
                <a:ea typeface="ＭＳ Ｐゴシック" charset="-128"/>
                <a:cs typeface="ＭＳ Ｐゴシック" charset="-128"/>
              </a:rPr>
              <a:t>Kommunal</a:t>
            </a:r>
            <a:r>
              <a:rPr lang="nb-NO" sz="1200" b="0" i="0" u="none" strike="noStrike" kern="1200" baseline="0" dirty="0" smtClean="0">
                <a:solidFill>
                  <a:schemeClr val="tx1"/>
                </a:solidFill>
                <a:effectLst/>
                <a:latin typeface="+mn-lt"/>
                <a:ea typeface="ＭＳ Ｐゴシック" charset="-128"/>
                <a:cs typeface="ＭＳ Ｐゴシック" charset="-128"/>
              </a:rPr>
              <a:t> politikk og forvaltning</a:t>
            </a:r>
          </a:p>
          <a:p>
            <a:pPr fontAlgn="base"/>
            <a:r>
              <a:rPr lang="nb-NO" sz="1200" b="0" i="0" u="none" strike="noStrike" kern="1200" dirty="0" smtClean="0">
                <a:solidFill>
                  <a:schemeClr val="tx1"/>
                </a:solidFill>
                <a:effectLst/>
                <a:latin typeface="+mn-lt"/>
                <a:ea typeface="ＭＳ Ｐゴシック" charset="-128"/>
                <a:cs typeface="ＭＳ Ｐゴシック" charset="-128"/>
              </a:rPr>
              <a:t>Kommunereform</a:t>
            </a:r>
            <a:r>
              <a:rPr lang="nb-NO" sz="1200" b="0" i="0" u="none" strike="noStrike" kern="1200" baseline="0" dirty="0" smtClean="0">
                <a:solidFill>
                  <a:schemeClr val="tx1"/>
                </a:solidFill>
                <a:effectLst/>
                <a:latin typeface="+mn-lt"/>
                <a:ea typeface="ＭＳ Ｐゴシック" charset="-128"/>
                <a:cs typeface="ＭＳ Ｐゴシック" charset="-128"/>
              </a:rPr>
              <a:t> og forvaltningsreform</a:t>
            </a:r>
          </a:p>
          <a:p>
            <a:pPr fontAlgn="base"/>
            <a:r>
              <a:rPr lang="nb-NO" sz="1200" b="0" i="0" u="none" strike="noStrike" kern="1200" dirty="0" smtClean="0">
                <a:solidFill>
                  <a:schemeClr val="tx1"/>
                </a:solidFill>
                <a:effectLst/>
                <a:latin typeface="+mn-lt"/>
                <a:ea typeface="ＭＳ Ｐゴシック" charset="-128"/>
                <a:cs typeface="ＭＳ Ｐゴシック" charset="-128"/>
              </a:rPr>
              <a:t>Lokaldemokrati og politisk deltagelse</a:t>
            </a:r>
          </a:p>
          <a:p>
            <a:pPr fontAlgn="base"/>
            <a:r>
              <a:rPr lang="nb-NO" sz="1200" b="0" i="0" u="none" strike="noStrike" kern="1200" dirty="0" smtClean="0">
                <a:solidFill>
                  <a:schemeClr val="tx1"/>
                </a:solidFill>
                <a:effectLst/>
                <a:latin typeface="+mn-lt"/>
                <a:ea typeface="ＭＳ Ｐゴシック" charset="-128"/>
                <a:cs typeface="ＭＳ Ｐゴシック" charset="-128"/>
              </a:rPr>
              <a:t>Miljø- og ressursforvaltning</a:t>
            </a:r>
          </a:p>
          <a:p>
            <a:endParaRPr lang="nb-NO" dirty="0" smtClean="0"/>
          </a:p>
          <a:p>
            <a:endParaRPr lang="nb-NO" dirty="0"/>
          </a:p>
        </p:txBody>
      </p:sp>
    </p:spTree>
    <p:extLst>
      <p:ext uri="{BB962C8B-B14F-4D97-AF65-F5344CB8AC3E}">
        <p14:creationId xmlns:p14="http://schemas.microsoft.com/office/powerpoint/2010/main" val="110033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0"/>
              </a:spcAft>
            </a:pPr>
            <a:r>
              <a:rPr lang="nb-NO" sz="1000" dirty="0" smtClean="0">
                <a:effectLst/>
                <a:latin typeface="Times New Roman"/>
                <a:ea typeface="Times New Roman"/>
              </a:rPr>
              <a:t>Politisk teori kan defineres på mange måter. Fra </a:t>
            </a:r>
            <a:r>
              <a:rPr lang="nb-NO" sz="1000" dirty="0" err="1" smtClean="0">
                <a:effectLst/>
                <a:latin typeface="Times New Roman"/>
                <a:ea typeface="Times New Roman"/>
              </a:rPr>
              <a:t>ISVs</a:t>
            </a:r>
            <a:r>
              <a:rPr lang="nb-NO" sz="1000" dirty="0" smtClean="0">
                <a:effectLst/>
                <a:latin typeface="Times New Roman"/>
                <a:ea typeface="Times New Roman"/>
              </a:rPr>
              <a:t> nettsider:</a:t>
            </a:r>
            <a:endParaRPr lang="en-US" sz="800" dirty="0" smtClean="0">
              <a:effectLst/>
              <a:latin typeface="Times New Roman"/>
              <a:ea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A4D6625A-69A6-F941-AC68-7792244286F6}" type="slidenum">
              <a:rPr lang="en-US" smtClean="0"/>
              <a:pPr>
                <a:defRPr/>
              </a:pPr>
              <a:t>11</a:t>
            </a:fld>
            <a:endParaRPr lang="en-US"/>
          </a:p>
        </p:txBody>
      </p:sp>
    </p:spTree>
    <p:extLst>
      <p:ext uri="{BB962C8B-B14F-4D97-AF65-F5344CB8AC3E}">
        <p14:creationId xmlns:p14="http://schemas.microsoft.com/office/powerpoint/2010/main" val="1097832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5BF94C7-CFAA-3E49-9632-0F3F436D3CC4}" type="slidenum">
              <a:rPr lang="en-US"/>
              <a:pPr/>
              <a:t>12</a:t>
            </a:fld>
            <a:endParaRPr lang="en-US"/>
          </a:p>
        </p:txBody>
      </p:sp>
      <p:sp>
        <p:nvSpPr>
          <p:cNvPr id="17411" name="Rectangle 2"/>
          <p:cNvSpPr>
            <a:spLocks noGrp="1" noRot="1" noChangeAspect="1" noChangeArrowheads="1" noTextEdit="1"/>
          </p:cNvSpPr>
          <p:nvPr>
            <p:ph type="sldImg"/>
          </p:nvPr>
        </p:nvSpPr>
        <p:spPr>
          <a:xfrm>
            <a:off x="419100" y="744538"/>
            <a:ext cx="5956300" cy="3724275"/>
          </a:xfrm>
          <a:ln/>
        </p:spPr>
      </p:sp>
      <p:sp>
        <p:nvSpPr>
          <p:cNvPr id="17412" name="Rectangle 3"/>
          <p:cNvSpPr>
            <a:spLocks noGrp="1" noChangeArrowheads="1"/>
          </p:cNvSpPr>
          <p:nvPr>
            <p:ph type="body" idx="1"/>
          </p:nvPr>
        </p:nvSpPr>
        <p:spPr>
          <a:noFill/>
          <a:ln/>
        </p:spPr>
        <p:txBody>
          <a:bodyPr/>
          <a:lstStyle/>
          <a:p>
            <a:pPr eaLnBrk="1" hangingPunct="1"/>
            <a:endParaRPr lang="nb-NO"/>
          </a:p>
        </p:txBody>
      </p:sp>
    </p:spTree>
    <p:extLst>
      <p:ext uri="{BB962C8B-B14F-4D97-AF65-F5344CB8AC3E}">
        <p14:creationId xmlns:p14="http://schemas.microsoft.com/office/powerpoint/2010/main" val="3841291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4D6625A-69A6-F941-AC68-7792244286F6}" type="slidenum">
              <a:rPr lang="en-US" smtClean="0"/>
              <a:pPr>
                <a:defRPr/>
              </a:pPr>
              <a:t>13</a:t>
            </a:fld>
            <a:endParaRPr lang="en-US"/>
          </a:p>
        </p:txBody>
      </p:sp>
    </p:spTree>
    <p:extLst>
      <p:ext uri="{BB962C8B-B14F-4D97-AF65-F5344CB8AC3E}">
        <p14:creationId xmlns:p14="http://schemas.microsoft.com/office/powerpoint/2010/main" val="29383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4D6625A-69A6-F941-AC68-7792244286F6}" type="slidenum">
              <a:rPr lang="en-US" smtClean="0"/>
              <a:pPr>
                <a:defRPr/>
              </a:pPr>
              <a:t>14</a:t>
            </a:fld>
            <a:endParaRPr lang="en-US"/>
          </a:p>
        </p:txBody>
      </p:sp>
    </p:spTree>
    <p:extLst>
      <p:ext uri="{BB962C8B-B14F-4D97-AF65-F5344CB8AC3E}">
        <p14:creationId xmlns:p14="http://schemas.microsoft.com/office/powerpoint/2010/main" val="3355709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4D6625A-69A6-F941-AC68-7792244286F6}" type="slidenum">
              <a:rPr lang="en-US" smtClean="0"/>
              <a:pPr>
                <a:defRPr/>
              </a:pPr>
              <a:t>15</a:t>
            </a:fld>
            <a:endParaRPr lang="en-US"/>
          </a:p>
        </p:txBody>
      </p:sp>
    </p:spTree>
    <p:extLst>
      <p:ext uri="{BB962C8B-B14F-4D97-AF65-F5344CB8AC3E}">
        <p14:creationId xmlns:p14="http://schemas.microsoft.com/office/powerpoint/2010/main" val="11966245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1CC945FA-5706-8647-BF4D-CC4ACB4F4A53}" type="datetime1">
              <a:rPr lang="nb-NO"/>
              <a:pPr>
                <a:defRPr/>
              </a:pPr>
              <a:t>25.05.2018</a:t>
            </a:fld>
            <a:endParaRPr lang="nb-NO" dirty="0"/>
          </a:p>
        </p:txBody>
      </p:sp>
      <p:sp>
        <p:nvSpPr>
          <p:cNvPr id="5" name="Rectangle 12"/>
          <p:cNvSpPr>
            <a:spLocks noGrp="1" noChangeArrowheads="1"/>
          </p:cNvSpPr>
          <p:nvPr>
            <p:ph type="sldNum" sz="quarter" idx="11"/>
          </p:nvPr>
        </p:nvSpPr>
        <p:spPr>
          <a:ln/>
        </p:spPr>
        <p:txBody>
          <a:bodyPr/>
          <a:lstStyle>
            <a:lvl1pPr>
              <a:defRPr/>
            </a:lvl1pPr>
          </a:lstStyle>
          <a:p>
            <a:pPr>
              <a:defRPr/>
            </a:pPr>
            <a:fld id="{EAC51A5D-1B6D-BA45-A176-DE2DC6E2E02C}"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smtClean="0"/>
              <a:t>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fld id="{20530687-BE54-0142-A4E7-8C15120B0E7A}" type="datetime1">
              <a:rPr lang="nb-NO"/>
              <a:pPr>
                <a:defRPr/>
              </a:pPr>
              <a:t>25.05.2018</a:t>
            </a:fld>
            <a:endParaRPr lang="nb-NO" dirty="0"/>
          </a:p>
        </p:txBody>
      </p:sp>
      <p:sp>
        <p:nvSpPr>
          <p:cNvPr id="5" name="Rectangle 12"/>
          <p:cNvSpPr>
            <a:spLocks noGrp="1" noChangeArrowheads="1"/>
          </p:cNvSpPr>
          <p:nvPr>
            <p:ph type="sldNum" sz="quarter" idx="11"/>
          </p:nvPr>
        </p:nvSpPr>
        <p:spPr>
          <a:ln/>
        </p:spPr>
        <p:txBody>
          <a:bodyPr/>
          <a:lstStyle>
            <a:lvl1pPr>
              <a:defRPr/>
            </a:lvl1pPr>
          </a:lstStyle>
          <a:p>
            <a:pPr>
              <a:defRPr/>
            </a:pPr>
            <a:fld id="{7965E22E-0303-0D45-B5A3-370047EBB083}"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8A5F99FC-FB6D-6C42-98C9-CC0639D3191A}" type="datetime1">
              <a:rPr lang="nb-NO"/>
              <a:pPr>
                <a:defRPr/>
              </a:pPr>
              <a:t>25.05.2018</a:t>
            </a:fld>
            <a:endParaRPr lang="nb-NO" dirty="0"/>
          </a:p>
        </p:txBody>
      </p:sp>
      <p:sp>
        <p:nvSpPr>
          <p:cNvPr id="6" name="Rectangle 12"/>
          <p:cNvSpPr>
            <a:spLocks noGrp="1" noChangeArrowheads="1"/>
          </p:cNvSpPr>
          <p:nvPr>
            <p:ph type="sldNum" sz="quarter" idx="11"/>
          </p:nvPr>
        </p:nvSpPr>
        <p:spPr>
          <a:ln/>
        </p:spPr>
        <p:txBody>
          <a:bodyPr/>
          <a:lstStyle>
            <a:lvl1pPr>
              <a:defRPr/>
            </a:lvl1pPr>
          </a:lstStyle>
          <a:p>
            <a:pPr>
              <a:defRPr/>
            </a:pPr>
            <a:fld id="{DEFA0109-DFC3-5144-BA0F-0556CFDBD85A}"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6D7BC3BB-2F0A-6741-9ADF-9C3F8F61FC44}" type="datetime1">
              <a:rPr lang="nb-NO"/>
              <a:pPr>
                <a:defRPr/>
              </a:pPr>
              <a:t>25.05.2018</a:t>
            </a:fld>
            <a:endParaRPr lang="nb-NO" dirty="0"/>
          </a:p>
        </p:txBody>
      </p:sp>
      <p:sp>
        <p:nvSpPr>
          <p:cNvPr id="8" name="Rectangle 12"/>
          <p:cNvSpPr>
            <a:spLocks noGrp="1" noChangeArrowheads="1"/>
          </p:cNvSpPr>
          <p:nvPr>
            <p:ph type="sldNum" sz="quarter" idx="11"/>
          </p:nvPr>
        </p:nvSpPr>
        <p:spPr>
          <a:ln/>
        </p:spPr>
        <p:txBody>
          <a:bodyPr/>
          <a:lstStyle>
            <a:lvl1pPr>
              <a:defRPr/>
            </a:lvl1pPr>
          </a:lstStyle>
          <a:p>
            <a:pPr>
              <a:defRPr/>
            </a:pPr>
            <a:fld id="{1F380467-7E40-4443-9CDD-0FD094B4017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0F3BF584-AEF8-1A41-B038-0981853CC54E}" type="datetime1">
              <a:rPr lang="nb-NO"/>
              <a:pPr>
                <a:defRPr/>
              </a:pPr>
              <a:t>25.05.2018</a:t>
            </a:fld>
            <a:endParaRPr lang="nb-NO" dirty="0"/>
          </a:p>
        </p:txBody>
      </p:sp>
      <p:sp>
        <p:nvSpPr>
          <p:cNvPr id="4" name="Rectangle 12"/>
          <p:cNvSpPr>
            <a:spLocks noGrp="1" noChangeArrowheads="1"/>
          </p:cNvSpPr>
          <p:nvPr>
            <p:ph type="sldNum" sz="quarter" idx="11"/>
          </p:nvPr>
        </p:nvSpPr>
        <p:spPr>
          <a:ln/>
        </p:spPr>
        <p:txBody>
          <a:bodyPr/>
          <a:lstStyle>
            <a:lvl1pPr>
              <a:defRPr/>
            </a:lvl1pPr>
          </a:lstStyle>
          <a:p>
            <a:pPr>
              <a:defRPr/>
            </a:pPr>
            <a:fld id="{1A0D2C14-EF87-724F-8767-B5D3FDD75FA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7C7494B6-F441-C049-8B0C-320BB9A68DA7}" type="datetime1">
              <a:rPr lang="nb-NO"/>
              <a:pPr>
                <a:defRPr/>
              </a:pPr>
              <a:t>25.05.2018</a:t>
            </a:fld>
            <a:endParaRPr lang="nb-NO" dirty="0"/>
          </a:p>
        </p:txBody>
      </p:sp>
      <p:sp>
        <p:nvSpPr>
          <p:cNvPr id="3" name="Rectangle 12"/>
          <p:cNvSpPr>
            <a:spLocks noGrp="1" noChangeArrowheads="1"/>
          </p:cNvSpPr>
          <p:nvPr>
            <p:ph type="sldNum" sz="quarter" idx="11"/>
          </p:nvPr>
        </p:nvSpPr>
        <p:spPr>
          <a:ln/>
        </p:spPr>
        <p:txBody>
          <a:bodyPr/>
          <a:lstStyle>
            <a:lvl1pPr>
              <a:defRPr/>
            </a:lvl1pPr>
          </a:lstStyle>
          <a:p>
            <a:pPr>
              <a:defRPr/>
            </a:pPr>
            <a:fld id="{EEDEE788-16C2-694A-A65A-CEB6C3C5C400}"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smtClean="0"/>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0EFFE5A4-D6FB-9149-A9D8-6461EB998C9E}" type="datetime1">
              <a:rPr lang="nb-NO"/>
              <a:pPr>
                <a:defRPr/>
              </a:pPr>
              <a:t>25.05.2018</a:t>
            </a:fld>
            <a:endParaRPr lang="nb-NO" dirty="0"/>
          </a:p>
        </p:txBody>
      </p:sp>
      <p:sp>
        <p:nvSpPr>
          <p:cNvPr id="6" name="Rectangle 12"/>
          <p:cNvSpPr>
            <a:spLocks noGrp="1" noChangeArrowheads="1"/>
          </p:cNvSpPr>
          <p:nvPr>
            <p:ph type="sldNum" sz="quarter" idx="11"/>
          </p:nvPr>
        </p:nvSpPr>
        <p:spPr>
          <a:ln/>
        </p:spPr>
        <p:txBody>
          <a:bodyPr/>
          <a:lstStyle>
            <a:lvl1pPr>
              <a:defRPr/>
            </a:lvl1pPr>
          </a:lstStyle>
          <a:p>
            <a:pPr>
              <a:defRPr/>
            </a:pPr>
            <a:fld id="{738B3E91-2D09-344B-9D6F-9EDD16CA89E0}"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smtClean="0"/>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127E9D08-C2AE-724A-9D30-7C4A205DD348}" type="datetime1">
              <a:rPr lang="nb-NO"/>
              <a:pPr>
                <a:defRPr/>
              </a:pPr>
              <a:t>25.05.2018</a:t>
            </a:fld>
            <a:endParaRPr lang="nb-NO" dirty="0"/>
          </a:p>
        </p:txBody>
      </p:sp>
      <p:sp>
        <p:nvSpPr>
          <p:cNvPr id="6" name="Rectangle 12"/>
          <p:cNvSpPr>
            <a:spLocks noGrp="1" noChangeArrowheads="1"/>
          </p:cNvSpPr>
          <p:nvPr>
            <p:ph type="sldNum" sz="quarter" idx="11"/>
          </p:nvPr>
        </p:nvSpPr>
        <p:spPr>
          <a:ln/>
        </p:spPr>
        <p:txBody>
          <a:bodyPr/>
          <a:lstStyle>
            <a:lvl1pPr>
              <a:defRPr/>
            </a:lvl1pPr>
          </a:lstStyle>
          <a:p>
            <a:pPr>
              <a:defRPr/>
            </a:pPr>
            <a:fld id="{BFBD6206-C441-2145-99D3-53EE71B38E8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20EA0C03-66B2-3149-9CF6-DDF8268F7502}" type="datetime1">
              <a:rPr lang="nb-NO"/>
              <a:pPr>
                <a:defRPr/>
              </a:pPr>
              <a:t>25.05.2018</a:t>
            </a:fld>
            <a:endParaRPr lang="nb-NO" dirty="0"/>
          </a:p>
        </p:txBody>
      </p:sp>
      <p:sp>
        <p:nvSpPr>
          <p:cNvPr id="5" name="Rectangle 12"/>
          <p:cNvSpPr>
            <a:spLocks noGrp="1" noChangeArrowheads="1"/>
          </p:cNvSpPr>
          <p:nvPr>
            <p:ph type="sldNum" sz="quarter" idx="11"/>
          </p:nvPr>
        </p:nvSpPr>
        <p:spPr>
          <a:ln/>
        </p:spPr>
        <p:txBody>
          <a:bodyPr/>
          <a:lstStyle>
            <a:lvl1pPr>
              <a:defRPr/>
            </a:lvl1pPr>
          </a:lstStyle>
          <a:p>
            <a:pPr>
              <a:defRPr/>
            </a:pPr>
            <a:fld id="{3721034C-B533-204C-A0CB-7BEF60E4CE54}"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1" y="698500"/>
            <a:ext cx="1924050" cy="43815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1" y="698500"/>
            <a:ext cx="5619750" cy="43815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7718659A-D849-634F-84E1-20A7EF0C51E9}" type="datetime1">
              <a:rPr lang="nb-NO"/>
              <a:pPr>
                <a:defRPr/>
              </a:pPr>
              <a:t>25.05.2018</a:t>
            </a:fld>
            <a:endParaRPr lang="nb-NO" dirty="0"/>
          </a:p>
        </p:txBody>
      </p:sp>
      <p:sp>
        <p:nvSpPr>
          <p:cNvPr id="5" name="Rectangle 12"/>
          <p:cNvSpPr>
            <a:spLocks noGrp="1" noChangeArrowheads="1"/>
          </p:cNvSpPr>
          <p:nvPr>
            <p:ph type="sldNum" sz="quarter" idx="11"/>
          </p:nvPr>
        </p:nvSpPr>
        <p:spPr>
          <a:ln/>
        </p:spPr>
        <p:txBody>
          <a:bodyPr/>
          <a:lstStyle>
            <a:lvl1pPr>
              <a:defRPr/>
            </a:lvl1pPr>
          </a:lstStyle>
          <a:p>
            <a:pPr>
              <a:defRPr/>
            </a:pPr>
            <a:fld id="{D5F3DE95-D9C1-1E46-A45B-6740178835C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211" y="708544"/>
            <a:ext cx="7921944" cy="953130"/>
          </a:xfrm>
          <a:prstGeom prst="rect">
            <a:avLst/>
          </a:prstGeom>
          <a:noFill/>
          <a:ln w="9525">
            <a:noFill/>
            <a:miter lim="800000"/>
            <a:headEnd/>
            <a:tailEnd/>
          </a:ln>
        </p:spPr>
        <p:txBody>
          <a:bodyPr vert="horz" wrap="square" lIns="72585" tIns="36293" rIns="72585" bIns="36293" numCol="1" anchor="ctr" anchorCtr="0" compatLnSpc="1">
            <a:prstTxWarp prst="textNoShape">
              <a:avLst/>
            </a:prstTxWarp>
          </a:bodyPr>
          <a:lstStyle/>
          <a:p>
            <a:pPr lvl="0"/>
            <a:r>
              <a:rPr lang="en-US" dirty="0" smtClean="0"/>
              <a:t>Click to edit Master title style</a:t>
            </a:r>
            <a:endParaRPr lang="en-US" dirty="0"/>
          </a:p>
        </p:txBody>
      </p:sp>
      <p:sp>
        <p:nvSpPr>
          <p:cNvPr id="1027" name="Rectangle 8"/>
          <p:cNvSpPr>
            <a:spLocks noGrp="1" noChangeArrowheads="1"/>
          </p:cNvSpPr>
          <p:nvPr>
            <p:ph type="body" idx="1"/>
          </p:nvPr>
        </p:nvSpPr>
        <p:spPr bwMode="auto">
          <a:xfrm>
            <a:off x="762211" y="1651588"/>
            <a:ext cx="7924464" cy="3427992"/>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4" name="Rectangle 10"/>
          <p:cNvSpPr>
            <a:spLocks noGrp="1" noChangeArrowheads="1"/>
          </p:cNvSpPr>
          <p:nvPr>
            <p:ph type="dt" sz="half" idx="2"/>
          </p:nvPr>
        </p:nvSpPr>
        <p:spPr bwMode="auto">
          <a:xfrm>
            <a:off x="762210" y="5334252"/>
            <a:ext cx="1904895" cy="380748"/>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pPr>
              <a:defRPr/>
            </a:pPr>
            <a:fld id="{13907B46-93C4-A645-BFE3-E62F8864C58D}" type="datetime1">
              <a:rPr lang="nb-NO"/>
              <a:pPr>
                <a:defRPr/>
              </a:pPr>
              <a:t>25.05.2018</a:t>
            </a:fld>
            <a:endParaRPr lang="nb-NO" dirty="0"/>
          </a:p>
        </p:txBody>
      </p:sp>
      <p:sp>
        <p:nvSpPr>
          <p:cNvPr id="1036" name="Rectangle 12"/>
          <p:cNvSpPr>
            <a:spLocks noGrp="1" noChangeArrowheads="1"/>
          </p:cNvSpPr>
          <p:nvPr>
            <p:ph type="sldNum" sz="quarter" idx="4"/>
          </p:nvPr>
        </p:nvSpPr>
        <p:spPr bwMode="auto">
          <a:xfrm>
            <a:off x="8018953" y="5334252"/>
            <a:ext cx="685359" cy="380748"/>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pPr>
              <a:defRPr/>
            </a:pPr>
            <a:fld id="{7A3E70D4-2AEA-3943-97C6-2AD6C45174B5}" type="slidenum">
              <a:rPr lang="en-US"/>
              <a:pPr>
                <a:defRPr/>
              </a:pPr>
              <a:t>‹#›</a:t>
            </a:fld>
            <a:endParaRPr lang="en-US" dirty="0"/>
          </a:p>
        </p:txBody>
      </p:sp>
      <p:pic>
        <p:nvPicPr>
          <p:cNvPr id="7" name="Picture 6" descr="SV_ISV_A.png"/>
          <p:cNvPicPr>
            <a:picLocks noChangeAspect="1"/>
          </p:cNvPicPr>
          <p:nvPr userDrawn="1"/>
        </p:nvPicPr>
        <p:blipFill>
          <a:blip r:embed="rId13"/>
          <a:stretch>
            <a:fillRect/>
          </a:stretch>
        </p:blipFill>
        <p:spPr>
          <a:xfrm>
            <a:off x="228600" y="190500"/>
            <a:ext cx="3057358" cy="351261"/>
          </a:xfrm>
          <a:prstGeom prst="rect">
            <a:avLst/>
          </a:prstGeom>
        </p:spPr>
      </p:pic>
    </p:spTree>
  </p:cSld>
  <p:clrMap bg1="lt1" tx1="dk1" bg2="lt2" tx2="dk2" accent1="accent1" accent2="accent2" accent3="accent3" accent4="accent4" accent5="accent5" accent6="accent6" hlink="hlink" folHlink="folHlink"/>
  <p:sldLayoutIdLst>
    <p:sldLayoutId id="2147483773"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2194" indent="-272194" algn="l" rtl="0" eaLnBrk="1" fontAlgn="base" hangingPunct="1">
        <a:spcBef>
          <a:spcPct val="20000"/>
        </a:spcBef>
        <a:spcAft>
          <a:spcPct val="0"/>
        </a:spcAft>
        <a:buChar char="•"/>
        <a:defRPr sz="2200">
          <a:solidFill>
            <a:schemeClr val="tx1"/>
          </a:solidFill>
          <a:latin typeface="+mn-lt"/>
          <a:ea typeface="+mn-ea"/>
          <a:cs typeface="+mn-cs"/>
        </a:defRPr>
      </a:lvl1pPr>
      <a:lvl2pPr marL="589754" indent="-226828" algn="l" rtl="0" eaLnBrk="1" fontAlgn="base" hangingPunct="1">
        <a:spcBef>
          <a:spcPct val="20000"/>
        </a:spcBef>
        <a:spcAft>
          <a:spcPct val="0"/>
        </a:spcAft>
        <a:buChar char="–"/>
        <a:defRPr sz="1900">
          <a:solidFill>
            <a:schemeClr val="tx1"/>
          </a:solidFill>
          <a:latin typeface="+mn-lt"/>
          <a:ea typeface="+mn-ea"/>
          <a:cs typeface="+mn-cs"/>
        </a:defRPr>
      </a:lvl2pPr>
      <a:lvl3pPr marL="907313" indent="-181463" algn="l" rtl="0" eaLnBrk="1" fontAlgn="base" hangingPunct="1">
        <a:spcBef>
          <a:spcPct val="20000"/>
        </a:spcBef>
        <a:spcAft>
          <a:spcPct val="0"/>
        </a:spcAft>
        <a:buChar char="•"/>
        <a:defRPr sz="1600">
          <a:solidFill>
            <a:schemeClr val="tx1"/>
          </a:solidFill>
          <a:latin typeface="+mn-lt"/>
          <a:ea typeface="+mn-ea"/>
          <a:cs typeface="+mn-cs"/>
        </a:defRPr>
      </a:lvl3pPr>
      <a:lvl4pPr marL="1270239" indent="-181463" algn="l" rtl="0" eaLnBrk="1" fontAlgn="base" hangingPunct="1">
        <a:spcBef>
          <a:spcPct val="20000"/>
        </a:spcBef>
        <a:spcAft>
          <a:spcPct val="0"/>
        </a:spcAft>
        <a:buChar char="–"/>
        <a:defRPr>
          <a:solidFill>
            <a:schemeClr val="tx1"/>
          </a:solidFill>
          <a:latin typeface="+mn-lt"/>
          <a:ea typeface="+mn-ea"/>
          <a:cs typeface="+mn-cs"/>
        </a:defRPr>
      </a:lvl4pPr>
      <a:lvl5pPr marL="1633164" indent="-181463"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uio.no/studier/program/statsvitenskap-master/index.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www.nsd.uib.no/personvernombud/meld_prosjekt/index.html" TargetMode="External"/><Relationship Id="rId4" Type="http://schemas.openxmlformats.org/officeDocument/2006/relationships/hyperlink" Target="https://www.sv.uio.no/isv/"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sv.uio.no/studier/master/isv/index.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google.no/url?sa=i&amp;source=images&amp;cd=&amp;cad=rja&amp;uact=8&amp;ved=2ahUKEwiX_e2zp6DbAhVE3aQKHbKcC7sQjRx6BAgBEAU&amp;url=http://www.sv.uio.no/isv/personer/vit/stvme1/&amp;psig=AOvVaw0l3RNTDBV_Z5GUUPOB7ixZ&amp;ust=1527318621100574" TargetMode="External"/><Relationship Id="rId13" Type="http://schemas.openxmlformats.org/officeDocument/2006/relationships/image" Target="../media/image11.jpg"/><Relationship Id="rId18" Type="http://schemas.openxmlformats.org/officeDocument/2006/relationships/image" Target="../media/image16.png"/><Relationship Id="rId3" Type="http://schemas.openxmlformats.org/officeDocument/2006/relationships/image" Target="../media/image3.jpg"/><Relationship Id="rId7" Type="http://schemas.openxmlformats.org/officeDocument/2006/relationships/image" Target="../media/image7.jpg"/><Relationship Id="rId12" Type="http://schemas.openxmlformats.org/officeDocument/2006/relationships/image" Target="../media/image10.jpg"/><Relationship Id="rId17" Type="http://schemas.openxmlformats.org/officeDocument/2006/relationships/image" Target="../media/image15.jpg"/><Relationship Id="rId2" Type="http://schemas.openxmlformats.org/officeDocument/2006/relationships/notesSlide" Target="../notesSlides/notesSlide9.xml"/><Relationship Id="rId16"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6.jpg"/><Relationship Id="rId11" Type="http://schemas.openxmlformats.org/officeDocument/2006/relationships/image" Target="../media/image9.jpg"/><Relationship Id="rId5" Type="http://schemas.openxmlformats.org/officeDocument/2006/relationships/image" Target="../media/image5.jpeg"/><Relationship Id="rId15" Type="http://schemas.openxmlformats.org/officeDocument/2006/relationships/image" Target="../media/image13.jpg"/><Relationship Id="rId10" Type="http://schemas.openxmlformats.org/officeDocument/2006/relationships/image" Target="../media/image8.jpg"/><Relationship Id="rId4" Type="http://schemas.openxmlformats.org/officeDocument/2006/relationships/image" Target="../media/image4.jpg"/><Relationship Id="rId9" Type="http://schemas.openxmlformats.org/officeDocument/2006/relationships/hyperlink" Target="https://www.google.no/url?sa=i&amp;source=images&amp;cd=&amp;cad=rja&amp;uact=8&amp;ved=2ahUKEwiuyLf1qKDbAhUFkCwKHaBRAacQjRx6BAgBEAU&amp;url=http://www.sv.uio.no/om/aktuelt/aktuelle-saker/2017/sv-i-rektoratet-.html&amp;psig=AOvVaw0VNHrEyZsNQwficQNsZ9-q&amp;ust=1527319025410949" TargetMode="External"/><Relationship Id="rId1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hyperlink" Target="mailto:roberthu@stv.uio"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mailto:t.l.berge@stv.uio.no"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mailto:kacper.szulecki@stv.uio.no"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mailto:d.h.claes@stv.uio.no"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mailto:jon.hovi@stv.uio.no"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mailto:o.s.stokke@stv.uio.no"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mailto:malfrid.braut-hegghammer@stv.uio.no"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hyperlink" Target="mailto:karin.dokken@stv.uio.no"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mailto:j.h.matlary@stv.uio.no"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mailto:scott.gates@stv.uio.no"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hyperlink" Target="mailto:tore.wig@stv.uio.n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883156" y="1917608"/>
            <a:ext cx="7543989" cy="951869"/>
          </a:xfrm>
        </p:spPr>
        <p:txBody>
          <a:bodyPr/>
          <a:lstStyle/>
          <a:p>
            <a:r>
              <a:rPr lang="nb-NO" dirty="0"/>
              <a:t>Masteroppgaven: </a:t>
            </a:r>
            <a:br>
              <a:rPr lang="nb-NO" dirty="0"/>
            </a:br>
            <a:endParaRPr lang="nb-NO" dirty="0"/>
          </a:p>
        </p:txBody>
      </p:sp>
      <p:sp>
        <p:nvSpPr>
          <p:cNvPr id="15363" name="Rectangle 3"/>
          <p:cNvSpPr>
            <a:spLocks noGrp="1" noChangeArrowheads="1"/>
          </p:cNvSpPr>
          <p:nvPr>
            <p:ph type="subTitle" idx="1"/>
          </p:nvPr>
        </p:nvSpPr>
        <p:spPr>
          <a:xfrm>
            <a:off x="883156" y="2858131"/>
            <a:ext cx="7543989" cy="1459954"/>
          </a:xfrm>
        </p:spPr>
        <p:txBody>
          <a:bodyPr/>
          <a:lstStyle/>
          <a:p>
            <a:r>
              <a:rPr lang="nb-NO" dirty="0"/>
              <a:t>Valg av tema, problemstilling og søknad om veileder </a:t>
            </a:r>
          </a:p>
        </p:txBody>
      </p:sp>
      <p:sp>
        <p:nvSpPr>
          <p:cNvPr id="2" name="TextBox 1"/>
          <p:cNvSpPr txBox="1"/>
          <p:nvPr/>
        </p:nvSpPr>
        <p:spPr>
          <a:xfrm>
            <a:off x="6876256" y="4981609"/>
            <a:ext cx="1600118" cy="276999"/>
          </a:xfrm>
          <a:prstGeom prst="rect">
            <a:avLst/>
          </a:prstGeom>
          <a:noFill/>
        </p:spPr>
        <p:txBody>
          <a:bodyPr wrap="none" rtlCol="0">
            <a:spAutoFit/>
          </a:bodyPr>
          <a:lstStyle/>
          <a:p>
            <a:r>
              <a:rPr lang="nb-NO" sz="1200" dirty="0" smtClean="0"/>
              <a:t>Fredag 25. mai 2018</a:t>
            </a:r>
            <a:endParaRPr lang="nb-NO" sz="1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30194701-3CF2-3641-BD84-23F84F23D0A5}" type="datetime1">
              <a:rPr lang="nb-NO" smtClean="0"/>
              <a:pPr/>
              <a:t>25.05.2018</a:t>
            </a:fld>
            <a:endParaRPr lang="nb-NO" smtClean="0"/>
          </a:p>
        </p:txBody>
      </p:sp>
      <p:sp>
        <p:nvSpPr>
          <p:cNvPr id="16387" name="Slide Number Placeholder 5"/>
          <p:cNvSpPr>
            <a:spLocks noGrp="1"/>
          </p:cNvSpPr>
          <p:nvPr>
            <p:ph type="sldNum" sz="quarter" idx="11"/>
          </p:nvPr>
        </p:nvSpPr>
        <p:spPr>
          <a:noFill/>
        </p:spPr>
        <p:txBody>
          <a:bodyPr/>
          <a:lstStyle/>
          <a:p>
            <a:fld id="{37483532-1AC2-C146-B766-248EA948A85B}" type="slidenum">
              <a:rPr lang="en-US" smtClean="0"/>
              <a:pPr/>
              <a:t>3</a:t>
            </a:fld>
            <a:endParaRPr lang="en-US" smtClean="0"/>
          </a:p>
        </p:txBody>
      </p:sp>
      <p:sp>
        <p:nvSpPr>
          <p:cNvPr id="16388" name="Rectangle 2"/>
          <p:cNvSpPr>
            <a:spLocks noGrp="1" noChangeArrowheads="1"/>
          </p:cNvSpPr>
          <p:nvPr>
            <p:ph type="title"/>
          </p:nvPr>
        </p:nvSpPr>
        <p:spPr/>
        <p:txBody>
          <a:bodyPr/>
          <a:lstStyle/>
          <a:p>
            <a:pPr eaLnBrk="1" hangingPunct="1"/>
            <a:r>
              <a:rPr lang="nb-NO" dirty="0" smtClean="0"/>
              <a:t>Program</a:t>
            </a:r>
            <a:endParaRPr lang="nb-NO" dirty="0"/>
          </a:p>
        </p:txBody>
      </p:sp>
      <p:sp>
        <p:nvSpPr>
          <p:cNvPr id="16389" name="Rectangle 3"/>
          <p:cNvSpPr>
            <a:spLocks noGrp="1" noChangeArrowheads="1"/>
          </p:cNvSpPr>
          <p:nvPr>
            <p:ph type="body" idx="1"/>
          </p:nvPr>
        </p:nvSpPr>
        <p:spPr/>
        <p:txBody>
          <a:bodyPr/>
          <a:lstStyle/>
          <a:p>
            <a:pPr marL="0" indent="0">
              <a:buNone/>
            </a:pPr>
            <a:r>
              <a:rPr lang="nb-NO" dirty="0" smtClean="0"/>
              <a:t>14.15-14.45 	Masteroppgaven </a:t>
            </a:r>
            <a:r>
              <a:rPr lang="nb-NO" dirty="0"/>
              <a:t>og </a:t>
            </a:r>
            <a:r>
              <a:rPr lang="nb-NO" dirty="0" smtClean="0"/>
              <a:t>veiledningssøknaden 			v/Tora </a:t>
            </a:r>
          </a:p>
          <a:p>
            <a:pPr marL="0" indent="0">
              <a:buNone/>
            </a:pPr>
            <a:r>
              <a:rPr lang="nb-NO" dirty="0" smtClean="0"/>
              <a:t>14.45-15.30	Veiledning </a:t>
            </a:r>
            <a:r>
              <a:rPr lang="nb-NO" dirty="0"/>
              <a:t>innenfor kjerneområdene v</a:t>
            </a:r>
            <a:r>
              <a:rPr lang="nb-NO" dirty="0" smtClean="0"/>
              <a:t>/ Bernt 		Aardal, Jostein Askim, Robert Huseby og </a:t>
            </a:r>
          </a:p>
          <a:p>
            <a:pPr marL="0" indent="0">
              <a:buNone/>
            </a:pPr>
            <a:r>
              <a:rPr lang="nb-NO" dirty="0" smtClean="0"/>
              <a:t>                       Dag Harald Claes </a:t>
            </a:r>
          </a:p>
          <a:p>
            <a:pPr marL="0" indent="0">
              <a:buNone/>
            </a:pPr>
            <a:r>
              <a:rPr lang="nb-NO" dirty="0" smtClean="0"/>
              <a:t>15.30-15.40	Pause</a:t>
            </a:r>
          </a:p>
          <a:p>
            <a:pPr marL="0" indent="0">
              <a:buNone/>
            </a:pPr>
            <a:r>
              <a:rPr lang="nb-NO" dirty="0" smtClean="0"/>
              <a:t>15.40		Vitenskapsbutikken v/ </a:t>
            </a:r>
            <a:r>
              <a:rPr lang="nb-NO" dirty="0" err="1" smtClean="0"/>
              <a:t>Sibel</a:t>
            </a:r>
            <a:r>
              <a:rPr lang="nb-NO" dirty="0" smtClean="0"/>
              <a:t> Thorsen-</a:t>
            </a:r>
            <a:r>
              <a:rPr lang="nb-NO" dirty="0" err="1" smtClean="0"/>
              <a:t>Hazir</a:t>
            </a:r>
            <a:endParaRPr lang="nb-NO"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Tema</a:t>
            </a:r>
            <a:endParaRPr lang="nb-NO" dirty="0"/>
          </a:p>
        </p:txBody>
      </p:sp>
      <p:sp>
        <p:nvSpPr>
          <p:cNvPr id="3" name="Content Placeholder 2"/>
          <p:cNvSpPr>
            <a:spLocks noGrp="1"/>
          </p:cNvSpPr>
          <p:nvPr>
            <p:ph idx="1"/>
          </p:nvPr>
        </p:nvSpPr>
        <p:spPr/>
        <p:txBody>
          <a:bodyPr/>
          <a:lstStyle/>
          <a:p>
            <a:pPr>
              <a:lnSpc>
                <a:spcPct val="150000"/>
              </a:lnSpc>
            </a:pPr>
            <a:r>
              <a:rPr lang="nb-NO" dirty="0"/>
              <a:t>Du velger selv tema </a:t>
            </a:r>
            <a:r>
              <a:rPr lang="nb-NO" dirty="0" smtClean="0"/>
              <a:t>for din masteroppgave, </a:t>
            </a:r>
            <a:r>
              <a:rPr lang="nb-NO" dirty="0"/>
              <a:t>få begrensninger</a:t>
            </a:r>
          </a:p>
          <a:p>
            <a:pPr>
              <a:lnSpc>
                <a:spcPct val="150000"/>
              </a:lnSpc>
            </a:pPr>
            <a:r>
              <a:rPr lang="nb-NO" dirty="0"/>
              <a:t>Hva kan jeg, og hva er jeg spesielt interessert i? </a:t>
            </a:r>
          </a:p>
          <a:p>
            <a:pPr>
              <a:lnSpc>
                <a:spcPct val="150000"/>
              </a:lnSpc>
            </a:pPr>
            <a:r>
              <a:rPr lang="nb-NO" dirty="0"/>
              <a:t>Kunnskapsbasen: Valgfrie MA-emner </a:t>
            </a:r>
          </a:p>
          <a:p>
            <a:pPr>
              <a:lnSpc>
                <a:spcPct val="150000"/>
              </a:lnSpc>
            </a:pPr>
            <a:r>
              <a:rPr lang="nb-NO" dirty="0" smtClean="0"/>
              <a:t>Kan </a:t>
            </a:r>
            <a:r>
              <a:rPr lang="nb-NO" dirty="0"/>
              <a:t>noen veilede meg på dette temaet? </a:t>
            </a:r>
            <a:endParaRPr lang="nb-NO" dirty="0" smtClean="0"/>
          </a:p>
          <a:p>
            <a:pPr>
              <a:lnSpc>
                <a:spcPct val="150000"/>
              </a:lnSpc>
            </a:pPr>
            <a:r>
              <a:rPr lang="nb-NO" dirty="0" smtClean="0"/>
              <a:t>Fra tema til problemstilling</a:t>
            </a:r>
            <a:endParaRPr lang="nb-NO" dirty="0"/>
          </a:p>
          <a:p>
            <a:endParaRPr lang="nb-NO" dirty="0"/>
          </a:p>
        </p:txBody>
      </p:sp>
      <p:sp>
        <p:nvSpPr>
          <p:cNvPr id="4" name="Date Placeholder 3"/>
          <p:cNvSpPr>
            <a:spLocks noGrp="1"/>
          </p:cNvSpPr>
          <p:nvPr>
            <p:ph type="dt" sz="half" idx="10"/>
          </p:nvPr>
        </p:nvSpPr>
        <p:spPr/>
        <p:txBody>
          <a:bodyPr/>
          <a:lstStyle/>
          <a:p>
            <a:pPr>
              <a:defRPr/>
            </a:pPr>
            <a:fld id="{1CC945FA-5706-8647-BF4D-CC4ACB4F4A53}" type="datetime1">
              <a:rPr lang="nb-NO" smtClean="0"/>
              <a:pPr>
                <a:defRPr/>
              </a:pPr>
              <a:t>25.05.2018</a:t>
            </a:fld>
            <a:endParaRPr lang="nb-NO" dirty="0"/>
          </a:p>
        </p:txBody>
      </p:sp>
      <p:sp>
        <p:nvSpPr>
          <p:cNvPr id="5" name="Slide Number Placeholder 4"/>
          <p:cNvSpPr>
            <a:spLocks noGrp="1"/>
          </p:cNvSpPr>
          <p:nvPr>
            <p:ph type="sldNum" sz="quarter" idx="11"/>
          </p:nvPr>
        </p:nvSpPr>
        <p:spPr/>
        <p:txBody>
          <a:bodyPr/>
          <a:lstStyle/>
          <a:p>
            <a:pPr>
              <a:defRPr/>
            </a:pPr>
            <a:fld id="{EAC51A5D-1B6D-BA45-A176-DE2DC6E2E02C}" type="slidenum">
              <a:rPr lang="en-US" smtClean="0"/>
              <a:pPr>
                <a:defRPr/>
              </a:pPr>
              <a:t>4</a:t>
            </a:fld>
            <a:endParaRPr lang="en-US" dirty="0"/>
          </a:p>
        </p:txBody>
      </p:sp>
    </p:spTree>
    <p:extLst>
      <p:ext uri="{BB962C8B-B14F-4D97-AF65-F5344CB8AC3E}">
        <p14:creationId xmlns:p14="http://schemas.microsoft.com/office/powerpoint/2010/main" val="1608602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Problemstillingen </a:t>
            </a:r>
          </a:p>
        </p:txBody>
      </p:sp>
      <p:sp>
        <p:nvSpPr>
          <p:cNvPr id="4" name="Date Placeholder 3"/>
          <p:cNvSpPr>
            <a:spLocks noGrp="1"/>
          </p:cNvSpPr>
          <p:nvPr>
            <p:ph type="dt" sz="half" idx="10"/>
          </p:nvPr>
        </p:nvSpPr>
        <p:spPr/>
        <p:txBody>
          <a:bodyPr/>
          <a:lstStyle/>
          <a:p>
            <a:pPr>
              <a:defRPr/>
            </a:pPr>
            <a:fld id="{1CC945FA-5706-8647-BF4D-CC4ACB4F4A53}" type="datetime1">
              <a:rPr lang="nb-NO" smtClean="0"/>
              <a:pPr>
                <a:defRPr/>
              </a:pPr>
              <a:t>25.05.2018</a:t>
            </a:fld>
            <a:endParaRPr lang="nb-NO" dirty="0"/>
          </a:p>
        </p:txBody>
      </p:sp>
      <p:sp>
        <p:nvSpPr>
          <p:cNvPr id="5" name="Slide Number Placeholder 4"/>
          <p:cNvSpPr>
            <a:spLocks noGrp="1"/>
          </p:cNvSpPr>
          <p:nvPr>
            <p:ph type="sldNum" sz="quarter" idx="11"/>
          </p:nvPr>
        </p:nvSpPr>
        <p:spPr/>
        <p:txBody>
          <a:bodyPr/>
          <a:lstStyle/>
          <a:p>
            <a:pPr>
              <a:defRPr/>
            </a:pPr>
            <a:fld id="{EAC51A5D-1B6D-BA45-A176-DE2DC6E2E02C}" type="slidenum">
              <a:rPr lang="en-US" smtClean="0"/>
              <a:pPr>
                <a:defRPr/>
              </a:pPr>
              <a:t>5</a:t>
            </a:fld>
            <a:endParaRPr lang="en-US" dirty="0"/>
          </a:p>
        </p:txBody>
      </p:sp>
      <p:sp>
        <p:nvSpPr>
          <p:cNvPr id="6" name="Content Placeholder 2"/>
          <p:cNvSpPr>
            <a:spLocks noGrp="1"/>
          </p:cNvSpPr>
          <p:nvPr>
            <p:ph idx="1"/>
          </p:nvPr>
        </p:nvSpPr>
        <p:spPr/>
        <p:txBody>
          <a:bodyPr>
            <a:normAutofit fontScale="92500" lnSpcReduction="10000"/>
          </a:bodyPr>
          <a:lstStyle/>
          <a:p>
            <a:r>
              <a:rPr lang="nb-NO" dirty="0" smtClean="0"/>
              <a:t>Ulike typer av problemstillinger:</a:t>
            </a:r>
          </a:p>
          <a:p>
            <a:pPr lvl="1"/>
            <a:r>
              <a:rPr lang="nb-NO" sz="1700" dirty="0" smtClean="0"/>
              <a:t>Beskrivende, forklarende, normative og preskriptive</a:t>
            </a:r>
          </a:p>
          <a:p>
            <a:pPr lvl="1"/>
            <a:r>
              <a:rPr lang="nb-NO" sz="1700" dirty="0" smtClean="0"/>
              <a:t>Ideer kan komme fra mange steder – en interessant artikkel, nyhetsoppslag, nytt datasett … osv.</a:t>
            </a:r>
          </a:p>
          <a:p>
            <a:pPr lvl="1"/>
            <a:r>
              <a:rPr lang="nb-NO" sz="1700" dirty="0" smtClean="0"/>
              <a:t>Må være vitenskapelig interessant</a:t>
            </a:r>
          </a:p>
          <a:p>
            <a:r>
              <a:rPr lang="nb-NO" dirty="0"/>
              <a:t>Er problemstillingen forskbar? </a:t>
            </a:r>
          </a:p>
          <a:p>
            <a:r>
              <a:rPr lang="nb-NO" dirty="0" smtClean="0"/>
              <a:t>Tenk flere steg fremover: </a:t>
            </a:r>
          </a:p>
          <a:p>
            <a:pPr lvl="1"/>
            <a:r>
              <a:rPr lang="nb-NO" sz="1700" dirty="0" smtClean="0"/>
              <a:t>Sammenhengen mellom problemstilling, analytisk perspektiv og databehov</a:t>
            </a:r>
          </a:p>
          <a:p>
            <a:r>
              <a:rPr lang="nb-NO" dirty="0" smtClean="0"/>
              <a:t>Og er prosjektet mulig å gjennomføre? På ett år? </a:t>
            </a:r>
          </a:p>
          <a:p>
            <a:pPr lvl="1"/>
            <a:r>
              <a:rPr lang="nb-NO" sz="1700" dirty="0" smtClean="0"/>
              <a:t>Gjennomtenkt og godt </a:t>
            </a:r>
            <a:r>
              <a:rPr lang="nb-NO" sz="1700" dirty="0"/>
              <a:t>avgrenset problemstilling nødvendig betingelse for godt resultat </a:t>
            </a:r>
            <a:r>
              <a:rPr lang="nb-NO" dirty="0" smtClean="0"/>
              <a:t>	</a:t>
            </a:r>
          </a:p>
        </p:txBody>
      </p:sp>
    </p:spTree>
    <p:extLst>
      <p:ext uri="{BB962C8B-B14F-4D97-AF65-F5344CB8AC3E}">
        <p14:creationId xmlns:p14="http://schemas.microsoft.com/office/powerpoint/2010/main" val="404493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Ressurser</a:t>
            </a:r>
            <a:endParaRPr lang="nb-NO" dirty="0"/>
          </a:p>
        </p:txBody>
      </p:sp>
      <p:sp>
        <p:nvSpPr>
          <p:cNvPr id="3" name="Content Placeholder 2"/>
          <p:cNvSpPr>
            <a:spLocks noGrp="1"/>
          </p:cNvSpPr>
          <p:nvPr>
            <p:ph idx="1"/>
          </p:nvPr>
        </p:nvSpPr>
        <p:spPr/>
        <p:txBody>
          <a:bodyPr/>
          <a:lstStyle/>
          <a:p>
            <a:r>
              <a:rPr lang="nb-NO" dirty="0"/>
              <a:t>Ressurser:</a:t>
            </a:r>
          </a:p>
          <a:p>
            <a:pPr lvl="1"/>
            <a:r>
              <a:rPr lang="nb-NO" dirty="0">
                <a:hlinkClick r:id="rId3"/>
              </a:rPr>
              <a:t>Kom i gang med masteroppgaven</a:t>
            </a:r>
            <a:endParaRPr lang="nb-NO" dirty="0"/>
          </a:p>
          <a:p>
            <a:pPr lvl="1"/>
            <a:r>
              <a:rPr lang="nb-NO" dirty="0">
                <a:hlinkClick r:id="rId4"/>
              </a:rPr>
              <a:t>Samleside for </a:t>
            </a:r>
            <a:r>
              <a:rPr lang="nb-NO" dirty="0" smtClean="0">
                <a:hlinkClick r:id="rId4"/>
              </a:rPr>
              <a:t>datasett</a:t>
            </a:r>
            <a:endParaRPr lang="nb-NO" dirty="0" smtClean="0"/>
          </a:p>
          <a:p>
            <a:pPr lvl="1"/>
            <a:r>
              <a:rPr lang="nb-NO" dirty="0" err="1" smtClean="0">
                <a:hlinkClick r:id="rId5"/>
              </a:rPr>
              <a:t>Skjekk</a:t>
            </a:r>
            <a:r>
              <a:rPr lang="nb-NO" dirty="0" smtClean="0">
                <a:hlinkClick r:id="rId5"/>
              </a:rPr>
              <a:t> om prosjektet ditt er meldepliktig</a:t>
            </a:r>
            <a:endParaRPr lang="nb-NO" dirty="0" smtClean="0"/>
          </a:p>
          <a:p>
            <a:endParaRPr lang="nb-NO" dirty="0"/>
          </a:p>
        </p:txBody>
      </p:sp>
      <p:sp>
        <p:nvSpPr>
          <p:cNvPr id="4" name="Date Placeholder 3"/>
          <p:cNvSpPr>
            <a:spLocks noGrp="1"/>
          </p:cNvSpPr>
          <p:nvPr>
            <p:ph type="dt" sz="half" idx="10"/>
          </p:nvPr>
        </p:nvSpPr>
        <p:spPr/>
        <p:txBody>
          <a:bodyPr/>
          <a:lstStyle/>
          <a:p>
            <a:pPr>
              <a:defRPr/>
            </a:pPr>
            <a:fld id="{1CC945FA-5706-8647-BF4D-CC4ACB4F4A53}" type="datetime1">
              <a:rPr lang="nb-NO" smtClean="0"/>
              <a:pPr>
                <a:defRPr/>
              </a:pPr>
              <a:t>25.05.2018</a:t>
            </a:fld>
            <a:endParaRPr lang="nb-NO" dirty="0"/>
          </a:p>
        </p:txBody>
      </p:sp>
      <p:sp>
        <p:nvSpPr>
          <p:cNvPr id="5" name="Slide Number Placeholder 4"/>
          <p:cNvSpPr>
            <a:spLocks noGrp="1"/>
          </p:cNvSpPr>
          <p:nvPr>
            <p:ph type="sldNum" sz="quarter" idx="11"/>
          </p:nvPr>
        </p:nvSpPr>
        <p:spPr/>
        <p:txBody>
          <a:bodyPr/>
          <a:lstStyle/>
          <a:p>
            <a:pPr>
              <a:defRPr/>
            </a:pPr>
            <a:fld id="{EAC51A5D-1B6D-BA45-A176-DE2DC6E2E02C}" type="slidenum">
              <a:rPr lang="en-US" smtClean="0"/>
              <a:pPr>
                <a:defRPr/>
              </a:pPr>
              <a:t>6</a:t>
            </a:fld>
            <a:endParaRPr lang="en-US" dirty="0"/>
          </a:p>
        </p:txBody>
      </p:sp>
    </p:spTree>
    <p:extLst>
      <p:ext uri="{BB962C8B-B14F-4D97-AF65-F5344CB8AC3E}">
        <p14:creationId xmlns:p14="http://schemas.microsoft.com/office/powerpoint/2010/main" val="26514588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Søknaden</a:t>
            </a:r>
            <a:endParaRPr lang="nb-NO" dirty="0"/>
          </a:p>
        </p:txBody>
      </p:sp>
      <p:sp>
        <p:nvSpPr>
          <p:cNvPr id="4" name="Date Placeholder 3"/>
          <p:cNvSpPr>
            <a:spLocks noGrp="1"/>
          </p:cNvSpPr>
          <p:nvPr>
            <p:ph type="dt" sz="half" idx="10"/>
          </p:nvPr>
        </p:nvSpPr>
        <p:spPr/>
        <p:txBody>
          <a:bodyPr/>
          <a:lstStyle/>
          <a:p>
            <a:pPr>
              <a:defRPr/>
            </a:pPr>
            <a:fld id="{1CC945FA-5706-8647-BF4D-CC4ACB4F4A53}" type="datetime1">
              <a:rPr lang="nb-NO" smtClean="0"/>
              <a:pPr>
                <a:defRPr/>
              </a:pPr>
              <a:t>25.05.2018</a:t>
            </a:fld>
            <a:endParaRPr lang="nb-NO" dirty="0"/>
          </a:p>
        </p:txBody>
      </p:sp>
      <p:sp>
        <p:nvSpPr>
          <p:cNvPr id="5" name="Slide Number Placeholder 4"/>
          <p:cNvSpPr>
            <a:spLocks noGrp="1"/>
          </p:cNvSpPr>
          <p:nvPr>
            <p:ph type="sldNum" sz="quarter" idx="11"/>
          </p:nvPr>
        </p:nvSpPr>
        <p:spPr/>
        <p:txBody>
          <a:bodyPr/>
          <a:lstStyle/>
          <a:p>
            <a:pPr>
              <a:defRPr/>
            </a:pPr>
            <a:fld id="{EAC51A5D-1B6D-BA45-A176-DE2DC6E2E02C}" type="slidenum">
              <a:rPr lang="en-US" smtClean="0"/>
              <a:pPr>
                <a:defRPr/>
              </a:pPr>
              <a:t>7</a:t>
            </a:fld>
            <a:endParaRPr lang="en-US" dirty="0"/>
          </a:p>
        </p:txBody>
      </p:sp>
      <p:sp>
        <p:nvSpPr>
          <p:cNvPr id="6" name="Content Placeholder 2"/>
          <p:cNvSpPr>
            <a:spLocks noGrp="1"/>
          </p:cNvSpPr>
          <p:nvPr>
            <p:ph idx="1"/>
          </p:nvPr>
        </p:nvSpPr>
        <p:spPr/>
        <p:txBody>
          <a:bodyPr>
            <a:normAutofit/>
          </a:bodyPr>
          <a:lstStyle/>
          <a:p>
            <a:r>
              <a:rPr lang="nb-NO" dirty="0" smtClean="0"/>
              <a:t>Kort beskrivelse av prosjektet </a:t>
            </a:r>
          </a:p>
          <a:p>
            <a:pPr lvl="1"/>
            <a:r>
              <a:rPr lang="nb-NO" dirty="0" smtClean="0"/>
              <a:t>Jo mer presis informasjon om prosjektet, jo bedre grunnlag har vi for å finne riktig veileder </a:t>
            </a:r>
          </a:p>
          <a:p>
            <a:r>
              <a:rPr lang="nb-NO" dirty="0" smtClean="0"/>
              <a:t>Forslag til veileder</a:t>
            </a:r>
          </a:p>
          <a:p>
            <a:pPr lvl="1"/>
            <a:r>
              <a:rPr lang="nb-NO" dirty="0"/>
              <a:t>Ta kontakt med mulige veiledere og spør om de kan veilede deg</a:t>
            </a:r>
          </a:p>
          <a:p>
            <a:pPr lvl="1"/>
            <a:r>
              <a:rPr lang="nb-NO" dirty="0"/>
              <a:t>Om du ikke har kontaktet dem selv på forhånd, sett likevel opp forslag til veiledere</a:t>
            </a:r>
          </a:p>
          <a:p>
            <a:r>
              <a:rPr lang="nb-NO" dirty="0" smtClean="0"/>
              <a:t>Ikke nøl med å ta kontakt med Instituttets ansatte for å få råd og hjelp!</a:t>
            </a:r>
          </a:p>
        </p:txBody>
      </p:sp>
    </p:spTree>
    <p:extLst>
      <p:ext uri="{BB962C8B-B14F-4D97-AF65-F5344CB8AC3E}">
        <p14:creationId xmlns:p14="http://schemas.microsoft.com/office/powerpoint/2010/main" val="152154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Søknaden forts.</a:t>
            </a:r>
            <a:endParaRPr lang="nb-NO" dirty="0"/>
          </a:p>
        </p:txBody>
      </p:sp>
      <p:sp>
        <p:nvSpPr>
          <p:cNvPr id="3" name="Content Placeholder 2"/>
          <p:cNvSpPr>
            <a:spLocks noGrp="1"/>
          </p:cNvSpPr>
          <p:nvPr>
            <p:ph idx="1"/>
          </p:nvPr>
        </p:nvSpPr>
        <p:spPr/>
        <p:txBody>
          <a:bodyPr/>
          <a:lstStyle/>
          <a:p>
            <a:r>
              <a:rPr lang="nb-NO" dirty="0" smtClean="0">
                <a:hlinkClick r:id="rId3"/>
              </a:rPr>
              <a:t>Du søker via nettskjema</a:t>
            </a:r>
            <a:endParaRPr lang="nb-NO" dirty="0" smtClean="0"/>
          </a:p>
          <a:p>
            <a:r>
              <a:rPr lang="nb-NO" dirty="0" smtClean="0"/>
              <a:t>Søknadsfrist: 20. juni – bare en gang per år!</a:t>
            </a:r>
          </a:p>
          <a:p>
            <a:pPr lvl="1"/>
            <a:r>
              <a:rPr lang="nb-NO" dirty="0" smtClean="0"/>
              <a:t>Selv om du ikke skal begynne arbeidet med masteroppgaven før til våren må du søke nå</a:t>
            </a:r>
          </a:p>
          <a:p>
            <a:r>
              <a:rPr lang="nb-NO" dirty="0" smtClean="0"/>
              <a:t>Husk informasjonsmøte </a:t>
            </a:r>
            <a:r>
              <a:rPr lang="nb-NO" smtClean="0"/>
              <a:t>i STV4992 ved </a:t>
            </a:r>
            <a:r>
              <a:rPr lang="nb-NO" dirty="0" smtClean="0"/>
              <a:t>semesterstart, da du får beskjed om din veileder:</a:t>
            </a:r>
          </a:p>
          <a:p>
            <a:pPr marL="0" indent="0">
              <a:buNone/>
            </a:pPr>
            <a:r>
              <a:rPr lang="nb-NO" sz="3200" b="1" dirty="0" smtClean="0"/>
              <a:t>31. AUGUST KL. 10.15-12.00  AUDITORIUM </a:t>
            </a:r>
            <a:r>
              <a:rPr lang="nb-NO" sz="3200" b="1" dirty="0"/>
              <a:t>7</a:t>
            </a:r>
            <a:endParaRPr lang="nb-NO" sz="3200" b="1" dirty="0" smtClean="0"/>
          </a:p>
        </p:txBody>
      </p:sp>
      <p:sp>
        <p:nvSpPr>
          <p:cNvPr id="4" name="Date Placeholder 3"/>
          <p:cNvSpPr>
            <a:spLocks noGrp="1"/>
          </p:cNvSpPr>
          <p:nvPr>
            <p:ph type="dt" sz="half" idx="10"/>
          </p:nvPr>
        </p:nvSpPr>
        <p:spPr/>
        <p:txBody>
          <a:bodyPr/>
          <a:lstStyle/>
          <a:p>
            <a:pPr>
              <a:defRPr/>
            </a:pPr>
            <a:fld id="{1CC945FA-5706-8647-BF4D-CC4ACB4F4A53}" type="datetime1">
              <a:rPr lang="nb-NO" smtClean="0"/>
              <a:pPr>
                <a:defRPr/>
              </a:pPr>
              <a:t>25.05.2018</a:t>
            </a:fld>
            <a:endParaRPr lang="nb-NO" dirty="0"/>
          </a:p>
        </p:txBody>
      </p:sp>
      <p:sp>
        <p:nvSpPr>
          <p:cNvPr id="5" name="Slide Number Placeholder 4"/>
          <p:cNvSpPr>
            <a:spLocks noGrp="1"/>
          </p:cNvSpPr>
          <p:nvPr>
            <p:ph type="sldNum" sz="quarter" idx="11"/>
          </p:nvPr>
        </p:nvSpPr>
        <p:spPr/>
        <p:txBody>
          <a:bodyPr/>
          <a:lstStyle/>
          <a:p>
            <a:pPr>
              <a:defRPr/>
            </a:pPr>
            <a:fld id="{EAC51A5D-1B6D-BA45-A176-DE2DC6E2E02C}" type="slidenum">
              <a:rPr lang="en-US" smtClean="0"/>
              <a:pPr>
                <a:defRPr/>
              </a:pPr>
              <a:t>8</a:t>
            </a:fld>
            <a:endParaRPr lang="en-US" dirty="0"/>
          </a:p>
        </p:txBody>
      </p:sp>
    </p:spTree>
    <p:extLst>
      <p:ext uri="{BB962C8B-B14F-4D97-AF65-F5344CB8AC3E}">
        <p14:creationId xmlns:p14="http://schemas.microsoft.com/office/powerpoint/2010/main" val="118217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err="1"/>
              <a:t>Masteroppgave</a:t>
            </a:r>
            <a:r>
              <a:rPr lang="en-US" sz="2000" dirty="0"/>
              <a:t> </a:t>
            </a:r>
            <a:r>
              <a:rPr lang="en-US" sz="2000" dirty="0" err="1"/>
              <a:t>innenfor</a:t>
            </a:r>
            <a:r>
              <a:rPr lang="en-US" sz="2000" dirty="0"/>
              <a:t> </a:t>
            </a:r>
            <a:r>
              <a:rPr lang="en-US" sz="2000" dirty="0" err="1"/>
              <a:t>offentlig</a:t>
            </a:r>
            <a:r>
              <a:rPr lang="en-US" sz="2000" dirty="0"/>
              <a:t> </a:t>
            </a:r>
            <a:r>
              <a:rPr lang="en-US" sz="2000" dirty="0" err="1"/>
              <a:t>politikk</a:t>
            </a:r>
            <a:r>
              <a:rPr lang="en-US" sz="2000" dirty="0"/>
              <a:t> </a:t>
            </a:r>
            <a:r>
              <a:rPr lang="en-US" sz="2000" dirty="0" err="1"/>
              <a:t>og</a:t>
            </a:r>
            <a:r>
              <a:rPr lang="en-US" sz="2000" dirty="0"/>
              <a:t> </a:t>
            </a:r>
            <a:r>
              <a:rPr lang="en-US" sz="2000" dirty="0" err="1"/>
              <a:t>administrasjon</a:t>
            </a:r>
            <a:endParaRPr lang="en-US" sz="2000" dirty="0"/>
          </a:p>
        </p:txBody>
      </p:sp>
      <p:sp>
        <p:nvSpPr>
          <p:cNvPr id="3" name="Content Placeholder 2"/>
          <p:cNvSpPr>
            <a:spLocks noGrp="1"/>
          </p:cNvSpPr>
          <p:nvPr>
            <p:ph idx="1"/>
          </p:nvPr>
        </p:nvSpPr>
        <p:spPr/>
        <p:txBody>
          <a:bodyPr/>
          <a:lstStyle/>
          <a:p>
            <a:r>
              <a:rPr lang="nb-NO" dirty="0" smtClean="0"/>
              <a:t>(Hvorfor)</a:t>
            </a:r>
          </a:p>
          <a:p>
            <a:r>
              <a:rPr lang="nb-NO" dirty="0" smtClean="0"/>
              <a:t>(Hva; kurs; hjemmesider)</a:t>
            </a:r>
          </a:p>
          <a:p>
            <a:r>
              <a:rPr lang="nb-NO" dirty="0" smtClean="0"/>
              <a:t>Høy prosjektaktivitet, tilgang til kvalitative og kvantitative data, mulig å få en rolle og koble seg på noe større</a:t>
            </a:r>
          </a:p>
          <a:p>
            <a:r>
              <a:rPr lang="nb-NO" dirty="0" smtClean="0"/>
              <a:t>Tilbyr kombinasjon av individuell - og gruppeveiledning</a:t>
            </a:r>
          </a:p>
          <a:p>
            <a:r>
              <a:rPr lang="nb-NO" dirty="0" smtClean="0"/>
              <a:t>Intern veiledningskapasitet </a:t>
            </a:r>
            <a:r>
              <a:rPr lang="nb-NO" dirty="0" smtClean="0">
                <a:sym typeface="Wingdings" panose="05000000000000000000" pitchFamily="2" charset="2"/>
              </a:rPr>
              <a:t></a:t>
            </a:r>
            <a:r>
              <a:rPr lang="nb-NO" dirty="0" smtClean="0"/>
              <a:t>V19 er 15-18 studenter</a:t>
            </a:r>
            <a:br>
              <a:rPr lang="nb-NO" dirty="0" smtClean="0"/>
            </a:br>
            <a:r>
              <a:rPr lang="nb-NO" dirty="0" smtClean="0"/>
              <a:t>(prioritere de med ideer om og vilje til å knytte seg til prosjekter)</a:t>
            </a:r>
          </a:p>
          <a:p>
            <a:r>
              <a:rPr lang="nb-NO" dirty="0" smtClean="0"/>
              <a:t>Vil supplere med kvalifiserte eksterne veiledere</a:t>
            </a:r>
          </a:p>
          <a:p>
            <a:r>
              <a:rPr lang="nb-NO" dirty="0" smtClean="0"/>
              <a:t>Ta kontakt med oss ansatte i ukene som kommer, shoppe ideer/veiledere – kom helst med noen ideer selv også</a:t>
            </a:r>
          </a:p>
          <a:p>
            <a:endParaRPr lang="nb-NO" dirty="0" smtClean="0"/>
          </a:p>
          <a:p>
            <a:endParaRPr lang="en-US" dirty="0"/>
          </a:p>
        </p:txBody>
      </p:sp>
    </p:spTree>
    <p:extLst>
      <p:ext uri="{BB962C8B-B14F-4D97-AF65-F5344CB8AC3E}">
        <p14:creationId xmlns:p14="http://schemas.microsoft.com/office/powerpoint/2010/main" val="970067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613" y="757267"/>
            <a:ext cx="917802" cy="1380153"/>
          </a:xfrm>
          <a:prstGeom prst="rect">
            <a:avLst/>
          </a:prstGeom>
          <a:effectLst>
            <a:outerShdw blurRad="50800" dist="38100" dir="5400000" algn="t" rotWithShape="0">
              <a:prstClr val="black">
                <a:alpha val="40000"/>
              </a:prstClr>
            </a:outerShdw>
          </a:effec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9727" y="757267"/>
            <a:ext cx="917802" cy="1380153"/>
          </a:xfrm>
          <a:prstGeom prst="rect">
            <a:avLst/>
          </a:prstGeom>
          <a:effectLst>
            <a:outerShdw blurRad="50800" dist="38100" dir="5400000" algn="t" rotWithShape="0">
              <a:prstClr val="black">
                <a:alpha val="40000"/>
              </a:prstClr>
            </a:outerShdw>
          </a:effectLst>
        </p:spPr>
      </p:pic>
      <p:pic>
        <p:nvPicPr>
          <p:cNvPr id="1026" name="Picture 2" descr="https://bitadmin.hioa.no/image/get/kriko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9514" y="757267"/>
            <a:ext cx="1020113" cy="1360151"/>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7628" y="757267"/>
            <a:ext cx="904500" cy="1360151"/>
          </a:xfrm>
          <a:prstGeom prst="rect">
            <a:avLst/>
          </a:prstGeom>
          <a:effectLst>
            <a:outerShdw blurRad="50800" dist="38100" dir="5400000" algn="t" rotWithShape="0">
              <a:prstClr val="black">
                <a:alpha val="40000"/>
              </a:prstClr>
            </a:outerShdw>
          </a:effectLst>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12227" y="757267"/>
            <a:ext cx="930941" cy="1399911"/>
          </a:xfrm>
          <a:prstGeom prst="rect">
            <a:avLst/>
          </a:prstGeom>
          <a:effectLst>
            <a:outerShdw blurRad="50800" dist="38100" dir="5400000" algn="t" rotWithShape="0">
              <a:prstClr val="black">
                <a:alpha val="40000"/>
              </a:prstClr>
            </a:outerShdw>
          </a:effectLst>
        </p:spPr>
      </p:pic>
      <p:sp>
        <p:nvSpPr>
          <p:cNvPr id="8" name="AutoShape 4" descr="Bilderesultat for morten egeberg">
            <a:hlinkClick r:id="rId8"/>
          </p:cNvPr>
          <p:cNvSpPr>
            <a:spLocks noChangeAspect="1" noChangeArrowheads="1"/>
          </p:cNvSpPr>
          <p:nvPr/>
        </p:nvSpPr>
        <p:spPr bwMode="auto">
          <a:xfrm>
            <a:off x="3892021" y="-762000"/>
            <a:ext cx="1055688" cy="158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6200" tIns="38100" rIns="76200" bIns="38100" numCol="1" anchor="t" anchorCtr="0" compatLnSpc="1">
            <a:prstTxWarp prst="textNoShape">
              <a:avLst/>
            </a:prstTxWarp>
          </a:bodyPr>
          <a:lstStyle/>
          <a:p>
            <a:endParaRPr lang="nb-NO" sz="1333"/>
          </a:p>
        </p:txBody>
      </p:sp>
      <p:sp>
        <p:nvSpPr>
          <p:cNvPr id="15" name="TextBox 14"/>
          <p:cNvSpPr txBox="1"/>
          <p:nvPr/>
        </p:nvSpPr>
        <p:spPr>
          <a:xfrm>
            <a:off x="1091614" y="2176841"/>
            <a:ext cx="840093" cy="246221"/>
          </a:xfrm>
          <a:prstGeom prst="rect">
            <a:avLst/>
          </a:prstGeom>
          <a:noFill/>
        </p:spPr>
        <p:txBody>
          <a:bodyPr wrap="square" rtlCol="0">
            <a:spAutoFit/>
          </a:bodyPr>
          <a:lstStyle/>
          <a:p>
            <a:pPr algn="ctr"/>
            <a:r>
              <a:rPr lang="nb-NO" sz="1000" b="1" dirty="0"/>
              <a:t>TOBIAS</a:t>
            </a:r>
          </a:p>
        </p:txBody>
      </p:sp>
      <p:sp>
        <p:nvSpPr>
          <p:cNvPr id="17" name="TextBox 16"/>
          <p:cNvSpPr txBox="1"/>
          <p:nvPr/>
        </p:nvSpPr>
        <p:spPr>
          <a:xfrm>
            <a:off x="2489361" y="2157178"/>
            <a:ext cx="980267" cy="400110"/>
          </a:xfrm>
          <a:prstGeom prst="rect">
            <a:avLst/>
          </a:prstGeom>
          <a:noFill/>
        </p:spPr>
        <p:txBody>
          <a:bodyPr wrap="square" rtlCol="0">
            <a:spAutoFit/>
          </a:bodyPr>
          <a:lstStyle/>
          <a:p>
            <a:pPr algn="ctr"/>
            <a:r>
              <a:rPr lang="nb-NO" sz="1000" b="1" dirty="0"/>
              <a:t>KRISTOFFER</a:t>
            </a:r>
          </a:p>
        </p:txBody>
      </p:sp>
      <p:sp>
        <p:nvSpPr>
          <p:cNvPr id="18" name="TextBox 17"/>
          <p:cNvSpPr txBox="1"/>
          <p:nvPr/>
        </p:nvSpPr>
        <p:spPr>
          <a:xfrm>
            <a:off x="3888183" y="2176841"/>
            <a:ext cx="840093" cy="246221"/>
          </a:xfrm>
          <a:prstGeom prst="rect">
            <a:avLst/>
          </a:prstGeom>
          <a:noFill/>
        </p:spPr>
        <p:txBody>
          <a:bodyPr wrap="square" rtlCol="0">
            <a:spAutoFit/>
          </a:bodyPr>
          <a:lstStyle/>
          <a:p>
            <a:pPr algn="ctr"/>
            <a:r>
              <a:rPr lang="nb-NO" sz="1000" b="1" dirty="0"/>
              <a:t>JOSTEIN</a:t>
            </a:r>
          </a:p>
        </p:txBody>
      </p:sp>
      <p:sp>
        <p:nvSpPr>
          <p:cNvPr id="19" name="TextBox 18"/>
          <p:cNvSpPr txBox="1"/>
          <p:nvPr/>
        </p:nvSpPr>
        <p:spPr>
          <a:xfrm>
            <a:off x="5237012" y="2155988"/>
            <a:ext cx="840093" cy="246221"/>
          </a:xfrm>
          <a:prstGeom prst="rect">
            <a:avLst/>
          </a:prstGeom>
          <a:noFill/>
        </p:spPr>
        <p:txBody>
          <a:bodyPr wrap="square" rtlCol="0">
            <a:spAutoFit/>
          </a:bodyPr>
          <a:lstStyle/>
          <a:p>
            <a:pPr algn="ctr"/>
            <a:r>
              <a:rPr lang="nb-NO" sz="1000" b="1" dirty="0"/>
              <a:t>SIGNY</a:t>
            </a:r>
          </a:p>
        </p:txBody>
      </p:sp>
      <p:sp>
        <p:nvSpPr>
          <p:cNvPr id="20" name="TextBox 19"/>
          <p:cNvSpPr txBox="1"/>
          <p:nvPr/>
        </p:nvSpPr>
        <p:spPr>
          <a:xfrm>
            <a:off x="6481696" y="2176841"/>
            <a:ext cx="1192002" cy="246221"/>
          </a:xfrm>
          <a:prstGeom prst="rect">
            <a:avLst/>
          </a:prstGeom>
          <a:noFill/>
        </p:spPr>
        <p:txBody>
          <a:bodyPr wrap="square" rtlCol="0">
            <a:spAutoFit/>
          </a:bodyPr>
          <a:lstStyle/>
          <a:p>
            <a:pPr algn="ctr"/>
            <a:r>
              <a:rPr lang="nb-NO" sz="1000" b="1" dirty="0"/>
              <a:t>JAN ERLING</a:t>
            </a:r>
          </a:p>
        </p:txBody>
      </p:sp>
      <p:sp>
        <p:nvSpPr>
          <p:cNvPr id="21" name="TextBox 20"/>
          <p:cNvSpPr txBox="1"/>
          <p:nvPr/>
        </p:nvSpPr>
        <p:spPr>
          <a:xfrm>
            <a:off x="772051" y="4551916"/>
            <a:ext cx="840093" cy="246221"/>
          </a:xfrm>
          <a:prstGeom prst="rect">
            <a:avLst/>
          </a:prstGeom>
          <a:noFill/>
        </p:spPr>
        <p:txBody>
          <a:bodyPr wrap="square" rtlCol="0">
            <a:spAutoFit/>
          </a:bodyPr>
          <a:lstStyle/>
          <a:p>
            <a:pPr algn="ctr"/>
            <a:r>
              <a:rPr lang="nb-NO" sz="1000" b="1" dirty="0"/>
              <a:t>ELIN</a:t>
            </a:r>
          </a:p>
        </p:txBody>
      </p:sp>
      <p:sp>
        <p:nvSpPr>
          <p:cNvPr id="22" name="TextBox 21"/>
          <p:cNvSpPr txBox="1"/>
          <p:nvPr/>
        </p:nvSpPr>
        <p:spPr>
          <a:xfrm>
            <a:off x="1649267" y="4528830"/>
            <a:ext cx="933026" cy="246221"/>
          </a:xfrm>
          <a:prstGeom prst="rect">
            <a:avLst/>
          </a:prstGeom>
          <a:noFill/>
        </p:spPr>
        <p:txBody>
          <a:bodyPr wrap="square" rtlCol="0">
            <a:spAutoFit/>
          </a:bodyPr>
          <a:lstStyle/>
          <a:p>
            <a:pPr algn="ctr"/>
            <a:r>
              <a:rPr lang="nb-NO" sz="1000" b="1" dirty="0"/>
              <a:t>TORBJØRG</a:t>
            </a:r>
          </a:p>
        </p:txBody>
      </p:sp>
      <p:sp>
        <p:nvSpPr>
          <p:cNvPr id="23" name="TextBox 22"/>
          <p:cNvSpPr txBox="1"/>
          <p:nvPr/>
        </p:nvSpPr>
        <p:spPr>
          <a:xfrm>
            <a:off x="2489361" y="4544692"/>
            <a:ext cx="840093" cy="246221"/>
          </a:xfrm>
          <a:prstGeom prst="rect">
            <a:avLst/>
          </a:prstGeom>
          <a:noFill/>
        </p:spPr>
        <p:txBody>
          <a:bodyPr wrap="square" rtlCol="0">
            <a:spAutoFit/>
          </a:bodyPr>
          <a:lstStyle/>
          <a:p>
            <a:pPr algn="ctr"/>
            <a:r>
              <a:rPr lang="nb-NO" sz="1000" b="1" dirty="0"/>
              <a:t>TOM</a:t>
            </a:r>
          </a:p>
        </p:txBody>
      </p:sp>
      <p:sp>
        <p:nvSpPr>
          <p:cNvPr id="24" name="TextBox 23"/>
          <p:cNvSpPr txBox="1"/>
          <p:nvPr/>
        </p:nvSpPr>
        <p:spPr>
          <a:xfrm>
            <a:off x="3413975" y="4246848"/>
            <a:ext cx="840093" cy="246221"/>
          </a:xfrm>
          <a:prstGeom prst="rect">
            <a:avLst/>
          </a:prstGeom>
          <a:noFill/>
        </p:spPr>
        <p:txBody>
          <a:bodyPr wrap="square" rtlCol="0">
            <a:spAutoFit/>
          </a:bodyPr>
          <a:lstStyle/>
          <a:p>
            <a:pPr algn="ctr"/>
            <a:r>
              <a:rPr lang="nb-NO" sz="1000" b="1" dirty="0"/>
              <a:t>MORTEN</a:t>
            </a:r>
          </a:p>
        </p:txBody>
      </p:sp>
      <p:sp>
        <p:nvSpPr>
          <p:cNvPr id="25" name="TextBox 24"/>
          <p:cNvSpPr txBox="1"/>
          <p:nvPr/>
        </p:nvSpPr>
        <p:spPr>
          <a:xfrm>
            <a:off x="4223064" y="4518276"/>
            <a:ext cx="840093" cy="246221"/>
          </a:xfrm>
          <a:prstGeom prst="rect">
            <a:avLst/>
          </a:prstGeom>
          <a:noFill/>
        </p:spPr>
        <p:txBody>
          <a:bodyPr wrap="square" rtlCol="0">
            <a:spAutoFit/>
          </a:bodyPr>
          <a:lstStyle/>
          <a:p>
            <a:pPr algn="ctr"/>
            <a:r>
              <a:rPr lang="nb-NO" sz="1000" b="1" dirty="0"/>
              <a:t>ANTON</a:t>
            </a:r>
          </a:p>
        </p:txBody>
      </p:sp>
      <p:sp>
        <p:nvSpPr>
          <p:cNvPr id="26" name="TextBox 25"/>
          <p:cNvSpPr txBox="1"/>
          <p:nvPr/>
        </p:nvSpPr>
        <p:spPr>
          <a:xfrm>
            <a:off x="5114259" y="4512811"/>
            <a:ext cx="840093" cy="246221"/>
          </a:xfrm>
          <a:prstGeom prst="rect">
            <a:avLst/>
          </a:prstGeom>
          <a:noFill/>
        </p:spPr>
        <p:txBody>
          <a:bodyPr wrap="square" rtlCol="0">
            <a:spAutoFit/>
          </a:bodyPr>
          <a:lstStyle/>
          <a:p>
            <a:pPr algn="ctr"/>
            <a:r>
              <a:rPr lang="nb-NO" sz="1000" b="1" dirty="0"/>
              <a:t>HARALD</a:t>
            </a:r>
          </a:p>
        </p:txBody>
      </p:sp>
      <p:sp>
        <p:nvSpPr>
          <p:cNvPr id="27" name="TextBox 26"/>
          <p:cNvSpPr txBox="1"/>
          <p:nvPr/>
        </p:nvSpPr>
        <p:spPr>
          <a:xfrm>
            <a:off x="5821952" y="4487296"/>
            <a:ext cx="840093" cy="246221"/>
          </a:xfrm>
          <a:prstGeom prst="rect">
            <a:avLst/>
          </a:prstGeom>
          <a:noFill/>
        </p:spPr>
        <p:txBody>
          <a:bodyPr wrap="square" rtlCol="0">
            <a:spAutoFit/>
          </a:bodyPr>
          <a:lstStyle/>
          <a:p>
            <a:pPr algn="ctr"/>
            <a:r>
              <a:rPr lang="nb-NO" sz="1000" b="1" dirty="0"/>
              <a:t>VILDE</a:t>
            </a:r>
          </a:p>
        </p:txBody>
      </p:sp>
      <p:sp>
        <p:nvSpPr>
          <p:cNvPr id="28" name="TextBox 27"/>
          <p:cNvSpPr txBox="1"/>
          <p:nvPr/>
        </p:nvSpPr>
        <p:spPr>
          <a:xfrm>
            <a:off x="6549923" y="4228612"/>
            <a:ext cx="840093" cy="246221"/>
          </a:xfrm>
          <a:prstGeom prst="rect">
            <a:avLst/>
          </a:prstGeom>
          <a:noFill/>
        </p:spPr>
        <p:txBody>
          <a:bodyPr wrap="square" rtlCol="0">
            <a:spAutoFit/>
          </a:bodyPr>
          <a:lstStyle/>
          <a:p>
            <a:pPr algn="ctr"/>
            <a:r>
              <a:rPr lang="nb-NO" sz="1000" b="1" dirty="0"/>
              <a:t>KARL</a:t>
            </a:r>
          </a:p>
        </p:txBody>
      </p:sp>
      <p:sp>
        <p:nvSpPr>
          <p:cNvPr id="16" name="AutoShape 6" descr="Bilderesultat for ase gornitzka">
            <a:hlinkClick r:id="rId9"/>
          </p:cNvPr>
          <p:cNvSpPr>
            <a:spLocks noChangeAspect="1" noChangeArrowheads="1"/>
          </p:cNvSpPr>
          <p:nvPr/>
        </p:nvSpPr>
        <p:spPr bwMode="auto">
          <a:xfrm>
            <a:off x="3586428" y="-825500"/>
            <a:ext cx="1587500" cy="17224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6200" tIns="38100" rIns="76200" bIns="38100" numCol="1" anchor="t" anchorCtr="0" compatLnSpc="1">
            <a:prstTxWarp prst="textNoShape">
              <a:avLst/>
            </a:prstTxWarp>
          </a:bodyPr>
          <a:lstStyle/>
          <a:p>
            <a:endParaRPr lang="nb-NO" sz="1333"/>
          </a:p>
        </p:txBody>
      </p:sp>
      <p:pic>
        <p:nvPicPr>
          <p:cNvPr id="6" name="Picture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882097" y="3427939"/>
            <a:ext cx="730047" cy="1097815"/>
          </a:xfrm>
          <a:prstGeom prst="rect">
            <a:avLst/>
          </a:prstGeom>
          <a:effectLst>
            <a:outerShdw blurRad="50800" dist="38100" dir="5400000" algn="t" rotWithShape="0">
              <a:prstClr val="black">
                <a:alpha val="40000"/>
              </a:prstClr>
            </a:outerShdw>
          </a:effectLst>
        </p:spPr>
      </p:pic>
      <p:pic>
        <p:nvPicPr>
          <p:cNvPr id="7" name="Picture 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2622067" y="3375840"/>
            <a:ext cx="730047" cy="1097815"/>
          </a:xfrm>
          <a:prstGeom prst="rect">
            <a:avLst/>
          </a:prstGeom>
          <a:effectLst>
            <a:outerShdw blurRad="50800" dist="38100" dir="5400000" algn="t" rotWithShape="0">
              <a:prstClr val="black">
                <a:alpha val="40000"/>
              </a:prstClr>
            </a:outerShdw>
          </a:effectLst>
        </p:spPr>
      </p:pic>
      <p:pic>
        <p:nvPicPr>
          <p:cNvPr id="9" name="Picture 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3468998" y="3093859"/>
            <a:ext cx="730047" cy="1097815"/>
          </a:xfrm>
          <a:prstGeom prst="rect">
            <a:avLst/>
          </a:prstGeom>
          <a:effectLst>
            <a:outerShdw blurRad="50800" dist="38100" dir="5400000" algn="t" rotWithShape="0">
              <a:prstClr val="black">
                <a:alpha val="40000"/>
              </a:prstClr>
            </a:outerShdw>
          </a:effectLst>
        </p:spPr>
      </p:pic>
      <p:pic>
        <p:nvPicPr>
          <p:cNvPr id="10" name="Picture 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4332754" y="3375840"/>
            <a:ext cx="717013" cy="1078215"/>
          </a:xfrm>
          <a:prstGeom prst="rect">
            <a:avLst/>
          </a:prstGeom>
          <a:effectLst>
            <a:outerShdw blurRad="50800" dist="38100" dir="5400000" algn="t" rotWithShape="0">
              <a:prstClr val="black">
                <a:alpha val="40000"/>
              </a:prstClr>
            </a:outerShdw>
          </a:effectLst>
        </p:spPr>
      </p:pic>
      <p:pic>
        <p:nvPicPr>
          <p:cNvPr id="11" name="Picture 1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flipH="1">
            <a:off x="5175064" y="3373057"/>
            <a:ext cx="718484" cy="1080428"/>
          </a:xfrm>
          <a:prstGeom prst="rect">
            <a:avLst/>
          </a:prstGeom>
          <a:effectLst>
            <a:outerShdw blurRad="50800" dist="38100" dir="5400000" algn="t" rotWithShape="0">
              <a:prstClr val="black">
                <a:alpha val="40000"/>
              </a:prstClr>
            </a:outerShdw>
          </a:effectLst>
        </p:spPr>
      </p:pic>
      <p:pic>
        <p:nvPicPr>
          <p:cNvPr id="12" name="Picture 1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flipH="1">
            <a:off x="6671532" y="3093859"/>
            <a:ext cx="718484" cy="1080428"/>
          </a:xfrm>
          <a:prstGeom prst="rect">
            <a:avLst/>
          </a:prstGeom>
          <a:effectLst>
            <a:outerShdw blurRad="50800" dist="38100" dir="5400000" algn="t" rotWithShape="0">
              <a:prstClr val="black">
                <a:alpha val="40000"/>
              </a:prstClr>
            </a:outerShdw>
          </a:effectLst>
        </p:spPr>
      </p:pic>
      <p:pic>
        <p:nvPicPr>
          <p:cNvPr id="13" name="Picture 12"/>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flipH="1">
            <a:off x="1737441" y="3376427"/>
            <a:ext cx="759329" cy="1141849"/>
          </a:xfrm>
          <a:prstGeom prst="rect">
            <a:avLst/>
          </a:prstGeom>
          <a:effectLst>
            <a:outerShdw blurRad="50800" dist="38100" dir="5400000" algn="t" rotWithShape="0">
              <a:prstClr val="black">
                <a:alpha val="40000"/>
              </a:prstClr>
            </a:outerShdw>
          </a:effectLst>
        </p:spPr>
      </p:pic>
      <p:pic>
        <p:nvPicPr>
          <p:cNvPr id="14" name="Picture 13"/>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flipH="1">
            <a:off x="6018844" y="3373057"/>
            <a:ext cx="568235" cy="1080910"/>
          </a:xfrm>
          <a:prstGeom prst="rect">
            <a:avLst/>
          </a:prstGeom>
          <a:effectLst>
            <a:outerShdw blurRad="50800" dist="38100" dir="5400000" algn="t" rotWithShape="0">
              <a:prstClr val="black">
                <a:alpha val="40000"/>
              </a:prstClr>
            </a:outerShdw>
          </a:effectLst>
        </p:spPr>
      </p:pic>
      <p:pic>
        <p:nvPicPr>
          <p:cNvPr id="30" name="Picture 29"/>
          <p:cNvPicPr>
            <a:picLocks noChangeAspect="1"/>
          </p:cNvPicPr>
          <p:nvPr/>
        </p:nvPicPr>
        <p:blipFill rotWithShape="1">
          <a:blip r:embed="rId18"/>
          <a:srcRect l="15450" r="13059"/>
          <a:stretch/>
        </p:blipFill>
        <p:spPr>
          <a:xfrm flipH="1">
            <a:off x="7556157" y="3400698"/>
            <a:ext cx="715967" cy="1086598"/>
          </a:xfrm>
          <a:prstGeom prst="rect">
            <a:avLst/>
          </a:prstGeom>
          <a:effectLst>
            <a:outerShdw blurRad="50800" dist="38100" dir="5400000" algn="t" rotWithShape="0">
              <a:prstClr val="black">
                <a:alpha val="40000"/>
              </a:prstClr>
            </a:outerShdw>
          </a:effectLst>
        </p:spPr>
      </p:pic>
      <p:sp>
        <p:nvSpPr>
          <p:cNvPr id="32" name="TextBox 31"/>
          <p:cNvSpPr txBox="1"/>
          <p:nvPr/>
        </p:nvSpPr>
        <p:spPr>
          <a:xfrm>
            <a:off x="7430860" y="4500052"/>
            <a:ext cx="840093" cy="246221"/>
          </a:xfrm>
          <a:prstGeom prst="rect">
            <a:avLst/>
          </a:prstGeom>
          <a:noFill/>
        </p:spPr>
        <p:txBody>
          <a:bodyPr wrap="square" rtlCol="0">
            <a:spAutoFit/>
          </a:bodyPr>
          <a:lstStyle/>
          <a:p>
            <a:pPr algn="ctr"/>
            <a:r>
              <a:rPr lang="nb-NO" sz="1000" b="1" dirty="0"/>
              <a:t>ÅSE</a:t>
            </a:r>
          </a:p>
        </p:txBody>
      </p:sp>
    </p:spTree>
    <p:extLst>
      <p:ext uri="{BB962C8B-B14F-4D97-AF65-F5344CB8AC3E}">
        <p14:creationId xmlns:p14="http://schemas.microsoft.com/office/powerpoint/2010/main" val="18633966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883156" y="1917608"/>
            <a:ext cx="7543989" cy="951869"/>
          </a:xfrm>
        </p:spPr>
        <p:txBody>
          <a:bodyPr/>
          <a:lstStyle/>
          <a:p>
            <a:pPr eaLnBrk="1" hangingPunct="1"/>
            <a:r>
              <a:rPr lang="nb-NO" sz="3200" dirty="0" smtClean="0"/>
              <a:t>Masteroppgaver i politisk teori</a:t>
            </a:r>
            <a:endParaRPr lang="nb-NO" sz="3200" dirty="0"/>
          </a:p>
        </p:txBody>
      </p:sp>
      <p:sp>
        <p:nvSpPr>
          <p:cNvPr id="15363" name="Rectangle 3"/>
          <p:cNvSpPr>
            <a:spLocks noGrp="1" noChangeArrowheads="1"/>
          </p:cNvSpPr>
          <p:nvPr>
            <p:ph type="subTitle" idx="1"/>
          </p:nvPr>
        </p:nvSpPr>
        <p:spPr>
          <a:xfrm>
            <a:off x="883156" y="2858131"/>
            <a:ext cx="7543989" cy="1459954"/>
          </a:xfrm>
        </p:spPr>
        <p:txBody>
          <a:bodyPr/>
          <a:lstStyle/>
          <a:p>
            <a:pPr eaLnBrk="1" hangingPunct="1"/>
            <a:endParaRPr lang="nb-NO" sz="1200" dirty="0" smtClean="0"/>
          </a:p>
          <a:p>
            <a:pPr eaLnBrk="1" hangingPunct="1"/>
            <a:r>
              <a:rPr lang="nb-NO" sz="1200" dirty="0" smtClean="0"/>
              <a:t>Robert Huseby (</a:t>
            </a:r>
            <a:r>
              <a:rPr lang="nb-NO" sz="1200" dirty="0" err="1" smtClean="0">
                <a:hlinkClick r:id="rId3"/>
              </a:rPr>
              <a:t>roberthu@stv.uio</a:t>
            </a:r>
            <a:r>
              <a:rPr lang="nb-NO" sz="1200" dirty="0" smtClean="0"/>
              <a:t>) 25. mai, 2018</a:t>
            </a:r>
          </a:p>
          <a:p>
            <a:pPr eaLnBrk="1" hangingPunct="1"/>
            <a:endParaRPr lang="nb-NO" sz="1200" dirty="0"/>
          </a:p>
        </p:txBody>
      </p:sp>
    </p:spTree>
    <p:extLst>
      <p:ext uri="{BB962C8B-B14F-4D97-AF65-F5344CB8AC3E}">
        <p14:creationId xmlns:p14="http://schemas.microsoft.com/office/powerpoint/2010/main" val="4334308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30194701-3CF2-3641-BD84-23F84F23D0A5}" type="datetime1">
              <a:rPr lang="nb-NO" smtClean="0"/>
              <a:pPr/>
              <a:t>25.05.2018</a:t>
            </a:fld>
            <a:endParaRPr lang="nb-NO" smtClean="0"/>
          </a:p>
        </p:txBody>
      </p:sp>
      <p:sp>
        <p:nvSpPr>
          <p:cNvPr id="16387" name="Slide Number Placeholder 5"/>
          <p:cNvSpPr>
            <a:spLocks noGrp="1"/>
          </p:cNvSpPr>
          <p:nvPr>
            <p:ph type="sldNum" sz="quarter" idx="11"/>
          </p:nvPr>
        </p:nvSpPr>
        <p:spPr>
          <a:noFill/>
        </p:spPr>
        <p:txBody>
          <a:bodyPr/>
          <a:lstStyle/>
          <a:p>
            <a:fld id="{37483532-1AC2-C146-B766-248EA948A85B}" type="slidenum">
              <a:rPr lang="en-US" smtClean="0"/>
              <a:pPr/>
              <a:t>12</a:t>
            </a:fld>
            <a:endParaRPr lang="en-US" smtClean="0"/>
          </a:p>
        </p:txBody>
      </p:sp>
      <p:sp>
        <p:nvSpPr>
          <p:cNvPr id="16388" name="Rectangle 2"/>
          <p:cNvSpPr>
            <a:spLocks noGrp="1" noChangeArrowheads="1"/>
          </p:cNvSpPr>
          <p:nvPr>
            <p:ph type="title"/>
          </p:nvPr>
        </p:nvSpPr>
        <p:spPr/>
        <p:txBody>
          <a:bodyPr/>
          <a:lstStyle/>
          <a:p>
            <a:pPr eaLnBrk="1" hangingPunct="1"/>
            <a:r>
              <a:rPr lang="nb-NO" dirty="0" smtClean="0"/>
              <a:t>Politisk teori:</a:t>
            </a:r>
            <a:endParaRPr lang="nb-NO" dirty="0"/>
          </a:p>
        </p:txBody>
      </p:sp>
      <p:sp>
        <p:nvSpPr>
          <p:cNvPr id="16389" name="Rectangle 3"/>
          <p:cNvSpPr>
            <a:spLocks noGrp="1" noChangeArrowheads="1"/>
          </p:cNvSpPr>
          <p:nvPr>
            <p:ph type="body" idx="1"/>
          </p:nvPr>
        </p:nvSpPr>
        <p:spPr/>
        <p:txBody>
          <a:bodyPr/>
          <a:lstStyle/>
          <a:p>
            <a:pPr>
              <a:lnSpc>
                <a:spcPct val="150000"/>
              </a:lnSpc>
              <a:spcBef>
                <a:spcPts val="1875"/>
              </a:spcBef>
              <a:spcAft>
                <a:spcPts val="600"/>
              </a:spcAft>
            </a:pPr>
            <a:r>
              <a:rPr lang="nb-NO" sz="2400" b="1" dirty="0">
                <a:solidFill>
                  <a:srgbClr val="2B2B2B"/>
                </a:solidFill>
                <a:latin typeface="Calibri" panose="020F0502020204030204" pitchFamily="34" charset="0"/>
                <a:ea typeface="Times New Roman"/>
              </a:rPr>
              <a:t>Analyse av politiske </a:t>
            </a:r>
            <a:r>
              <a:rPr lang="nb-NO" sz="2400" b="1" dirty="0" smtClean="0">
                <a:solidFill>
                  <a:srgbClr val="2B2B2B"/>
                </a:solidFill>
                <a:latin typeface="Calibri" panose="020F0502020204030204" pitchFamily="34" charset="0"/>
                <a:ea typeface="Times New Roman"/>
              </a:rPr>
              <a:t>ideer</a:t>
            </a:r>
          </a:p>
          <a:p>
            <a:pPr lvl="0">
              <a:lnSpc>
                <a:spcPct val="150000"/>
              </a:lnSpc>
              <a:spcBef>
                <a:spcPts val="1875"/>
              </a:spcBef>
              <a:spcAft>
                <a:spcPts val="600"/>
              </a:spcAft>
            </a:pPr>
            <a:r>
              <a:rPr lang="nb-NO" sz="2400" b="1" dirty="0">
                <a:solidFill>
                  <a:srgbClr val="2B2B2B"/>
                </a:solidFill>
                <a:latin typeface="Calibri" panose="020F0502020204030204" pitchFamily="34" charset="0"/>
                <a:ea typeface="Times New Roman"/>
              </a:rPr>
              <a:t>Politisk etikk og normativ </a:t>
            </a:r>
            <a:r>
              <a:rPr lang="nb-NO" sz="2400" b="1" dirty="0" smtClean="0">
                <a:solidFill>
                  <a:srgbClr val="2B2B2B"/>
                </a:solidFill>
                <a:latin typeface="Calibri" panose="020F0502020204030204" pitchFamily="34" charset="0"/>
                <a:ea typeface="Times New Roman"/>
              </a:rPr>
              <a:t>teori</a:t>
            </a:r>
          </a:p>
          <a:p>
            <a:pPr lvl="0">
              <a:lnSpc>
                <a:spcPct val="150000"/>
              </a:lnSpc>
              <a:spcBef>
                <a:spcPts val="1875"/>
              </a:spcBef>
              <a:spcAft>
                <a:spcPts val="600"/>
              </a:spcAft>
            </a:pPr>
            <a:r>
              <a:rPr lang="nb-NO" sz="2400" b="1" dirty="0">
                <a:solidFill>
                  <a:srgbClr val="2B2B2B"/>
                </a:solidFill>
                <a:latin typeface="Calibri" panose="020F0502020204030204" pitchFamily="34" charset="0"/>
                <a:ea typeface="Times New Roman"/>
              </a:rPr>
              <a:t>Konstitusjonelle </a:t>
            </a:r>
            <a:r>
              <a:rPr lang="nb-NO" sz="2400" b="1" dirty="0" smtClean="0">
                <a:solidFill>
                  <a:srgbClr val="2B2B2B"/>
                </a:solidFill>
                <a:latin typeface="Calibri" panose="020F0502020204030204" pitchFamily="34" charset="0"/>
                <a:ea typeface="Times New Roman"/>
              </a:rPr>
              <a:t>studier</a:t>
            </a:r>
          </a:p>
          <a:p>
            <a:pPr lvl="0">
              <a:lnSpc>
                <a:spcPct val="150000"/>
              </a:lnSpc>
              <a:spcBef>
                <a:spcPts val="1875"/>
              </a:spcBef>
              <a:spcAft>
                <a:spcPts val="600"/>
              </a:spcAft>
            </a:pPr>
            <a:r>
              <a:rPr lang="nb-NO" sz="2400" b="1" dirty="0">
                <a:solidFill>
                  <a:srgbClr val="2B2B2B"/>
                </a:solidFill>
                <a:latin typeface="Calibri" panose="020F0502020204030204" pitchFamily="34" charset="0"/>
                <a:ea typeface="Times New Roman"/>
              </a:rPr>
              <a:t>Vitenskapsfilosofi</a:t>
            </a:r>
            <a:endParaRPr lang="en-US" sz="1800" dirty="0">
              <a:solidFill>
                <a:srgbClr val="000000"/>
              </a:solidFill>
              <a:latin typeface="Calibri" panose="020F0502020204030204" pitchFamily="34" charset="0"/>
              <a:ea typeface="Times New Roman"/>
            </a:endParaRPr>
          </a:p>
          <a:p>
            <a:pPr lvl="0">
              <a:lnSpc>
                <a:spcPct val="150000"/>
              </a:lnSpc>
              <a:spcBef>
                <a:spcPts val="1875"/>
              </a:spcBef>
              <a:spcAft>
                <a:spcPts val="600"/>
              </a:spcAft>
            </a:pPr>
            <a:endParaRPr lang="en-US" sz="1800" dirty="0">
              <a:solidFill>
                <a:srgbClr val="000000"/>
              </a:solidFill>
              <a:latin typeface="Calibri" panose="020F0502020204030204" pitchFamily="34" charset="0"/>
              <a:ea typeface="Times New Roman"/>
            </a:endParaRPr>
          </a:p>
          <a:p>
            <a:pPr lvl="0">
              <a:lnSpc>
                <a:spcPct val="150000"/>
              </a:lnSpc>
              <a:spcBef>
                <a:spcPts val="1875"/>
              </a:spcBef>
              <a:spcAft>
                <a:spcPts val="600"/>
              </a:spcAft>
            </a:pPr>
            <a:endParaRPr lang="en-US" sz="1800" dirty="0">
              <a:solidFill>
                <a:srgbClr val="000000"/>
              </a:solidFill>
              <a:latin typeface="Calibri" panose="020F0502020204030204" pitchFamily="34" charset="0"/>
              <a:ea typeface="Times New Roman"/>
            </a:endParaRPr>
          </a:p>
          <a:p>
            <a:pPr>
              <a:lnSpc>
                <a:spcPct val="150000"/>
              </a:lnSpc>
              <a:spcBef>
                <a:spcPts val="1875"/>
              </a:spcBef>
              <a:spcAft>
                <a:spcPts val="600"/>
              </a:spcAft>
            </a:pPr>
            <a:endParaRPr lang="en-US" sz="1800" dirty="0">
              <a:latin typeface="Calibri" panose="020F0502020204030204" pitchFamily="34" charset="0"/>
              <a:ea typeface="Times New Roman"/>
            </a:endParaRPr>
          </a:p>
          <a:p>
            <a:pPr eaLnBrk="1" hangingPunct="1"/>
            <a:endParaRPr lang="nb-NO" dirty="0" smtClean="0"/>
          </a:p>
        </p:txBody>
      </p:sp>
    </p:spTree>
    <p:extLst>
      <p:ext uri="{BB962C8B-B14F-4D97-AF65-F5344CB8AC3E}">
        <p14:creationId xmlns:p14="http://schemas.microsoft.com/office/powerpoint/2010/main" val="39003380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62211" y="985292"/>
            <a:ext cx="7924464" cy="4094288"/>
          </a:xfrm>
        </p:spPr>
        <p:txBody>
          <a:bodyPr/>
          <a:lstStyle/>
          <a:p>
            <a:pPr>
              <a:lnSpc>
                <a:spcPct val="150000"/>
              </a:lnSpc>
              <a:spcAft>
                <a:spcPts val="0"/>
              </a:spcAft>
            </a:pPr>
            <a:r>
              <a:rPr lang="nb-NO" sz="2400" b="1" dirty="0">
                <a:latin typeface="Calibri" panose="020F0502020204030204" pitchFamily="34" charset="0"/>
                <a:ea typeface="Times New Roman"/>
              </a:rPr>
              <a:t>Mulige veiledere:</a:t>
            </a:r>
            <a:endParaRPr lang="en-US" sz="1800" dirty="0">
              <a:latin typeface="Calibri" panose="020F0502020204030204" pitchFamily="34" charset="0"/>
              <a:ea typeface="Times New Roman"/>
            </a:endParaRPr>
          </a:p>
          <a:p>
            <a:pPr lvl="1"/>
            <a:endParaRPr lang="nb-NO" sz="1600" dirty="0" smtClean="0">
              <a:latin typeface="Calibri" panose="020F0502020204030204" pitchFamily="34" charset="0"/>
            </a:endParaRPr>
          </a:p>
          <a:p>
            <a:pPr lvl="1"/>
            <a:r>
              <a:rPr lang="nb-NO" sz="2000" dirty="0" smtClean="0">
                <a:latin typeface="Calibri" panose="020F0502020204030204" pitchFamily="34" charset="0"/>
              </a:rPr>
              <a:t>Sebastian Conte</a:t>
            </a:r>
          </a:p>
          <a:p>
            <a:pPr lvl="1"/>
            <a:r>
              <a:rPr lang="nb-NO" sz="2000" dirty="0" smtClean="0">
                <a:latin typeface="Calibri" panose="020F0502020204030204" pitchFamily="34" charset="0"/>
              </a:rPr>
              <a:t>Bernt Hagtvet</a:t>
            </a:r>
          </a:p>
          <a:p>
            <a:pPr lvl="1"/>
            <a:r>
              <a:rPr lang="nb-NO" sz="2000" dirty="0" smtClean="0">
                <a:latin typeface="Calibri" panose="020F0502020204030204" pitchFamily="34" charset="0"/>
              </a:rPr>
              <a:t>Robert Huseby</a:t>
            </a:r>
          </a:p>
          <a:p>
            <a:pPr lvl="1"/>
            <a:r>
              <a:rPr lang="nb-NO" sz="2000" dirty="0" smtClean="0">
                <a:latin typeface="Calibri" panose="020F0502020204030204" pitchFamily="34" charset="0"/>
              </a:rPr>
              <a:t>Jonathan Kuyper</a:t>
            </a:r>
          </a:p>
          <a:p>
            <a:pPr lvl="1"/>
            <a:r>
              <a:rPr lang="nb-NO" sz="2000" dirty="0" smtClean="0">
                <a:latin typeface="Calibri" panose="020F0502020204030204" pitchFamily="34" charset="0"/>
              </a:rPr>
              <a:t>Sigurd Lindstad</a:t>
            </a:r>
          </a:p>
          <a:p>
            <a:pPr lvl="1"/>
            <a:r>
              <a:rPr lang="nb-NO" sz="2000" dirty="0" smtClean="0">
                <a:latin typeface="Calibri" panose="020F0502020204030204" pitchFamily="34" charset="0"/>
              </a:rPr>
              <a:t>Raino Malnes</a:t>
            </a:r>
          </a:p>
          <a:p>
            <a:pPr lvl="1"/>
            <a:r>
              <a:rPr lang="nb-NO" sz="2000" dirty="0" smtClean="0">
                <a:latin typeface="Calibri" panose="020F0502020204030204" pitchFamily="34" charset="0"/>
              </a:rPr>
              <a:t>Trond Nordby</a:t>
            </a:r>
          </a:p>
          <a:p>
            <a:pPr lvl="1"/>
            <a:r>
              <a:rPr lang="nb-NO" sz="2000" dirty="0" smtClean="0">
                <a:latin typeface="Calibri" panose="020F0502020204030204" pitchFamily="34" charset="0"/>
              </a:rPr>
              <a:t>Bjørn Erik Rasch</a:t>
            </a:r>
          </a:p>
          <a:p>
            <a:pPr lvl="1"/>
            <a:r>
              <a:rPr lang="nb-NO" sz="2000" dirty="0" smtClean="0">
                <a:latin typeface="Calibri" panose="020F0502020204030204" pitchFamily="34" charset="0"/>
              </a:rPr>
              <a:t>Greg Reichberg</a:t>
            </a:r>
          </a:p>
          <a:p>
            <a:pPr lvl="1"/>
            <a:endParaRPr lang="en-US" dirty="0"/>
          </a:p>
        </p:txBody>
      </p:sp>
      <p:sp>
        <p:nvSpPr>
          <p:cNvPr id="4" name="Date Placeholder 3"/>
          <p:cNvSpPr>
            <a:spLocks noGrp="1"/>
          </p:cNvSpPr>
          <p:nvPr>
            <p:ph type="dt" sz="half" idx="10"/>
          </p:nvPr>
        </p:nvSpPr>
        <p:spPr/>
        <p:txBody>
          <a:bodyPr/>
          <a:lstStyle/>
          <a:p>
            <a:pPr>
              <a:defRPr/>
            </a:pPr>
            <a:fld id="{1CC945FA-5706-8647-BF4D-CC4ACB4F4A53}" type="datetime1">
              <a:rPr lang="nb-NO" smtClean="0"/>
              <a:pPr>
                <a:defRPr/>
              </a:pPr>
              <a:t>25.05.2018</a:t>
            </a:fld>
            <a:endParaRPr lang="nb-NO" dirty="0"/>
          </a:p>
        </p:txBody>
      </p:sp>
      <p:sp>
        <p:nvSpPr>
          <p:cNvPr id="5" name="Slide Number Placeholder 4"/>
          <p:cNvSpPr>
            <a:spLocks noGrp="1"/>
          </p:cNvSpPr>
          <p:nvPr>
            <p:ph type="sldNum" sz="quarter" idx="11"/>
          </p:nvPr>
        </p:nvSpPr>
        <p:spPr/>
        <p:txBody>
          <a:bodyPr/>
          <a:lstStyle/>
          <a:p>
            <a:pPr>
              <a:defRPr/>
            </a:pPr>
            <a:fld id="{EAC51A5D-1B6D-BA45-A176-DE2DC6E2E02C}" type="slidenum">
              <a:rPr lang="en-US" smtClean="0"/>
              <a:pPr>
                <a:defRPr/>
              </a:pPr>
              <a:t>13</a:t>
            </a:fld>
            <a:endParaRPr lang="en-US" dirty="0"/>
          </a:p>
        </p:txBody>
      </p:sp>
    </p:spTree>
    <p:extLst>
      <p:ext uri="{BB962C8B-B14F-4D97-AF65-F5344CB8AC3E}">
        <p14:creationId xmlns:p14="http://schemas.microsoft.com/office/powerpoint/2010/main" val="2172037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nSpc>
                <a:spcPct val="150000"/>
              </a:lnSpc>
              <a:spcAft>
                <a:spcPts val="0"/>
              </a:spcAft>
            </a:pPr>
            <a:r>
              <a:rPr lang="nb-NO" sz="2000" b="1" dirty="0">
                <a:latin typeface="Calibri" panose="020F0502020204030204" pitchFamily="34" charset="0"/>
                <a:ea typeface="Times New Roman"/>
              </a:rPr>
              <a:t>Tre vanlige former for normativ (og/eller teoretisk) analyse:</a:t>
            </a:r>
            <a:endParaRPr lang="en-US" sz="2000" dirty="0">
              <a:latin typeface="Calibri" panose="020F0502020204030204" pitchFamily="34" charset="0"/>
              <a:ea typeface="Times New Roman"/>
            </a:endParaRPr>
          </a:p>
          <a:p>
            <a:pPr lvl="1"/>
            <a:r>
              <a:rPr lang="nb-NO" dirty="0" smtClean="0">
                <a:latin typeface="Calibri" panose="020F0502020204030204" pitchFamily="34" charset="0"/>
              </a:rPr>
              <a:t>Teoretisk (konseptuell) analyse</a:t>
            </a:r>
          </a:p>
          <a:p>
            <a:pPr lvl="1"/>
            <a:r>
              <a:rPr lang="nb-NO" dirty="0" smtClean="0">
                <a:latin typeface="Calibri" panose="020F0502020204030204" pitchFamily="34" charset="0"/>
              </a:rPr>
              <a:t>Normativ analyse</a:t>
            </a:r>
          </a:p>
          <a:p>
            <a:pPr lvl="1"/>
            <a:r>
              <a:rPr lang="nb-NO" dirty="0" smtClean="0">
                <a:latin typeface="Calibri" panose="020F0502020204030204" pitchFamily="34" charset="0"/>
              </a:rPr>
              <a:t>Anvendt normativ analyse</a:t>
            </a:r>
            <a:endParaRPr lang="en-US" dirty="0">
              <a:latin typeface="Calibri" panose="020F0502020204030204" pitchFamily="34" charset="0"/>
            </a:endParaRPr>
          </a:p>
        </p:txBody>
      </p:sp>
      <p:sp>
        <p:nvSpPr>
          <p:cNvPr id="4" name="Date Placeholder 3"/>
          <p:cNvSpPr>
            <a:spLocks noGrp="1"/>
          </p:cNvSpPr>
          <p:nvPr>
            <p:ph type="dt" sz="half" idx="10"/>
          </p:nvPr>
        </p:nvSpPr>
        <p:spPr/>
        <p:txBody>
          <a:bodyPr/>
          <a:lstStyle/>
          <a:p>
            <a:pPr>
              <a:defRPr/>
            </a:pPr>
            <a:fld id="{1CC945FA-5706-8647-BF4D-CC4ACB4F4A53}" type="datetime1">
              <a:rPr lang="nb-NO" smtClean="0"/>
              <a:pPr>
                <a:defRPr/>
              </a:pPr>
              <a:t>25.05.2018</a:t>
            </a:fld>
            <a:endParaRPr lang="nb-NO" dirty="0"/>
          </a:p>
        </p:txBody>
      </p:sp>
      <p:sp>
        <p:nvSpPr>
          <p:cNvPr id="5" name="Slide Number Placeholder 4"/>
          <p:cNvSpPr>
            <a:spLocks noGrp="1"/>
          </p:cNvSpPr>
          <p:nvPr>
            <p:ph type="sldNum" sz="quarter" idx="11"/>
          </p:nvPr>
        </p:nvSpPr>
        <p:spPr/>
        <p:txBody>
          <a:bodyPr/>
          <a:lstStyle/>
          <a:p>
            <a:pPr>
              <a:defRPr/>
            </a:pPr>
            <a:fld id="{EAC51A5D-1B6D-BA45-A176-DE2DC6E2E02C}" type="slidenum">
              <a:rPr lang="en-US" smtClean="0"/>
              <a:pPr>
                <a:defRPr/>
              </a:pPr>
              <a:t>14</a:t>
            </a:fld>
            <a:endParaRPr lang="en-US" dirty="0"/>
          </a:p>
        </p:txBody>
      </p:sp>
    </p:spTree>
    <p:extLst>
      <p:ext uri="{BB962C8B-B14F-4D97-AF65-F5344CB8AC3E}">
        <p14:creationId xmlns:p14="http://schemas.microsoft.com/office/powerpoint/2010/main" val="34727013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nb-NO" dirty="0" smtClean="0">
                <a:latin typeface="Calibri" panose="020F0502020204030204" pitchFamily="34" charset="0"/>
              </a:rPr>
              <a:t>Tips:</a:t>
            </a:r>
          </a:p>
          <a:p>
            <a:pPr lvl="1"/>
            <a:r>
              <a:rPr lang="nb-NO" dirty="0" smtClean="0">
                <a:latin typeface="Calibri" panose="020F0502020204030204" pitchFamily="34" charset="0"/>
              </a:rPr>
              <a:t>Avgrensning</a:t>
            </a:r>
          </a:p>
          <a:p>
            <a:pPr lvl="1"/>
            <a:r>
              <a:rPr lang="nb-NO" dirty="0" smtClean="0">
                <a:latin typeface="Calibri" panose="020F0502020204030204" pitchFamily="34" charset="0"/>
              </a:rPr>
              <a:t>Argumentasjon</a:t>
            </a:r>
          </a:p>
          <a:p>
            <a:pPr lvl="1"/>
            <a:r>
              <a:rPr lang="nb-NO" dirty="0" smtClean="0">
                <a:latin typeface="Calibri" panose="020F0502020204030204" pitchFamily="34" charset="0"/>
              </a:rPr>
              <a:t>Barmhjertighetsprinsippet</a:t>
            </a:r>
          </a:p>
          <a:p>
            <a:pPr lvl="1"/>
            <a:r>
              <a:rPr lang="nb-NO" dirty="0" smtClean="0">
                <a:latin typeface="Calibri" panose="020F0502020204030204" pitchFamily="34" charset="0"/>
              </a:rPr>
              <a:t>Selvkritikk (innenfor rimelighetens grenser)</a:t>
            </a:r>
          </a:p>
          <a:p>
            <a:pPr lvl="1"/>
            <a:r>
              <a:rPr lang="nb-NO" dirty="0" smtClean="0">
                <a:latin typeface="Calibri" panose="020F0502020204030204" pitchFamily="34" charset="0"/>
              </a:rPr>
              <a:t>Forhold mellom normative og empiriske aspekter</a:t>
            </a:r>
          </a:p>
          <a:p>
            <a:pPr lvl="1"/>
            <a:r>
              <a:rPr lang="nb-NO" dirty="0" smtClean="0">
                <a:latin typeface="Calibri" panose="020F0502020204030204" pitchFamily="34" charset="0"/>
              </a:rPr>
              <a:t>Ta utgangspunkt i utbredte normer eller verdier</a:t>
            </a:r>
          </a:p>
          <a:p>
            <a:pPr lvl="1"/>
            <a:r>
              <a:rPr lang="nb-NO" dirty="0" smtClean="0">
                <a:latin typeface="Calibri" panose="020F0502020204030204" pitchFamily="34" charset="0"/>
              </a:rPr>
              <a:t>Vise problematiske implikasjoner av prinsipper</a:t>
            </a:r>
          </a:p>
          <a:p>
            <a:pPr lvl="1"/>
            <a:r>
              <a:rPr lang="nb-NO" dirty="0" smtClean="0">
                <a:latin typeface="Calibri" panose="020F0502020204030204" pitchFamily="34" charset="0"/>
              </a:rPr>
              <a:t>Suksesskriteriet er ikke fullstendig vanntette argumenter</a:t>
            </a:r>
            <a:endParaRPr lang="en-US" dirty="0">
              <a:latin typeface="Calibri" panose="020F0502020204030204" pitchFamily="34" charset="0"/>
            </a:endParaRPr>
          </a:p>
        </p:txBody>
      </p:sp>
      <p:sp>
        <p:nvSpPr>
          <p:cNvPr id="4" name="Date Placeholder 3"/>
          <p:cNvSpPr>
            <a:spLocks noGrp="1"/>
          </p:cNvSpPr>
          <p:nvPr>
            <p:ph type="dt" sz="half" idx="10"/>
          </p:nvPr>
        </p:nvSpPr>
        <p:spPr/>
        <p:txBody>
          <a:bodyPr/>
          <a:lstStyle/>
          <a:p>
            <a:pPr>
              <a:defRPr/>
            </a:pPr>
            <a:fld id="{1CC945FA-5706-8647-BF4D-CC4ACB4F4A53}" type="datetime1">
              <a:rPr lang="nb-NO" smtClean="0"/>
              <a:pPr>
                <a:defRPr/>
              </a:pPr>
              <a:t>25.05.2018</a:t>
            </a:fld>
            <a:endParaRPr lang="nb-NO" dirty="0"/>
          </a:p>
        </p:txBody>
      </p:sp>
      <p:sp>
        <p:nvSpPr>
          <p:cNvPr id="5" name="Slide Number Placeholder 4"/>
          <p:cNvSpPr>
            <a:spLocks noGrp="1"/>
          </p:cNvSpPr>
          <p:nvPr>
            <p:ph type="sldNum" sz="quarter" idx="11"/>
          </p:nvPr>
        </p:nvSpPr>
        <p:spPr/>
        <p:txBody>
          <a:bodyPr/>
          <a:lstStyle/>
          <a:p>
            <a:pPr>
              <a:defRPr/>
            </a:pPr>
            <a:fld id="{EAC51A5D-1B6D-BA45-A176-DE2DC6E2E02C}" type="slidenum">
              <a:rPr lang="en-US" smtClean="0"/>
              <a:pPr>
                <a:defRPr/>
              </a:pPr>
              <a:t>15</a:t>
            </a:fld>
            <a:endParaRPr lang="en-US" dirty="0"/>
          </a:p>
        </p:txBody>
      </p:sp>
    </p:spTree>
    <p:extLst>
      <p:ext uri="{BB962C8B-B14F-4D97-AF65-F5344CB8AC3E}">
        <p14:creationId xmlns:p14="http://schemas.microsoft.com/office/powerpoint/2010/main" val="14125753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smtClean="0"/>
              <a:t>Internasjonal politikk</a:t>
            </a:r>
            <a:endParaRPr lang="nb-NO" dirty="0"/>
          </a:p>
        </p:txBody>
      </p:sp>
      <p:sp>
        <p:nvSpPr>
          <p:cNvPr id="3" name="Subtitle 2"/>
          <p:cNvSpPr>
            <a:spLocks noGrp="1"/>
          </p:cNvSpPr>
          <p:nvPr>
            <p:ph type="subTitle" idx="1"/>
          </p:nvPr>
        </p:nvSpPr>
        <p:spPr/>
        <p:txBody>
          <a:bodyPr>
            <a:normAutofit fontScale="92500" lnSpcReduction="10000"/>
          </a:bodyPr>
          <a:lstStyle/>
          <a:p>
            <a:r>
              <a:rPr lang="nb-NO" dirty="0" smtClean="0"/>
              <a:t>Informasjonsmøte </a:t>
            </a:r>
          </a:p>
          <a:p>
            <a:r>
              <a:rPr lang="nb-NO" dirty="0" smtClean="0"/>
              <a:t>Masteroppgave - ISV</a:t>
            </a:r>
          </a:p>
          <a:p>
            <a:r>
              <a:rPr lang="nb-NO" dirty="0" smtClean="0"/>
              <a:t>25. Mai 2018</a:t>
            </a:r>
          </a:p>
          <a:p>
            <a:r>
              <a:rPr lang="nb-NO" dirty="0" smtClean="0"/>
              <a:t>Dag Harald Claes</a:t>
            </a:r>
            <a:endParaRPr lang="nb-NO" dirty="0"/>
          </a:p>
        </p:txBody>
      </p:sp>
    </p:spTree>
    <p:extLst>
      <p:ext uri="{BB962C8B-B14F-4D97-AF65-F5344CB8AC3E}">
        <p14:creationId xmlns:p14="http://schemas.microsoft.com/office/powerpoint/2010/main" val="120030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Internasjonal Politisk Økonomi</a:t>
            </a:r>
            <a:endParaRPr lang="nb-NO" dirty="0"/>
          </a:p>
        </p:txBody>
      </p:sp>
      <p:sp>
        <p:nvSpPr>
          <p:cNvPr id="3" name="Content Placeholder 2"/>
          <p:cNvSpPr>
            <a:spLocks noGrp="1"/>
          </p:cNvSpPr>
          <p:nvPr>
            <p:ph idx="1"/>
          </p:nvPr>
        </p:nvSpPr>
        <p:spPr/>
        <p:txBody>
          <a:bodyPr/>
          <a:lstStyle/>
          <a:p>
            <a:r>
              <a:rPr lang="nb-NO" dirty="0" smtClean="0"/>
              <a:t>Bachelorfordypning: </a:t>
            </a:r>
          </a:p>
          <a:p>
            <a:pPr lvl="1"/>
            <a:r>
              <a:rPr lang="nb-NO" dirty="0" smtClean="0"/>
              <a:t>STV-2220: Internasjonal Politisk Økonomi</a:t>
            </a:r>
          </a:p>
          <a:p>
            <a:r>
              <a:rPr lang="nb-NO" dirty="0" smtClean="0"/>
              <a:t>Relevante Masterkurs: </a:t>
            </a:r>
          </a:p>
          <a:p>
            <a:pPr lvl="1"/>
            <a:r>
              <a:rPr lang="nb-NO" dirty="0" smtClean="0"/>
              <a:t>STV-4227: </a:t>
            </a:r>
            <a:r>
              <a:rPr lang="nb-NO" dirty="0" err="1" smtClean="0"/>
              <a:t>Geopolitics</a:t>
            </a:r>
            <a:r>
              <a:rPr lang="nb-NO" dirty="0" smtClean="0"/>
              <a:t> and </a:t>
            </a:r>
            <a:r>
              <a:rPr lang="nb-NO" dirty="0" err="1" smtClean="0"/>
              <a:t>Governance</a:t>
            </a:r>
            <a:r>
              <a:rPr lang="nb-NO" dirty="0" smtClean="0"/>
              <a:t> in </a:t>
            </a:r>
            <a:r>
              <a:rPr lang="nb-NO" dirty="0" err="1" smtClean="0"/>
              <a:t>the</a:t>
            </a:r>
            <a:r>
              <a:rPr lang="nb-NO" dirty="0" smtClean="0"/>
              <a:t> High North</a:t>
            </a:r>
          </a:p>
          <a:p>
            <a:pPr lvl="1"/>
            <a:r>
              <a:rPr lang="nb-NO" dirty="0" smtClean="0"/>
              <a:t>STV-4282: International Energy </a:t>
            </a:r>
            <a:r>
              <a:rPr lang="nb-NO" dirty="0" err="1" smtClean="0"/>
              <a:t>Politics</a:t>
            </a:r>
            <a:endParaRPr lang="nb-NO" dirty="0" smtClean="0"/>
          </a:p>
          <a:p>
            <a:endParaRPr lang="nb-NO" dirty="0"/>
          </a:p>
        </p:txBody>
      </p:sp>
    </p:spTree>
    <p:extLst>
      <p:ext uri="{BB962C8B-B14F-4D97-AF65-F5344CB8AC3E}">
        <p14:creationId xmlns:p14="http://schemas.microsoft.com/office/powerpoint/2010/main" val="3551473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Tarald Laudal Berge</a:t>
            </a:r>
            <a:endParaRPr lang="nb-NO" dirty="0"/>
          </a:p>
        </p:txBody>
      </p:sp>
      <p:sp>
        <p:nvSpPr>
          <p:cNvPr id="3" name="Content Placeholder 2"/>
          <p:cNvSpPr>
            <a:spLocks noGrp="1"/>
          </p:cNvSpPr>
          <p:nvPr>
            <p:ph idx="1"/>
          </p:nvPr>
        </p:nvSpPr>
        <p:spPr>
          <a:xfrm>
            <a:off x="628650" y="1654969"/>
            <a:ext cx="6275510" cy="3263504"/>
          </a:xfrm>
        </p:spPr>
        <p:txBody>
          <a:bodyPr>
            <a:normAutofit fontScale="92500" lnSpcReduction="20000"/>
          </a:bodyPr>
          <a:lstStyle/>
          <a:p>
            <a:r>
              <a:rPr lang="nb-NO" b="1" dirty="0" smtClean="0"/>
              <a:t>Faglige interesser</a:t>
            </a:r>
          </a:p>
          <a:p>
            <a:pPr lvl="1"/>
            <a:r>
              <a:rPr lang="nb-NO" dirty="0" smtClean="0"/>
              <a:t>Internasjonal politisk økonomi</a:t>
            </a:r>
          </a:p>
          <a:p>
            <a:pPr lvl="1"/>
            <a:r>
              <a:rPr lang="nb-NO" dirty="0" smtClean="0"/>
              <a:t>Nasjonal og internasjonal investeringspolitikk</a:t>
            </a:r>
          </a:p>
          <a:p>
            <a:pPr lvl="1"/>
            <a:r>
              <a:rPr lang="nb-NO" dirty="0" smtClean="0"/>
              <a:t>Forhandlinger og investeringsavtaler.</a:t>
            </a:r>
          </a:p>
          <a:p>
            <a:pPr lvl="1"/>
            <a:r>
              <a:rPr lang="nb-NO" dirty="0" smtClean="0"/>
              <a:t>Internasjonal investeringsvoldgift</a:t>
            </a:r>
          </a:p>
          <a:p>
            <a:pPr lvl="1"/>
            <a:r>
              <a:rPr lang="nb-NO" dirty="0" smtClean="0"/>
              <a:t>Kvantitativ metode.</a:t>
            </a:r>
          </a:p>
          <a:p>
            <a:r>
              <a:rPr lang="nb-NO" b="1" dirty="0" smtClean="0"/>
              <a:t>Kontakt</a:t>
            </a:r>
          </a:p>
          <a:p>
            <a:pPr lvl="1"/>
            <a:r>
              <a:rPr lang="nb-NO" dirty="0" smtClean="0"/>
              <a:t>E-post </a:t>
            </a:r>
            <a:r>
              <a:rPr lang="nb-NO" dirty="0" smtClean="0">
                <a:hlinkClick r:id="rId2"/>
              </a:rPr>
              <a:t>t.l.berge@stv.uio.no</a:t>
            </a:r>
            <a:endParaRPr lang="nb-NO" dirty="0" smtClean="0"/>
          </a:p>
          <a:p>
            <a:pPr lvl="1"/>
            <a:r>
              <a:rPr lang="nb-NO" dirty="0" smtClean="0"/>
              <a:t>Mobiltelefon 99569666</a:t>
            </a:r>
          </a:p>
          <a:p>
            <a:pPr lvl="1"/>
            <a:r>
              <a:rPr lang="nb-NO" dirty="0" smtClean="0"/>
              <a:t>Rom 911</a:t>
            </a:r>
          </a:p>
          <a:p>
            <a:pPr lvl="1"/>
            <a:r>
              <a:rPr lang="nb-NO" dirty="0" smtClean="0"/>
              <a:t>Treffetider: Bank på døra når som helst!</a:t>
            </a:r>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7925" y="441630"/>
            <a:ext cx="2738591" cy="4107886"/>
          </a:xfrm>
          <a:prstGeom prst="rect">
            <a:avLst/>
          </a:prstGeom>
        </p:spPr>
      </p:pic>
    </p:spTree>
    <p:extLst>
      <p:ext uri="{BB962C8B-B14F-4D97-AF65-F5344CB8AC3E}">
        <p14:creationId xmlns:p14="http://schemas.microsoft.com/office/powerpoint/2010/main" val="3137028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Kacper Szulecki</a:t>
            </a:r>
            <a:endParaRPr lang="nb-NO" dirty="0"/>
          </a:p>
        </p:txBody>
      </p:sp>
      <p:sp>
        <p:nvSpPr>
          <p:cNvPr id="3" name="Content Placeholder 2"/>
          <p:cNvSpPr>
            <a:spLocks noGrp="1"/>
          </p:cNvSpPr>
          <p:nvPr>
            <p:ph idx="1"/>
          </p:nvPr>
        </p:nvSpPr>
        <p:spPr/>
        <p:txBody>
          <a:bodyPr>
            <a:normAutofit fontScale="92500" lnSpcReduction="20000"/>
          </a:bodyPr>
          <a:lstStyle/>
          <a:p>
            <a:r>
              <a:rPr lang="nb-NO" b="1" dirty="0" smtClean="0"/>
              <a:t>Faglige interesser</a:t>
            </a:r>
          </a:p>
          <a:p>
            <a:pPr lvl="1"/>
            <a:r>
              <a:rPr lang="nb-NO" dirty="0" smtClean="0"/>
              <a:t>Energy policy and </a:t>
            </a:r>
            <a:r>
              <a:rPr lang="nb-NO" dirty="0" err="1" smtClean="0"/>
              <a:t>security</a:t>
            </a:r>
            <a:endParaRPr lang="nb-NO" dirty="0" smtClean="0"/>
          </a:p>
          <a:p>
            <a:pPr lvl="1"/>
            <a:r>
              <a:rPr lang="nb-NO" dirty="0" err="1" smtClean="0"/>
              <a:t>Climate</a:t>
            </a:r>
            <a:r>
              <a:rPr lang="nb-NO" dirty="0" smtClean="0"/>
              <a:t> policy and </a:t>
            </a:r>
            <a:r>
              <a:rPr lang="nb-NO" dirty="0" err="1" smtClean="0"/>
              <a:t>governance</a:t>
            </a:r>
            <a:r>
              <a:rPr lang="nb-NO" dirty="0" smtClean="0"/>
              <a:t> (</a:t>
            </a:r>
            <a:r>
              <a:rPr lang="nb-NO" dirty="0" err="1" smtClean="0"/>
              <a:t>national</a:t>
            </a:r>
            <a:r>
              <a:rPr lang="nb-NO" dirty="0" smtClean="0"/>
              <a:t>, European, global)</a:t>
            </a:r>
          </a:p>
          <a:p>
            <a:pPr lvl="1"/>
            <a:r>
              <a:rPr lang="nb-NO" dirty="0" err="1" smtClean="0"/>
              <a:t>Environmental</a:t>
            </a:r>
            <a:r>
              <a:rPr lang="nb-NO" dirty="0" smtClean="0"/>
              <a:t> </a:t>
            </a:r>
            <a:r>
              <a:rPr lang="nb-NO" dirty="0" err="1" smtClean="0"/>
              <a:t>politics</a:t>
            </a:r>
            <a:endParaRPr lang="nb-NO" dirty="0" smtClean="0"/>
          </a:p>
          <a:p>
            <a:pPr lvl="1"/>
            <a:r>
              <a:rPr lang="nb-NO" dirty="0" smtClean="0"/>
              <a:t>EU and Central-East European </a:t>
            </a:r>
            <a:r>
              <a:rPr lang="nb-NO" dirty="0" err="1" smtClean="0"/>
              <a:t>politics</a:t>
            </a:r>
            <a:endParaRPr lang="nb-NO" dirty="0" smtClean="0"/>
          </a:p>
          <a:p>
            <a:pPr lvl="1"/>
            <a:r>
              <a:rPr lang="nb-NO" dirty="0" err="1" smtClean="0"/>
              <a:t>Qualitative</a:t>
            </a:r>
            <a:r>
              <a:rPr lang="nb-NO" dirty="0" smtClean="0"/>
              <a:t> and </a:t>
            </a:r>
            <a:r>
              <a:rPr lang="nb-NO" dirty="0" err="1" smtClean="0"/>
              <a:t>textual</a:t>
            </a:r>
            <a:r>
              <a:rPr lang="nb-NO" dirty="0" smtClean="0"/>
              <a:t> </a:t>
            </a:r>
            <a:r>
              <a:rPr lang="nb-NO" dirty="0" err="1" smtClean="0"/>
              <a:t>methods</a:t>
            </a:r>
            <a:endParaRPr lang="nb-NO" dirty="0" smtClean="0"/>
          </a:p>
          <a:p>
            <a:r>
              <a:rPr lang="nb-NO" b="1" dirty="0" smtClean="0"/>
              <a:t>Kontakt</a:t>
            </a:r>
            <a:endParaRPr lang="nb-NO" dirty="0" smtClean="0"/>
          </a:p>
          <a:p>
            <a:pPr lvl="1"/>
            <a:r>
              <a:rPr lang="nb-NO" dirty="0" smtClean="0"/>
              <a:t>E-post </a:t>
            </a:r>
            <a:r>
              <a:rPr lang="nb-NO" dirty="0" smtClean="0">
                <a:hlinkClick r:id="rId2"/>
              </a:rPr>
              <a:t>kacper.szulecki@stv.uio.no</a:t>
            </a:r>
            <a:endParaRPr lang="nb-NO" dirty="0" smtClean="0"/>
          </a:p>
          <a:p>
            <a:pPr lvl="1"/>
            <a:r>
              <a:rPr lang="nb-NO" dirty="0" smtClean="0"/>
              <a:t>Telefon +47-22855593</a:t>
            </a:r>
          </a:p>
          <a:p>
            <a:pPr lvl="1"/>
            <a:r>
              <a:rPr lang="nb-NO" dirty="0" smtClean="0"/>
              <a:t>Mobiltelefon +47-40616684</a:t>
            </a:r>
          </a:p>
          <a:p>
            <a:pPr lvl="1"/>
            <a:r>
              <a:rPr lang="nb-NO" dirty="0" smtClean="0"/>
              <a:t>Rom 746</a:t>
            </a:r>
          </a:p>
          <a:p>
            <a:pPr lvl="1"/>
            <a:r>
              <a:rPr lang="nb-NO" dirty="0" smtClean="0"/>
              <a:t>Treffetider </a:t>
            </a:r>
            <a:r>
              <a:rPr lang="nb-NO" dirty="0" err="1" smtClean="0"/>
              <a:t>Tuesday</a:t>
            </a:r>
            <a:r>
              <a:rPr lang="nb-NO" dirty="0" smtClean="0"/>
              <a:t> 10.00-11.00</a:t>
            </a:r>
          </a:p>
          <a:p>
            <a:endParaRPr lang="nb-NO" b="1"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4254" y="665572"/>
            <a:ext cx="2523577" cy="3787732"/>
          </a:xfrm>
          <a:prstGeom prst="rect">
            <a:avLst/>
          </a:prstGeom>
        </p:spPr>
      </p:pic>
    </p:spTree>
    <p:extLst>
      <p:ext uri="{BB962C8B-B14F-4D97-AF65-F5344CB8AC3E}">
        <p14:creationId xmlns:p14="http://schemas.microsoft.com/office/powerpoint/2010/main" val="3443290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Dag Harald Claes</a:t>
            </a:r>
            <a:endParaRPr lang="nb-NO" dirty="0"/>
          </a:p>
        </p:txBody>
      </p:sp>
      <p:sp>
        <p:nvSpPr>
          <p:cNvPr id="3" name="Content Placeholder 2"/>
          <p:cNvSpPr>
            <a:spLocks noGrp="1"/>
          </p:cNvSpPr>
          <p:nvPr>
            <p:ph idx="1"/>
          </p:nvPr>
        </p:nvSpPr>
        <p:spPr>
          <a:xfrm>
            <a:off x="628650" y="1654969"/>
            <a:ext cx="6493119" cy="3263504"/>
          </a:xfrm>
        </p:spPr>
        <p:txBody>
          <a:bodyPr>
            <a:normAutofit fontScale="85000" lnSpcReduction="20000"/>
          </a:bodyPr>
          <a:lstStyle/>
          <a:p>
            <a:r>
              <a:rPr lang="nb-NO" b="1" dirty="0" smtClean="0">
                <a:effectLst/>
              </a:rPr>
              <a:t>Faglige interesser</a:t>
            </a:r>
          </a:p>
          <a:p>
            <a:pPr lvl="1"/>
            <a:r>
              <a:rPr lang="nb-NO" dirty="0" smtClean="0"/>
              <a:t>Internasjonal politisk økonomi</a:t>
            </a:r>
          </a:p>
          <a:p>
            <a:pPr lvl="1"/>
            <a:r>
              <a:rPr lang="nb-NO" dirty="0" smtClean="0"/>
              <a:t>Internasjonale institusjoner</a:t>
            </a:r>
          </a:p>
          <a:p>
            <a:pPr lvl="1"/>
            <a:r>
              <a:rPr lang="nb-NO" dirty="0" smtClean="0"/>
              <a:t>Internasjonal energipolitikk</a:t>
            </a:r>
          </a:p>
          <a:p>
            <a:pPr lvl="1"/>
            <a:r>
              <a:rPr lang="nb-NO" dirty="0" smtClean="0"/>
              <a:t>Norsk petroleumspolitikk</a:t>
            </a:r>
          </a:p>
          <a:p>
            <a:pPr lvl="1"/>
            <a:r>
              <a:rPr lang="nb-NO" dirty="0" smtClean="0"/>
              <a:t>De internasjonale olje- og gassmarkedene</a:t>
            </a:r>
          </a:p>
          <a:p>
            <a:pPr lvl="1"/>
            <a:r>
              <a:rPr lang="nb-NO" dirty="0" smtClean="0"/>
              <a:t>OPEC</a:t>
            </a:r>
          </a:p>
          <a:p>
            <a:r>
              <a:rPr lang="nb-NO" b="1" dirty="0" smtClean="0"/>
              <a:t>Kontakt</a:t>
            </a:r>
          </a:p>
          <a:p>
            <a:pPr lvl="1"/>
            <a:r>
              <a:rPr lang="nb-NO" dirty="0" smtClean="0"/>
              <a:t>E-post </a:t>
            </a:r>
            <a:r>
              <a:rPr lang="nb-NO" dirty="0" smtClean="0">
                <a:hlinkClick r:id="rId2"/>
              </a:rPr>
              <a:t>d.h.claes@stv.uio.no</a:t>
            </a:r>
            <a:endParaRPr lang="nb-NO" dirty="0" smtClean="0"/>
          </a:p>
          <a:p>
            <a:pPr lvl="1"/>
            <a:r>
              <a:rPr lang="nb-NO" dirty="0" smtClean="0"/>
              <a:t>Telefon 91758925</a:t>
            </a:r>
          </a:p>
          <a:p>
            <a:pPr lvl="1"/>
            <a:r>
              <a:rPr lang="nb-NO" dirty="0" smtClean="0"/>
              <a:t>Rom 943</a:t>
            </a:r>
          </a:p>
          <a:p>
            <a:pPr lvl="1"/>
            <a:r>
              <a:rPr lang="nb-NO" dirty="0" smtClean="0"/>
              <a:t>Treffetider: Etter avtale</a:t>
            </a:r>
          </a:p>
          <a:p>
            <a:pPr marL="0" indent="0">
              <a:buNone/>
            </a:pPr>
            <a:endParaRPr lang="nb-NO" dirty="0" smtClean="0"/>
          </a:p>
          <a:p>
            <a:endParaRPr lang="nb-NO"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6807" y="507756"/>
            <a:ext cx="2865194" cy="3820258"/>
          </a:xfrm>
          <a:prstGeom prst="rect">
            <a:avLst/>
          </a:prstGeom>
        </p:spPr>
      </p:pic>
    </p:spTree>
    <p:extLst>
      <p:ext uri="{BB962C8B-B14F-4D97-AF65-F5344CB8AC3E}">
        <p14:creationId xmlns:p14="http://schemas.microsoft.com/office/powerpoint/2010/main" val="1447661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Internasjonal Miljø- og ressurspolitikk</a:t>
            </a:r>
            <a:endParaRPr lang="nb-NO" dirty="0"/>
          </a:p>
        </p:txBody>
      </p:sp>
      <p:sp>
        <p:nvSpPr>
          <p:cNvPr id="3" name="Content Placeholder 2"/>
          <p:cNvSpPr>
            <a:spLocks noGrp="1"/>
          </p:cNvSpPr>
          <p:nvPr>
            <p:ph idx="1"/>
          </p:nvPr>
        </p:nvSpPr>
        <p:spPr/>
        <p:txBody>
          <a:bodyPr/>
          <a:lstStyle/>
          <a:p>
            <a:r>
              <a:rPr lang="nb-NO" dirty="0" smtClean="0"/>
              <a:t>Bachelorfordypning: </a:t>
            </a:r>
          </a:p>
          <a:p>
            <a:pPr lvl="1"/>
            <a:r>
              <a:rPr lang="nb-NO" dirty="0" smtClean="0"/>
              <a:t>STV-2250: Internasjonal Miljø- og ressurspolitikk</a:t>
            </a:r>
          </a:p>
          <a:p>
            <a:r>
              <a:rPr lang="nb-NO" dirty="0" smtClean="0"/>
              <a:t>Relevante Masterkurs: </a:t>
            </a:r>
          </a:p>
          <a:p>
            <a:pPr lvl="1"/>
            <a:r>
              <a:rPr lang="nb-NO" dirty="0" smtClean="0"/>
              <a:t>STV-4214: International </a:t>
            </a:r>
            <a:r>
              <a:rPr lang="nb-NO" dirty="0" err="1" smtClean="0"/>
              <a:t>Environmental</a:t>
            </a:r>
            <a:r>
              <a:rPr lang="nb-NO" dirty="0" smtClean="0"/>
              <a:t> </a:t>
            </a:r>
            <a:r>
              <a:rPr lang="nb-NO" dirty="0" err="1" smtClean="0"/>
              <a:t>Governance</a:t>
            </a:r>
            <a:endParaRPr lang="nb-NO" dirty="0" smtClean="0"/>
          </a:p>
          <a:p>
            <a:pPr lvl="1"/>
            <a:r>
              <a:rPr lang="nb-NO" dirty="0" smtClean="0"/>
              <a:t>STV-4227: </a:t>
            </a:r>
            <a:r>
              <a:rPr lang="nb-NO" dirty="0" err="1" smtClean="0"/>
              <a:t>Geopolitics</a:t>
            </a:r>
            <a:r>
              <a:rPr lang="nb-NO" dirty="0" smtClean="0"/>
              <a:t> and </a:t>
            </a:r>
            <a:r>
              <a:rPr lang="nb-NO" dirty="0" err="1" smtClean="0"/>
              <a:t>Governance</a:t>
            </a:r>
            <a:r>
              <a:rPr lang="nb-NO" dirty="0" smtClean="0"/>
              <a:t> in </a:t>
            </a:r>
            <a:r>
              <a:rPr lang="nb-NO" dirty="0" err="1" smtClean="0"/>
              <a:t>the</a:t>
            </a:r>
            <a:r>
              <a:rPr lang="nb-NO" dirty="0" smtClean="0"/>
              <a:t> High North</a:t>
            </a:r>
          </a:p>
          <a:p>
            <a:pPr lvl="1"/>
            <a:r>
              <a:rPr lang="nb-NO" dirty="0" smtClean="0"/>
              <a:t>STV-4228: Game </a:t>
            </a:r>
            <a:r>
              <a:rPr lang="nb-NO" dirty="0" err="1" smtClean="0"/>
              <a:t>Theory</a:t>
            </a:r>
            <a:r>
              <a:rPr lang="nb-NO" dirty="0" smtClean="0"/>
              <a:t> and International Cooperation</a:t>
            </a:r>
          </a:p>
          <a:p>
            <a:pPr lvl="1"/>
            <a:r>
              <a:rPr lang="nb-NO" dirty="0" smtClean="0"/>
              <a:t>STV-4282: International Energy </a:t>
            </a:r>
            <a:r>
              <a:rPr lang="nb-NO" dirty="0" err="1" smtClean="0"/>
              <a:t>Politics</a:t>
            </a:r>
            <a:endParaRPr lang="nb-NO" dirty="0" smtClean="0"/>
          </a:p>
          <a:p>
            <a:endParaRPr lang="nb-NO" dirty="0"/>
          </a:p>
        </p:txBody>
      </p:sp>
    </p:spTree>
    <p:extLst>
      <p:ext uri="{BB962C8B-B14F-4D97-AF65-F5344CB8AC3E}">
        <p14:creationId xmlns:p14="http://schemas.microsoft.com/office/powerpoint/2010/main" val="4235678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Jon Hovi</a:t>
            </a:r>
            <a:endParaRPr lang="nb-NO" dirty="0"/>
          </a:p>
        </p:txBody>
      </p:sp>
      <p:sp>
        <p:nvSpPr>
          <p:cNvPr id="3" name="Content Placeholder 2"/>
          <p:cNvSpPr>
            <a:spLocks noGrp="1"/>
          </p:cNvSpPr>
          <p:nvPr>
            <p:ph idx="1"/>
          </p:nvPr>
        </p:nvSpPr>
        <p:spPr>
          <a:xfrm>
            <a:off x="628650" y="1654969"/>
            <a:ext cx="6328264" cy="3263504"/>
          </a:xfrm>
        </p:spPr>
        <p:txBody>
          <a:bodyPr/>
          <a:lstStyle/>
          <a:p>
            <a:r>
              <a:rPr lang="nb-NO" b="1" dirty="0" smtClean="0"/>
              <a:t>Faglige interesser</a:t>
            </a:r>
            <a:endParaRPr lang="nb-NO" dirty="0" smtClean="0"/>
          </a:p>
          <a:p>
            <a:pPr lvl="1"/>
            <a:r>
              <a:rPr lang="nb-NO" dirty="0" smtClean="0"/>
              <a:t>Design og håndheving av internasjonale avtaler</a:t>
            </a:r>
          </a:p>
          <a:p>
            <a:pPr lvl="1"/>
            <a:r>
              <a:rPr lang="nb-NO" dirty="0" smtClean="0"/>
              <a:t>Det internasjonale klimaregimet</a:t>
            </a:r>
          </a:p>
          <a:p>
            <a:pPr lvl="1"/>
            <a:r>
              <a:rPr lang="nb-NO" dirty="0" smtClean="0"/>
              <a:t>Strategisk atferd og internasjonal konflikt</a:t>
            </a:r>
          </a:p>
          <a:p>
            <a:pPr lvl="1"/>
            <a:r>
              <a:rPr lang="nb-NO" dirty="0" smtClean="0"/>
              <a:t>Økonomiske sanksjoner</a:t>
            </a:r>
          </a:p>
          <a:p>
            <a:r>
              <a:rPr lang="nb-NO" b="1" dirty="0" smtClean="0"/>
              <a:t>Kontakt</a:t>
            </a:r>
          </a:p>
          <a:p>
            <a:pPr lvl="1"/>
            <a:r>
              <a:rPr lang="nb-NO" dirty="0" smtClean="0">
                <a:hlinkClick r:id="rId2"/>
              </a:rPr>
              <a:t>jon.hovi@stv.uio.no</a:t>
            </a:r>
            <a:endParaRPr lang="nb-NO" dirty="0" smtClean="0"/>
          </a:p>
          <a:p>
            <a:pPr lvl="1"/>
            <a:r>
              <a:rPr lang="nb-NO" dirty="0" smtClean="0"/>
              <a:t>Telefon +47-22855192</a:t>
            </a:r>
          </a:p>
          <a:p>
            <a:pPr lvl="1"/>
            <a:r>
              <a:rPr lang="nb-NO" dirty="0" smtClean="0"/>
              <a:t>Rom 940</a:t>
            </a:r>
          </a:p>
          <a:p>
            <a:pPr lvl="1"/>
            <a:r>
              <a:rPr lang="nb-NO" dirty="0" smtClean="0"/>
              <a:t>Treffetider onsdag 14.15-15.15</a:t>
            </a:r>
          </a:p>
          <a:p>
            <a:pPr lvl="1"/>
            <a:endParaRPr lang="nb-NO" b="1"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4740" b="48590"/>
          <a:stretch/>
        </p:blipFill>
        <p:spPr>
          <a:xfrm>
            <a:off x="6776840" y="559594"/>
            <a:ext cx="2155075" cy="3669506"/>
          </a:xfrm>
          <a:prstGeom prst="rect">
            <a:avLst/>
          </a:prstGeom>
        </p:spPr>
      </p:pic>
    </p:spTree>
    <p:extLst>
      <p:ext uri="{BB962C8B-B14F-4D97-AF65-F5344CB8AC3E}">
        <p14:creationId xmlns:p14="http://schemas.microsoft.com/office/powerpoint/2010/main" val="19854605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Olav Schram Stokke</a:t>
            </a:r>
            <a:endParaRPr lang="nb-NO" dirty="0"/>
          </a:p>
        </p:txBody>
      </p:sp>
      <p:sp>
        <p:nvSpPr>
          <p:cNvPr id="3" name="Content Placeholder 2"/>
          <p:cNvSpPr>
            <a:spLocks noGrp="1"/>
          </p:cNvSpPr>
          <p:nvPr>
            <p:ph idx="1"/>
          </p:nvPr>
        </p:nvSpPr>
        <p:spPr/>
        <p:txBody>
          <a:bodyPr>
            <a:normAutofit fontScale="92500" lnSpcReduction="10000"/>
          </a:bodyPr>
          <a:lstStyle/>
          <a:p>
            <a:r>
              <a:rPr lang="nb-NO" b="1" dirty="0" smtClean="0"/>
              <a:t>Faglige interesser</a:t>
            </a:r>
          </a:p>
          <a:p>
            <a:pPr lvl="1"/>
            <a:r>
              <a:rPr lang="nb-NO" dirty="0" smtClean="0"/>
              <a:t>Internasjonal miljø- og ressurspolitikk</a:t>
            </a:r>
          </a:p>
          <a:p>
            <a:pPr lvl="1"/>
            <a:r>
              <a:rPr lang="nb-NO" dirty="0" smtClean="0"/>
              <a:t>Internasjonalt samarbeid</a:t>
            </a:r>
          </a:p>
          <a:p>
            <a:pPr lvl="1"/>
            <a:r>
              <a:rPr lang="nb-NO" dirty="0" smtClean="0"/>
              <a:t>Internasjonale institusjoner</a:t>
            </a:r>
          </a:p>
          <a:p>
            <a:pPr lvl="1"/>
            <a:r>
              <a:rPr lang="nb-NO" dirty="0" smtClean="0"/>
              <a:t>Geopolitikk og styring i nordområdene</a:t>
            </a:r>
          </a:p>
          <a:p>
            <a:r>
              <a:rPr lang="nb-NO" b="1" dirty="0" smtClean="0"/>
              <a:t>Kontakt</a:t>
            </a:r>
          </a:p>
          <a:p>
            <a:pPr lvl="1"/>
            <a:r>
              <a:rPr lang="nb-NO" dirty="0" smtClean="0"/>
              <a:t>E-post </a:t>
            </a:r>
            <a:r>
              <a:rPr lang="nb-NO" dirty="0" smtClean="0">
                <a:hlinkClick r:id="rId2"/>
              </a:rPr>
              <a:t>o.s.stokke@stv.uio.no</a:t>
            </a:r>
            <a:endParaRPr lang="nb-NO" dirty="0" smtClean="0"/>
          </a:p>
          <a:p>
            <a:pPr lvl="1"/>
            <a:r>
              <a:rPr lang="nb-NO" dirty="0" smtClean="0"/>
              <a:t>Telefon +47-22845964</a:t>
            </a:r>
          </a:p>
          <a:p>
            <a:pPr lvl="1"/>
            <a:r>
              <a:rPr lang="nb-NO" dirty="0" smtClean="0"/>
              <a:t>Mobiltelefon 99609048</a:t>
            </a:r>
          </a:p>
          <a:p>
            <a:pPr lvl="1"/>
            <a:r>
              <a:rPr lang="nb-NO" dirty="0" smtClean="0"/>
              <a:t>Rom 715</a:t>
            </a:r>
          </a:p>
          <a:p>
            <a:pPr lvl="1"/>
            <a:r>
              <a:rPr lang="nb-NO" dirty="0" smtClean="0"/>
              <a:t>Treffetider Tirsdag 15-16</a:t>
            </a:r>
            <a:endParaRPr lang="nb-NO" b="1" dirty="0" smtClean="0"/>
          </a:p>
          <a:p>
            <a:endParaRPr lang="nb-NO" dirty="0"/>
          </a:p>
        </p:txBody>
      </p:sp>
      <p:pic>
        <p:nvPicPr>
          <p:cNvPr id="6" name="Picture 5"/>
          <p:cNvPicPr>
            <a:picLocks noChangeAspect="1"/>
          </p:cNvPicPr>
          <p:nvPr/>
        </p:nvPicPr>
        <p:blipFill>
          <a:blip r:embed="rId3"/>
          <a:stretch>
            <a:fillRect/>
          </a:stretch>
        </p:blipFill>
        <p:spPr>
          <a:xfrm>
            <a:off x="6383216" y="571500"/>
            <a:ext cx="2436293" cy="3661097"/>
          </a:xfrm>
          <a:prstGeom prst="rect">
            <a:avLst/>
          </a:prstGeom>
        </p:spPr>
      </p:pic>
    </p:spTree>
    <p:extLst>
      <p:ext uri="{BB962C8B-B14F-4D97-AF65-F5344CB8AC3E}">
        <p14:creationId xmlns:p14="http://schemas.microsoft.com/office/powerpoint/2010/main" val="2493356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Sikkerhetspolitikk</a:t>
            </a:r>
            <a:endParaRPr lang="nb-NO" dirty="0"/>
          </a:p>
        </p:txBody>
      </p:sp>
      <p:sp>
        <p:nvSpPr>
          <p:cNvPr id="3" name="Content Placeholder 2"/>
          <p:cNvSpPr>
            <a:spLocks noGrp="1"/>
          </p:cNvSpPr>
          <p:nvPr>
            <p:ph idx="1"/>
          </p:nvPr>
        </p:nvSpPr>
        <p:spPr/>
        <p:txBody>
          <a:bodyPr/>
          <a:lstStyle/>
          <a:p>
            <a:r>
              <a:rPr lang="nb-NO" dirty="0" smtClean="0"/>
              <a:t>Bachelorfordypning: </a:t>
            </a:r>
          </a:p>
          <a:p>
            <a:pPr lvl="1"/>
            <a:r>
              <a:rPr lang="nb-NO" dirty="0" smtClean="0"/>
              <a:t>STV-2230: International Security Policy</a:t>
            </a:r>
          </a:p>
          <a:p>
            <a:r>
              <a:rPr lang="nb-NO" dirty="0" smtClean="0"/>
              <a:t>Relevante Masterkurs: </a:t>
            </a:r>
          </a:p>
          <a:p>
            <a:pPr lvl="1"/>
            <a:r>
              <a:rPr lang="nb-NO" dirty="0" smtClean="0"/>
              <a:t>STV-4225: </a:t>
            </a:r>
            <a:r>
              <a:rPr lang="nb-NO" dirty="0" err="1" smtClean="0"/>
              <a:t>Strategy</a:t>
            </a:r>
            <a:r>
              <a:rPr lang="nb-NO" dirty="0" smtClean="0"/>
              <a:t> and Security Policy</a:t>
            </a:r>
          </a:p>
          <a:p>
            <a:pPr lvl="1"/>
            <a:r>
              <a:rPr lang="en-US" dirty="0" smtClean="0"/>
              <a:t>STV-4234: China's Rise and Asian Security</a:t>
            </a:r>
          </a:p>
          <a:p>
            <a:pPr lvl="1"/>
            <a:r>
              <a:rPr lang="nb-NO" dirty="0" smtClean="0"/>
              <a:t>STV-4242: Norsk sikkerhetspolitikk og forsvarsstrategi</a:t>
            </a:r>
          </a:p>
          <a:p>
            <a:pPr lvl="1"/>
            <a:r>
              <a:rPr lang="en-US" dirty="0" smtClean="0"/>
              <a:t>STV-4252: Politics and Strategy in the Nuclear Age</a:t>
            </a:r>
          </a:p>
          <a:p>
            <a:pPr lvl="1"/>
            <a:r>
              <a:rPr lang="nb-NO" dirty="0" smtClean="0"/>
              <a:t>STV-4287: Utenrikspolitikk og internasjonal politikk i Afrika sør for Sahara</a:t>
            </a:r>
          </a:p>
          <a:p>
            <a:endParaRPr lang="nb-NO" dirty="0"/>
          </a:p>
        </p:txBody>
      </p:sp>
    </p:spTree>
    <p:extLst>
      <p:ext uri="{BB962C8B-B14F-4D97-AF65-F5344CB8AC3E}">
        <p14:creationId xmlns:p14="http://schemas.microsoft.com/office/powerpoint/2010/main" val="353554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Målfrid Braut-Hegghammer</a:t>
            </a:r>
            <a:endParaRPr lang="nb-NO" dirty="0"/>
          </a:p>
        </p:txBody>
      </p:sp>
      <p:sp>
        <p:nvSpPr>
          <p:cNvPr id="3" name="Content Placeholder 2"/>
          <p:cNvSpPr>
            <a:spLocks noGrp="1"/>
          </p:cNvSpPr>
          <p:nvPr>
            <p:ph idx="1"/>
          </p:nvPr>
        </p:nvSpPr>
        <p:spPr/>
        <p:txBody>
          <a:bodyPr/>
          <a:lstStyle/>
          <a:p>
            <a:r>
              <a:rPr lang="nb-NO" b="1" dirty="0" smtClean="0"/>
              <a:t>Faglige interesser</a:t>
            </a:r>
          </a:p>
          <a:p>
            <a:pPr lvl="1"/>
            <a:r>
              <a:rPr lang="nb-NO" dirty="0" smtClean="0"/>
              <a:t>Sikkerhetspolitikk</a:t>
            </a:r>
          </a:p>
          <a:p>
            <a:pPr lvl="1"/>
            <a:r>
              <a:rPr lang="nb-NO" dirty="0" smtClean="0"/>
              <a:t>Kjernevåpen og </a:t>
            </a:r>
            <a:r>
              <a:rPr lang="nb-NO" dirty="0" err="1" smtClean="0"/>
              <a:t>ikkjespredning</a:t>
            </a:r>
            <a:endParaRPr lang="nb-NO" dirty="0" smtClean="0"/>
          </a:p>
          <a:p>
            <a:pPr lvl="1"/>
            <a:r>
              <a:rPr lang="nb-NO" dirty="0" smtClean="0"/>
              <a:t>IAEA</a:t>
            </a:r>
          </a:p>
          <a:p>
            <a:pPr lvl="1"/>
            <a:r>
              <a:rPr lang="nb-NO" dirty="0" smtClean="0"/>
              <a:t>Midtøsten</a:t>
            </a:r>
          </a:p>
          <a:p>
            <a:r>
              <a:rPr lang="nb-NO" b="1" dirty="0" smtClean="0"/>
              <a:t>Kontakt</a:t>
            </a:r>
            <a:endParaRPr lang="nb-NO" dirty="0" smtClean="0"/>
          </a:p>
          <a:p>
            <a:r>
              <a:rPr lang="nb-NO" dirty="0" smtClean="0"/>
              <a:t>E-post </a:t>
            </a:r>
            <a:r>
              <a:rPr lang="nb-NO" dirty="0" smtClean="0">
                <a:hlinkClick r:id="rId2"/>
              </a:rPr>
              <a:t>malfrid.braut-hegghammer@stv.uio.no</a:t>
            </a:r>
            <a:endParaRPr lang="nb-NO" dirty="0" smtClean="0"/>
          </a:p>
          <a:p>
            <a:r>
              <a:rPr lang="nb-NO" dirty="0" smtClean="0"/>
              <a:t>Telefon +47-22856607</a:t>
            </a:r>
          </a:p>
          <a:p>
            <a:r>
              <a:rPr lang="nb-NO" dirty="0" smtClean="0"/>
              <a:t>Treffetider etter avtale</a:t>
            </a:r>
            <a:endParaRPr lang="nb-NO"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2870" y="559593"/>
            <a:ext cx="2829674" cy="3458491"/>
          </a:xfrm>
          <a:prstGeom prst="rect">
            <a:avLst/>
          </a:prstGeom>
        </p:spPr>
      </p:pic>
    </p:spTree>
    <p:extLst>
      <p:ext uri="{BB962C8B-B14F-4D97-AF65-F5344CB8AC3E}">
        <p14:creationId xmlns:p14="http://schemas.microsoft.com/office/powerpoint/2010/main" val="2264688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Karin Dokken</a:t>
            </a:r>
            <a:endParaRPr lang="nb-NO" dirty="0"/>
          </a:p>
        </p:txBody>
      </p:sp>
      <p:sp>
        <p:nvSpPr>
          <p:cNvPr id="3" name="Content Placeholder 2"/>
          <p:cNvSpPr>
            <a:spLocks noGrp="1"/>
          </p:cNvSpPr>
          <p:nvPr>
            <p:ph idx="1"/>
          </p:nvPr>
        </p:nvSpPr>
        <p:spPr/>
        <p:txBody>
          <a:bodyPr>
            <a:normAutofit fontScale="92500" lnSpcReduction="20000"/>
          </a:bodyPr>
          <a:lstStyle/>
          <a:p>
            <a:r>
              <a:rPr lang="nb-NO" b="1" dirty="0" smtClean="0"/>
              <a:t>Faglige interesser</a:t>
            </a:r>
          </a:p>
          <a:p>
            <a:pPr lvl="1"/>
            <a:r>
              <a:rPr lang="nb-NO" dirty="0" smtClean="0"/>
              <a:t>Utviklingsforskning</a:t>
            </a:r>
          </a:p>
          <a:p>
            <a:pPr lvl="1"/>
            <a:r>
              <a:rPr lang="nb-NO" dirty="0" smtClean="0"/>
              <a:t>Internasjonal politikk i Afrika</a:t>
            </a:r>
          </a:p>
          <a:p>
            <a:pPr lvl="1"/>
            <a:r>
              <a:rPr lang="nb-NO" dirty="0" smtClean="0"/>
              <a:t>Ny-regionalisme</a:t>
            </a:r>
          </a:p>
          <a:p>
            <a:pPr lvl="1"/>
            <a:r>
              <a:rPr lang="nb-NO" dirty="0" smtClean="0"/>
              <a:t>Transnasjonalisme</a:t>
            </a:r>
          </a:p>
          <a:p>
            <a:pPr lvl="1"/>
            <a:r>
              <a:rPr lang="nb-NO" dirty="0" smtClean="0"/>
              <a:t>Afrikansk sikkerhetspolitikk</a:t>
            </a:r>
          </a:p>
          <a:p>
            <a:pPr lvl="1"/>
            <a:r>
              <a:rPr lang="nb-NO" dirty="0" smtClean="0"/>
              <a:t>Integrasjon mellom stater </a:t>
            </a:r>
          </a:p>
          <a:p>
            <a:r>
              <a:rPr lang="nb-NO" b="1" dirty="0" smtClean="0"/>
              <a:t>Kontakt</a:t>
            </a:r>
            <a:endParaRPr lang="nb-NO" dirty="0" smtClean="0"/>
          </a:p>
          <a:p>
            <a:pPr lvl="1"/>
            <a:r>
              <a:rPr lang="nb-NO" dirty="0" smtClean="0">
                <a:hlinkClick r:id="rId2"/>
              </a:rPr>
              <a:t>karin.dokken@stv.uio.no</a:t>
            </a:r>
            <a:endParaRPr lang="nb-NO" dirty="0" smtClean="0"/>
          </a:p>
          <a:p>
            <a:pPr lvl="1"/>
            <a:r>
              <a:rPr lang="nb-NO" dirty="0" smtClean="0"/>
              <a:t>Telefon +47-22858792</a:t>
            </a:r>
          </a:p>
          <a:p>
            <a:pPr lvl="1"/>
            <a:r>
              <a:rPr lang="nb-NO" dirty="0" smtClean="0"/>
              <a:t>Rom 907</a:t>
            </a:r>
          </a:p>
          <a:p>
            <a:pPr lvl="1"/>
            <a:r>
              <a:rPr lang="nb-NO" dirty="0" smtClean="0"/>
              <a:t>Treffetider Onsdag 14:00-15:00 eller etter avtale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2446" y="559593"/>
            <a:ext cx="2179211" cy="2179211"/>
          </a:xfrm>
          <a:prstGeom prst="rect">
            <a:avLst/>
          </a:prstGeom>
        </p:spPr>
      </p:pic>
    </p:spTree>
    <p:extLst>
      <p:ext uri="{BB962C8B-B14F-4D97-AF65-F5344CB8AC3E}">
        <p14:creationId xmlns:p14="http://schemas.microsoft.com/office/powerpoint/2010/main" val="3691209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Janne Haaland Matlary</a:t>
            </a:r>
            <a:endParaRPr lang="nb-NO" dirty="0"/>
          </a:p>
        </p:txBody>
      </p:sp>
      <p:sp>
        <p:nvSpPr>
          <p:cNvPr id="3" name="Content Placeholder 2"/>
          <p:cNvSpPr>
            <a:spLocks noGrp="1"/>
          </p:cNvSpPr>
          <p:nvPr>
            <p:ph idx="1"/>
          </p:nvPr>
        </p:nvSpPr>
        <p:spPr>
          <a:xfrm>
            <a:off x="628650" y="1654969"/>
            <a:ext cx="6572250" cy="3263504"/>
          </a:xfrm>
        </p:spPr>
        <p:txBody>
          <a:bodyPr>
            <a:normAutofit fontScale="92500" lnSpcReduction="20000"/>
          </a:bodyPr>
          <a:lstStyle/>
          <a:p>
            <a:r>
              <a:rPr lang="nb-NO" b="1" dirty="0" smtClean="0">
                <a:effectLst/>
              </a:rPr>
              <a:t>Faglige interesser</a:t>
            </a:r>
          </a:p>
          <a:p>
            <a:pPr lvl="1"/>
            <a:r>
              <a:rPr lang="nb-NO" dirty="0"/>
              <a:t>Sikkerhets- og </a:t>
            </a:r>
            <a:r>
              <a:rPr lang="nb-NO" dirty="0" smtClean="0"/>
              <a:t>forsvarspolitikk</a:t>
            </a:r>
          </a:p>
          <a:p>
            <a:pPr lvl="1"/>
            <a:r>
              <a:rPr lang="nb-NO" dirty="0" smtClean="0"/>
              <a:t>EU </a:t>
            </a:r>
            <a:r>
              <a:rPr lang="nb-NO" dirty="0"/>
              <a:t>som politisk </a:t>
            </a:r>
            <a:r>
              <a:rPr lang="nb-NO" dirty="0" smtClean="0"/>
              <a:t>system</a:t>
            </a:r>
          </a:p>
          <a:p>
            <a:pPr lvl="1"/>
            <a:r>
              <a:rPr lang="nb-NO" dirty="0" smtClean="0"/>
              <a:t>EUs </a:t>
            </a:r>
            <a:r>
              <a:rPr lang="nb-NO" dirty="0"/>
              <a:t>internasjonale </a:t>
            </a:r>
            <a:r>
              <a:rPr lang="nb-NO" dirty="0" smtClean="0"/>
              <a:t>rolle</a:t>
            </a:r>
          </a:p>
          <a:p>
            <a:pPr lvl="1"/>
            <a:r>
              <a:rPr lang="nb-NO" dirty="0" smtClean="0"/>
              <a:t>Internasjonal </a:t>
            </a:r>
            <a:r>
              <a:rPr lang="nb-NO" dirty="0"/>
              <a:t>politikk - teori og </a:t>
            </a:r>
            <a:r>
              <a:rPr lang="nb-NO" dirty="0" smtClean="0"/>
              <a:t>historie</a:t>
            </a:r>
          </a:p>
          <a:p>
            <a:pPr lvl="1"/>
            <a:r>
              <a:rPr lang="nb-NO" dirty="0" smtClean="0"/>
              <a:t>Menneskerettigheter </a:t>
            </a:r>
            <a:r>
              <a:rPr lang="nb-NO" dirty="0"/>
              <a:t>og </a:t>
            </a:r>
            <a:r>
              <a:rPr lang="nb-NO" dirty="0" smtClean="0"/>
              <a:t>naturrett</a:t>
            </a:r>
          </a:p>
          <a:p>
            <a:r>
              <a:rPr lang="nb-NO" b="1" dirty="0" smtClean="0"/>
              <a:t>Kontakt</a:t>
            </a:r>
          </a:p>
          <a:p>
            <a:pPr lvl="1"/>
            <a:r>
              <a:rPr lang="nb-NO" dirty="0" smtClean="0">
                <a:hlinkClick r:id="rId2"/>
              </a:rPr>
              <a:t>j.h.matlary@stv.uio.no</a:t>
            </a:r>
            <a:endParaRPr lang="nb-NO" dirty="0" smtClean="0"/>
          </a:p>
          <a:p>
            <a:pPr lvl="1"/>
            <a:r>
              <a:rPr lang="nb-NO" dirty="0" smtClean="0"/>
              <a:t>Telefon +47-22857564</a:t>
            </a:r>
          </a:p>
          <a:p>
            <a:pPr lvl="1"/>
            <a:r>
              <a:rPr lang="nb-NO" dirty="0" smtClean="0"/>
              <a:t>Rom 845</a:t>
            </a:r>
          </a:p>
          <a:p>
            <a:pPr lvl="1"/>
            <a:r>
              <a:rPr lang="nb-NO" dirty="0" smtClean="0"/>
              <a:t>Treffetider Onsdag 10.15-12.00</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0165" y="537246"/>
            <a:ext cx="2662840" cy="3988594"/>
          </a:xfrm>
          <a:prstGeom prst="rect">
            <a:avLst/>
          </a:prstGeom>
        </p:spPr>
      </p:pic>
    </p:spTree>
    <p:extLst>
      <p:ext uri="{BB962C8B-B14F-4D97-AF65-F5344CB8AC3E}">
        <p14:creationId xmlns:p14="http://schemas.microsoft.com/office/powerpoint/2010/main" val="763100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Internasjonale konflikter</a:t>
            </a:r>
            <a:endParaRPr lang="nb-NO" dirty="0"/>
          </a:p>
        </p:txBody>
      </p:sp>
      <p:sp>
        <p:nvSpPr>
          <p:cNvPr id="3" name="Content Placeholder 2"/>
          <p:cNvSpPr>
            <a:spLocks noGrp="1"/>
          </p:cNvSpPr>
          <p:nvPr>
            <p:ph idx="1"/>
          </p:nvPr>
        </p:nvSpPr>
        <p:spPr/>
        <p:txBody>
          <a:bodyPr/>
          <a:lstStyle/>
          <a:p>
            <a:r>
              <a:rPr lang="nb-NO" dirty="0" smtClean="0"/>
              <a:t>Bachelorfordypning: </a:t>
            </a:r>
          </a:p>
          <a:p>
            <a:pPr lvl="1"/>
            <a:r>
              <a:rPr lang="nb-NO" dirty="0" smtClean="0"/>
              <a:t>Tema grenser i stor grad opp mot emner innenfor området Komparativ Politikk. Forskningsfelter skiller i liten grad mellom </a:t>
            </a:r>
            <a:r>
              <a:rPr lang="nb-NO" dirty="0" err="1" smtClean="0"/>
              <a:t>intra</a:t>
            </a:r>
            <a:r>
              <a:rPr lang="nb-NO" dirty="0" smtClean="0"/>
              <a:t>- og </a:t>
            </a:r>
            <a:r>
              <a:rPr lang="nb-NO" dirty="0" err="1" smtClean="0"/>
              <a:t>inter</a:t>
            </a:r>
            <a:r>
              <a:rPr lang="nb-NO" dirty="0" smtClean="0"/>
              <a:t>-statlige konflikter. Også de faktiske forhold visker ut dette skillet, som f.eks. tendensen til internasjonalisering av borgerkriger og terrorismens grenseoverskridende karakter. </a:t>
            </a:r>
          </a:p>
          <a:p>
            <a:r>
              <a:rPr lang="nb-NO" dirty="0" smtClean="0"/>
              <a:t>Relevante Masterkurs: </a:t>
            </a:r>
          </a:p>
          <a:p>
            <a:pPr lvl="1"/>
            <a:r>
              <a:rPr lang="nb-NO" dirty="0" smtClean="0"/>
              <a:t>STV-4217: </a:t>
            </a:r>
            <a:r>
              <a:rPr lang="nb-NO" dirty="0" err="1" smtClean="0"/>
              <a:t>Rational</a:t>
            </a:r>
            <a:r>
              <a:rPr lang="nb-NO" dirty="0" smtClean="0"/>
              <a:t> Choice and International </a:t>
            </a:r>
            <a:r>
              <a:rPr lang="nb-NO" dirty="0" err="1" smtClean="0"/>
              <a:t>Conflicts</a:t>
            </a:r>
            <a:endParaRPr lang="nb-NO" dirty="0" smtClean="0"/>
          </a:p>
          <a:p>
            <a:pPr lvl="1"/>
            <a:r>
              <a:rPr lang="nb-NO" dirty="0" smtClean="0"/>
              <a:t>STV-4232: </a:t>
            </a:r>
            <a:r>
              <a:rPr lang="nb-NO" dirty="0" err="1" smtClean="0"/>
              <a:t>Causes</a:t>
            </a:r>
            <a:r>
              <a:rPr lang="nb-NO" dirty="0" smtClean="0"/>
              <a:t> </a:t>
            </a:r>
            <a:r>
              <a:rPr lang="nb-NO" dirty="0" err="1" smtClean="0"/>
              <a:t>of</a:t>
            </a:r>
            <a:r>
              <a:rPr lang="nb-NO" dirty="0" smtClean="0"/>
              <a:t> </a:t>
            </a:r>
            <a:r>
              <a:rPr lang="nb-NO" dirty="0" err="1" smtClean="0"/>
              <a:t>War</a:t>
            </a:r>
            <a:endParaRPr lang="nb-NO" dirty="0" smtClean="0"/>
          </a:p>
          <a:p>
            <a:endParaRPr lang="nb-NO" dirty="0"/>
          </a:p>
        </p:txBody>
      </p:sp>
    </p:spTree>
    <p:extLst>
      <p:ext uri="{BB962C8B-B14F-4D97-AF65-F5344CB8AC3E}">
        <p14:creationId xmlns:p14="http://schemas.microsoft.com/office/powerpoint/2010/main" val="478228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Scott Gates</a:t>
            </a:r>
            <a:endParaRPr lang="nb-NO" dirty="0"/>
          </a:p>
        </p:txBody>
      </p:sp>
      <p:sp>
        <p:nvSpPr>
          <p:cNvPr id="3" name="Content Placeholder 2"/>
          <p:cNvSpPr>
            <a:spLocks noGrp="1"/>
          </p:cNvSpPr>
          <p:nvPr>
            <p:ph idx="1"/>
          </p:nvPr>
        </p:nvSpPr>
        <p:spPr>
          <a:xfrm>
            <a:off x="628650" y="1654969"/>
            <a:ext cx="6532685" cy="3263504"/>
          </a:xfrm>
        </p:spPr>
        <p:txBody>
          <a:bodyPr>
            <a:normAutofit fontScale="92500" lnSpcReduction="20000"/>
          </a:bodyPr>
          <a:lstStyle/>
          <a:p>
            <a:r>
              <a:rPr lang="nb-NO" b="1" dirty="0" smtClean="0"/>
              <a:t>Faglige interesser</a:t>
            </a:r>
          </a:p>
          <a:p>
            <a:pPr lvl="1"/>
            <a:r>
              <a:rPr lang="nb-NO" dirty="0" smtClean="0"/>
              <a:t>Internasjonal politikk</a:t>
            </a:r>
          </a:p>
          <a:p>
            <a:pPr lvl="1"/>
            <a:r>
              <a:rPr lang="nb-NO" dirty="0" smtClean="0"/>
              <a:t>Borgerkrig</a:t>
            </a:r>
          </a:p>
          <a:p>
            <a:pPr lvl="1"/>
            <a:r>
              <a:rPr lang="nb-NO" dirty="0" err="1" smtClean="0"/>
              <a:t>Democratisering</a:t>
            </a:r>
            <a:endParaRPr lang="nb-NO" dirty="0" smtClean="0"/>
          </a:p>
          <a:p>
            <a:pPr lvl="1"/>
            <a:r>
              <a:rPr lang="nb-NO" dirty="0" smtClean="0"/>
              <a:t>Offentlig politikk og administrasjon</a:t>
            </a:r>
          </a:p>
          <a:p>
            <a:pPr lvl="1"/>
            <a:r>
              <a:rPr lang="nb-NO" dirty="0" err="1" smtClean="0"/>
              <a:t>Spillteori</a:t>
            </a:r>
            <a:r>
              <a:rPr lang="nb-NO" dirty="0" smtClean="0"/>
              <a:t> </a:t>
            </a:r>
          </a:p>
          <a:p>
            <a:r>
              <a:rPr lang="nb-NO" b="1" dirty="0" smtClean="0"/>
              <a:t>Kontakt</a:t>
            </a:r>
          </a:p>
          <a:p>
            <a:pPr lvl="1"/>
            <a:r>
              <a:rPr lang="nb-NO" dirty="0" smtClean="0"/>
              <a:t>E-post </a:t>
            </a:r>
            <a:r>
              <a:rPr lang="nb-NO" dirty="0" smtClean="0">
                <a:hlinkClick r:id="rId2"/>
              </a:rPr>
              <a:t>scott.gates@stv.uio.no</a:t>
            </a:r>
            <a:endParaRPr lang="nb-NO" dirty="0" smtClean="0"/>
          </a:p>
          <a:p>
            <a:pPr lvl="1"/>
            <a:r>
              <a:rPr lang="nb-NO" dirty="0" smtClean="0"/>
              <a:t>Telefon +47-22841654</a:t>
            </a:r>
          </a:p>
          <a:p>
            <a:pPr lvl="1"/>
            <a:r>
              <a:rPr lang="nb-NO" dirty="0" smtClean="0"/>
              <a:t>Rom 745 Eilert Sundts hus</a:t>
            </a:r>
          </a:p>
          <a:p>
            <a:pPr lvl="1"/>
            <a:r>
              <a:rPr lang="nb-NO" dirty="0" smtClean="0"/>
              <a:t>Treffetider Mandag 11-12</a:t>
            </a:r>
          </a:p>
          <a:p>
            <a:endParaRPr lang="nb-NO"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7946" y="490171"/>
            <a:ext cx="3369652" cy="3369652"/>
          </a:xfrm>
          <a:prstGeom prst="rect">
            <a:avLst/>
          </a:prstGeom>
        </p:spPr>
      </p:pic>
    </p:spTree>
    <p:extLst>
      <p:ext uri="{BB962C8B-B14F-4D97-AF65-F5344CB8AC3E}">
        <p14:creationId xmlns:p14="http://schemas.microsoft.com/office/powerpoint/2010/main" val="690269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Tore Wig</a:t>
            </a:r>
            <a:endParaRPr lang="nb-NO" dirty="0"/>
          </a:p>
        </p:txBody>
      </p:sp>
      <p:sp>
        <p:nvSpPr>
          <p:cNvPr id="3" name="Content Placeholder 2"/>
          <p:cNvSpPr>
            <a:spLocks noGrp="1"/>
          </p:cNvSpPr>
          <p:nvPr>
            <p:ph idx="1"/>
          </p:nvPr>
        </p:nvSpPr>
        <p:spPr>
          <a:xfrm>
            <a:off x="628650" y="1654969"/>
            <a:ext cx="6849208" cy="3263504"/>
          </a:xfrm>
        </p:spPr>
        <p:txBody>
          <a:bodyPr>
            <a:normAutofit fontScale="92500" lnSpcReduction="20000"/>
          </a:bodyPr>
          <a:lstStyle/>
          <a:p>
            <a:r>
              <a:rPr lang="nb-NO" b="1" dirty="0" smtClean="0"/>
              <a:t>Faglige interesser</a:t>
            </a:r>
          </a:p>
          <a:p>
            <a:pPr lvl="1"/>
            <a:r>
              <a:rPr lang="nb-NO" dirty="0" smtClean="0"/>
              <a:t>væpnet </a:t>
            </a:r>
            <a:r>
              <a:rPr lang="nb-NO" dirty="0" err="1" smtClean="0"/>
              <a:t>interstatlig</a:t>
            </a:r>
            <a:r>
              <a:rPr lang="nb-NO" dirty="0" smtClean="0"/>
              <a:t> konflikt</a:t>
            </a:r>
          </a:p>
          <a:p>
            <a:pPr lvl="1"/>
            <a:r>
              <a:rPr lang="nb-NO" dirty="0" smtClean="0"/>
              <a:t>Forskningsmetode</a:t>
            </a:r>
          </a:p>
          <a:p>
            <a:pPr lvl="1"/>
            <a:r>
              <a:rPr lang="nb-NO" dirty="0" smtClean="0"/>
              <a:t>kvantitativ metode</a:t>
            </a:r>
          </a:p>
          <a:p>
            <a:pPr lvl="1"/>
            <a:r>
              <a:rPr lang="nb-NO" dirty="0" smtClean="0"/>
              <a:t>institusjonell teori</a:t>
            </a:r>
          </a:p>
          <a:p>
            <a:r>
              <a:rPr lang="nb-NO" b="1" dirty="0" smtClean="0"/>
              <a:t>Kontakt</a:t>
            </a:r>
          </a:p>
          <a:p>
            <a:pPr lvl="1"/>
            <a:r>
              <a:rPr lang="nb-NO" dirty="0" smtClean="0"/>
              <a:t>E-post </a:t>
            </a:r>
            <a:r>
              <a:rPr lang="nb-NO" dirty="0" smtClean="0">
                <a:hlinkClick r:id="rId2"/>
              </a:rPr>
              <a:t>tore.wig@stv.uio.no</a:t>
            </a:r>
            <a:endParaRPr lang="nb-NO" dirty="0" smtClean="0"/>
          </a:p>
          <a:p>
            <a:pPr lvl="1"/>
            <a:r>
              <a:rPr lang="nb-NO" dirty="0" smtClean="0"/>
              <a:t>Telefon +47-22844998</a:t>
            </a:r>
          </a:p>
          <a:p>
            <a:pPr lvl="1"/>
            <a:r>
              <a:rPr lang="nb-NO" dirty="0" smtClean="0"/>
              <a:t>Mobiltelefon 90527229</a:t>
            </a:r>
          </a:p>
          <a:p>
            <a:pPr lvl="1"/>
            <a:r>
              <a:rPr lang="nb-NO" dirty="0" smtClean="0"/>
              <a:t>Rom 709</a:t>
            </a:r>
          </a:p>
          <a:p>
            <a:pPr lvl="1"/>
            <a:r>
              <a:rPr lang="nb-NO" dirty="0" smtClean="0"/>
              <a:t>Treffetider: Mandag 13-14</a:t>
            </a:r>
          </a:p>
          <a:p>
            <a:endParaRPr lang="nb-NO"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0826" y="467458"/>
            <a:ext cx="2396270" cy="3603414"/>
          </a:xfrm>
          <a:prstGeom prst="rect">
            <a:avLst/>
          </a:prstGeom>
        </p:spPr>
      </p:pic>
    </p:spTree>
    <p:extLst>
      <p:ext uri="{BB962C8B-B14F-4D97-AF65-F5344CB8AC3E}">
        <p14:creationId xmlns:p14="http://schemas.microsoft.com/office/powerpoint/2010/main" val="3624481336"/>
      </p:ext>
    </p:extLst>
  </p:cSld>
  <p:clrMapOvr>
    <a:masterClrMapping/>
  </p:clrMapOvr>
</p:sld>
</file>

<file path=ppt/theme/theme1.xml><?xml version="1.0" encoding="utf-8"?>
<a:theme xmlns:a="http://schemas.openxmlformats.org/drawingml/2006/main" name="PsykologiskEnglish16x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isv-bokmal</Template>
  <TotalTime>343</TotalTime>
  <Words>1604</Words>
  <Application>Microsoft Office PowerPoint</Application>
  <PresentationFormat>On-screen Show (16:10)</PresentationFormat>
  <Paragraphs>358</Paragraphs>
  <Slides>29</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ＭＳ Ｐゴシック</vt:lpstr>
      <vt:lpstr>Arial</vt:lpstr>
      <vt:lpstr>Calibri</vt:lpstr>
      <vt:lpstr>Times New Roman</vt:lpstr>
      <vt:lpstr>Wingdings</vt:lpstr>
      <vt:lpstr>ヒラギノ角ゴ Pro W3</vt:lpstr>
      <vt:lpstr>PsykologiskEnglish16x10</vt:lpstr>
      <vt:lpstr>Masteroppgaven:  </vt:lpstr>
      <vt:lpstr>Program</vt:lpstr>
      <vt:lpstr>Tema</vt:lpstr>
      <vt:lpstr>Problemstillingen </vt:lpstr>
      <vt:lpstr>Ressurser</vt:lpstr>
      <vt:lpstr>Søknaden</vt:lpstr>
      <vt:lpstr>Søknaden forts.</vt:lpstr>
      <vt:lpstr>Masteroppgave innenfor offentlig politikk og administrasjon</vt:lpstr>
      <vt:lpstr>PowerPoint Presentation</vt:lpstr>
      <vt:lpstr>Masteroppgaver i politisk teori</vt:lpstr>
      <vt:lpstr>Politisk teori:</vt:lpstr>
      <vt:lpstr>PowerPoint Presentation</vt:lpstr>
      <vt:lpstr>PowerPoint Presentation</vt:lpstr>
      <vt:lpstr>PowerPoint Presentation</vt:lpstr>
      <vt:lpstr>Internasjonal politikk</vt:lpstr>
      <vt:lpstr>Internasjonal Politisk Økonomi</vt:lpstr>
      <vt:lpstr>Tarald Laudal Berge</vt:lpstr>
      <vt:lpstr>Kacper Szulecki</vt:lpstr>
      <vt:lpstr>Dag Harald Claes</vt:lpstr>
      <vt:lpstr>Internasjonal Miljø- og ressurspolitikk</vt:lpstr>
      <vt:lpstr>Jon Hovi</vt:lpstr>
      <vt:lpstr>Olav Schram Stokke</vt:lpstr>
      <vt:lpstr>Sikkerhetspolitikk</vt:lpstr>
      <vt:lpstr>Målfrid Braut-Hegghammer</vt:lpstr>
      <vt:lpstr>Karin Dokken</vt:lpstr>
      <vt:lpstr>Janne Haaland Matlary</vt:lpstr>
      <vt:lpstr>Internasjonale konflikter</vt:lpstr>
      <vt:lpstr>Scott Gates</vt:lpstr>
      <vt:lpstr>Tore Wig</vt:lpstr>
    </vt:vector>
  </TitlesOfParts>
  <Manager/>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Masteroppgaven:</dc:title>
  <dc:subject/>
  <dc:creator>Malin Folgerø Stensland</dc:creator>
  <cp:keywords/>
  <dc:description/>
  <cp:lastModifiedBy>Jord Nylenna</cp:lastModifiedBy>
  <cp:revision>25</cp:revision>
  <cp:lastPrinted>2018-05-16T12:33:17Z</cp:lastPrinted>
  <dcterms:created xsi:type="dcterms:W3CDTF">2017-04-25T08:47:00Z</dcterms:created>
  <dcterms:modified xsi:type="dcterms:W3CDTF">2018-05-25T11:10:50Z</dcterms:modified>
  <cp:category/>
</cp:coreProperties>
</file>