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19_B7743CAC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30" r:id="rId5"/>
    <p:sldMasterId id="2147483648" r:id="rId6"/>
  </p:sldMasterIdLst>
  <p:notesMasterIdLst>
    <p:notesMasterId r:id="rId37"/>
  </p:notesMasterIdLst>
  <p:handoutMasterIdLst>
    <p:handoutMasterId r:id="rId38"/>
  </p:handoutMasterIdLst>
  <p:sldIdLst>
    <p:sldId id="275" r:id="rId7"/>
    <p:sldId id="274" r:id="rId8"/>
    <p:sldId id="281" r:id="rId9"/>
    <p:sldId id="280" r:id="rId10"/>
    <p:sldId id="426" r:id="rId11"/>
    <p:sldId id="438" r:id="rId12"/>
    <p:sldId id="465" r:id="rId13"/>
    <p:sldId id="467" r:id="rId14"/>
    <p:sldId id="457" r:id="rId15"/>
    <p:sldId id="451" r:id="rId16"/>
    <p:sldId id="289" r:id="rId17"/>
    <p:sldId id="433" r:id="rId18"/>
    <p:sldId id="460" r:id="rId19"/>
    <p:sldId id="452" r:id="rId20"/>
    <p:sldId id="265" r:id="rId21"/>
    <p:sldId id="287" r:id="rId22"/>
    <p:sldId id="437" r:id="rId23"/>
    <p:sldId id="279" r:id="rId24"/>
    <p:sldId id="461" r:id="rId25"/>
    <p:sldId id="456" r:id="rId26"/>
    <p:sldId id="455" r:id="rId27"/>
    <p:sldId id="446" r:id="rId28"/>
    <p:sldId id="257" r:id="rId29"/>
    <p:sldId id="441" r:id="rId30"/>
    <p:sldId id="453" r:id="rId31"/>
    <p:sldId id="448" r:id="rId32"/>
    <p:sldId id="466" r:id="rId33"/>
    <p:sldId id="425" r:id="rId34"/>
    <p:sldId id="449" r:id="rId35"/>
    <p:sldId id="463" r:id="rId36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EE7B71-2280-37AF-CCA1-7582EBAC8115}" name="Maria Sande Høyvik" initials="MH" userId="S::marishoy@uio.no::1b42eae7-9ea6-4049-a754-8994cd1b88b8" providerId="AD"/>
  <p188:author id="{BEDF45F1-1EBE-DD5C-ECE2-125BC0F922E4}" name="Liv Tone Måseidvåg" initials="LM" userId="S::livtm@uio.no::54af150e-3722-4b01-bf21-30875a7f0c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CFF"/>
    <a:srgbClr val="FEE0E0"/>
    <a:srgbClr val="FB6666"/>
    <a:srgbClr val="86A4F7"/>
    <a:srgbClr val="FFFFFF"/>
    <a:srgbClr val="CEFFDF"/>
    <a:srgbClr val="0000FF"/>
    <a:srgbClr val="FFFEA7"/>
    <a:srgbClr val="3E31D6"/>
    <a:srgbClr val="5C5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46C6CE-A8E2-4275-8E2F-FF436F26B219}" v="14" dt="2025-09-15T13:37:02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gs" Target="tags/tag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4.xml"/><Relationship Id="rId4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morsnes\Downloads\detaljer%20(boa)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eldh\AppData\Local\Microsoft\Windows\INetCache\Content.Outlook\64QHFSFZ\SV-fak_Inntekter%20-%20tabell%20til%20presentasjon%20Marit%20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rieldh\AppData\Local\Microsoft\Windows\INetCache\Content.Outlook\64QHFSFZ\SV-fak_Inntekter%20-%20tabell%20til%20presentasjon%20Marit%20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[detaljer (boa) (2).xlsx]Ark1!Pivottabell1</c:name>
    <c:fmtId val="3"/>
  </c:pivotSource>
  <c:chart>
    <c:autoTitleDeleted val="1"/>
    <c:pivotFmts>
      <c:pivotFmt>
        <c:idx val="0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3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4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5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7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8"/>
        <c:spPr>
          <a:gradFill rotWithShape="1"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</c:pivotFmts>
    <c:plotArea>
      <c:layout/>
      <c:pieChart>
        <c:varyColors val="1"/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'Sheet 1'!$B$18</c:f>
              <c:strCache>
                <c:ptCount val="1"/>
                <c:pt idx="0">
                  <c:v>KD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'Sheet 1'!$D$17:$I$17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'Sheet 1'!$D$18:$I$18</c:f>
              <c:numCache>
                <c:formatCode>#,##0</c:formatCode>
                <c:ptCount val="6"/>
                <c:pt idx="0">
                  <c:v>517.02037781000001</c:v>
                </c:pt>
                <c:pt idx="1">
                  <c:v>517.0995836699999</c:v>
                </c:pt>
                <c:pt idx="2">
                  <c:v>512.02073574999747</c:v>
                </c:pt>
                <c:pt idx="3">
                  <c:v>553.14058787000135</c:v>
                </c:pt>
                <c:pt idx="4">
                  <c:v>563.44545244999836</c:v>
                </c:pt>
                <c:pt idx="5">
                  <c:v>588.80802654999889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3690-44A5-A2A8-F434624BF725}"/>
            </c:ext>
          </c:extLst>
        </c:ser>
        <c:ser>
          <c:idx val="1"/>
          <c:order val="1"/>
          <c:tx>
            <c:strRef>
              <c:f>'Sheet 1'!$B$19</c:f>
              <c:strCache>
                <c:ptCount val="1"/>
                <c:pt idx="0">
                  <c:v>EU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'Sheet 1'!$D$17:$I$17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'Sheet 1'!$D$19:$I$19</c:f>
              <c:numCache>
                <c:formatCode>#,##0</c:formatCode>
                <c:ptCount val="6"/>
                <c:pt idx="0">
                  <c:v>39.434560809999986</c:v>
                </c:pt>
                <c:pt idx="1">
                  <c:v>48.520967799999994</c:v>
                </c:pt>
                <c:pt idx="2">
                  <c:v>51.529444210000001</c:v>
                </c:pt>
                <c:pt idx="3">
                  <c:v>45.763781439999988</c:v>
                </c:pt>
                <c:pt idx="4">
                  <c:v>45.575526229999987</c:v>
                </c:pt>
                <c:pt idx="5">
                  <c:v>56.416606520000002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3690-44A5-A2A8-F434624BF725}"/>
            </c:ext>
          </c:extLst>
        </c:ser>
        <c:ser>
          <c:idx val="2"/>
          <c:order val="2"/>
          <c:tx>
            <c:strRef>
              <c:f>'Sheet 1'!$B$20</c:f>
              <c:strCache>
                <c:ptCount val="1"/>
                <c:pt idx="0">
                  <c:v>NFR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'Sheet 1'!$D$17:$I$17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'Sheet 1'!$D$20:$I$20</c:f>
              <c:numCache>
                <c:formatCode>#,##0</c:formatCode>
                <c:ptCount val="6"/>
                <c:pt idx="0">
                  <c:v>98.83945657000001</c:v>
                </c:pt>
                <c:pt idx="1">
                  <c:v>101.50878315999999</c:v>
                </c:pt>
                <c:pt idx="2">
                  <c:v>121.35727789000001</c:v>
                </c:pt>
                <c:pt idx="3">
                  <c:v>161.58180388</c:v>
                </c:pt>
                <c:pt idx="4">
                  <c:v>172.54746943000001</c:v>
                </c:pt>
                <c:pt idx="5">
                  <c:v>165.55095660000003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3690-44A5-A2A8-F434624BF725}"/>
            </c:ext>
          </c:extLst>
        </c:ser>
        <c:ser>
          <c:idx val="3"/>
          <c:order val="3"/>
          <c:tx>
            <c:strRef>
              <c:f>'Sheet 1'!$B$21</c:f>
              <c:strCache>
                <c:ptCount val="1"/>
                <c:pt idx="0">
                  <c:v>Andre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'Sheet 1'!$D$17:$I$17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strCache>
              <c:extLst/>
            </c:strRef>
          </c:cat>
          <c:val>
            <c:numRef>
              <c:f>'Sheet 1'!$D$21:$I$21</c:f>
              <c:numCache>
                <c:formatCode>#,##0</c:formatCode>
                <c:ptCount val="6"/>
                <c:pt idx="0">
                  <c:v>23.172282850000002</c:v>
                </c:pt>
                <c:pt idx="1">
                  <c:v>22.678261659999997</c:v>
                </c:pt>
                <c:pt idx="2">
                  <c:v>31.967088719999996</c:v>
                </c:pt>
                <c:pt idx="3">
                  <c:v>42.148755460000004</c:v>
                </c:pt>
                <c:pt idx="4">
                  <c:v>46.850671340000005</c:v>
                </c:pt>
                <c:pt idx="5">
                  <c:v>39.251949140000001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3690-44A5-A2A8-F434624BF7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9429472"/>
        <c:axId val="2139429952"/>
      </c:barChart>
      <c:catAx>
        <c:axId val="213942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39429952"/>
        <c:crosses val="autoZero"/>
        <c:auto val="1"/>
        <c:lblAlgn val="ctr"/>
        <c:lblOffset val="100"/>
        <c:noMultiLvlLbl val="0"/>
      </c:catAx>
      <c:valAx>
        <c:axId val="213942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/>
                  <a:t>MILLIONER</a:t>
                </a:r>
                <a:r>
                  <a:rPr lang="nb-NO" baseline="0"/>
                  <a:t> NOK</a:t>
                </a:r>
                <a:endParaRPr lang="nb-NO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b-NO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394294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</c:dTable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'Sheet 1'!$I$17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A5C-4D07-8746-2872AE8D3B4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A5C-4D07-8746-2872AE8D3B42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A5C-4D07-8746-2872AE8D3B4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1A5C-4D07-8746-2872AE8D3B4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A5C-4D07-8746-2872AE8D3B4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b-N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A5C-4D07-8746-2872AE8D3B4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 1'!$B$19:$B$21</c:f>
              <c:strCache>
                <c:ptCount val="3"/>
                <c:pt idx="0">
                  <c:v>EU</c:v>
                </c:pt>
                <c:pt idx="1">
                  <c:v>NFR</c:v>
                </c:pt>
                <c:pt idx="2">
                  <c:v>Andre</c:v>
                </c:pt>
              </c:strCache>
            </c:strRef>
          </c:cat>
          <c:val>
            <c:numRef>
              <c:f>'Sheet 1'!$I$19:$I$21</c:f>
              <c:numCache>
                <c:formatCode>#,##0</c:formatCode>
                <c:ptCount val="3"/>
                <c:pt idx="0">
                  <c:v>56.416606520000002</c:v>
                </c:pt>
                <c:pt idx="1">
                  <c:v>165.55095660000003</c:v>
                </c:pt>
                <c:pt idx="2">
                  <c:v>39.251949140000001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5C-4D07-8746-2872AE8D3B4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Studenter</a:t>
            </a:r>
            <a:r>
              <a:rPr lang="en-US" sz="2000"/>
              <a:t> </a:t>
            </a:r>
            <a:r>
              <a:rPr lang="en-US" sz="2000" err="1"/>
              <a:t>totalt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'Ark1'!$A$2</c:f>
              <c:strCache>
                <c:ptCount val="1"/>
                <c:pt idx="0">
                  <c:v>Antall studenter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F8-4152-BCD3-47A9723FBB4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F8-4152-BCD3-47A9723FBB4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'Ark1'!$B$1:$C$1</c:f>
              <c:strCache>
                <c:ptCount val="2"/>
                <c:pt idx="0">
                  <c:v>kvinner</c:v>
                </c:pt>
                <c:pt idx="1">
                  <c:v>menn</c:v>
                </c:pt>
              </c:strCache>
            </c:strRef>
          </c:cat>
          <c:val>
            <c:numRef>
              <c:f>'Ark1'!$B$2:$C$2</c:f>
              <c:numCache>
                <c:formatCode>General</c:formatCode>
                <c:ptCount val="2"/>
                <c:pt idx="0">
                  <c:v>3310</c:v>
                </c:pt>
                <c:pt idx="1">
                  <c:v>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AF8-4152-BCD3-47A9723FBB4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Masterstudenter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'Ark1'!$A$3</c:f>
              <c:strCache>
                <c:ptCount val="1"/>
                <c:pt idx="0">
                  <c:v>masterstudenter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19-4899-A5FF-07A3DD9BB14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19-4899-A5FF-07A3DD9BB1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'Ark1'!$B$3:$C$3</c:f>
              <c:numCache>
                <c:formatCode>General</c:formatCode>
                <c:ptCount val="2"/>
                <c:pt idx="0">
                  <c:v>1365</c:v>
                </c:pt>
                <c:pt idx="1">
                  <c:v>695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9-4899-A5FF-07A3DD9BB14A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Avlagte</a:t>
            </a:r>
            <a:r>
              <a:rPr lang="en-US" sz="2000" baseline="0"/>
              <a:t> </a:t>
            </a:r>
            <a:r>
              <a:rPr lang="en-US" sz="2000" baseline="0" err="1"/>
              <a:t>d</a:t>
            </a:r>
            <a:r>
              <a:rPr lang="en-US" sz="2000" err="1"/>
              <a:t>oktorgrader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'Ark1'!$A$4</c:f>
              <c:strCache>
                <c:ptCount val="1"/>
                <c:pt idx="0">
                  <c:v>doktorgrader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8E6-4F8C-8EE4-1C44F267014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8E6-4F8C-8EE4-1C44F267014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'Ark1'!$B$4:$C$4</c:f>
              <c:numCache>
                <c:formatCode>General</c:formatCode>
                <c:ptCount val="2"/>
                <c:pt idx="0">
                  <c:v>33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E6-4F8C-8EE4-1C44F267014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Postdoktorer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'Ark1'!$A$5</c:f>
              <c:strCache>
                <c:ptCount val="1"/>
                <c:pt idx="0">
                  <c:v>postdok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C6E-47B9-AAC8-777943E244CD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C6E-47B9-AAC8-777943E244C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'Ark1'!$B$5:$C$5</c:f>
              <c:numCache>
                <c:formatCode>General</c:formatCode>
                <c:ptCount val="2"/>
                <c:pt idx="0">
                  <c:v>54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6E-47B9-AAC8-777943E244C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Førsteamanuenser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'Ark1'!$A$6</c:f>
              <c:strCache>
                <c:ptCount val="1"/>
                <c:pt idx="0">
                  <c:v>førsteama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6B-45BB-9636-F0CB29D3EF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6B-45BB-9636-F0CB29D3E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'Ark1'!$B$6:$C$6</c:f>
              <c:numCache>
                <c:formatCode>General</c:formatCode>
                <c:ptCount val="2"/>
                <c:pt idx="0">
                  <c:v>30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6B-45BB-9636-F0CB29D3EFF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err="1"/>
              <a:t>Professorer</a:t>
            </a:r>
            <a:endParaRPr lang="en-US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'Ark1'!$A$7</c:f>
              <c:strCache>
                <c:ptCount val="1"/>
                <c:pt idx="0">
                  <c:v>professorer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59-46AC-B752-63AB1DFEE8CB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59-46AC-B752-63AB1DFEE8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'Ark1'!$B$7:$C$7</c:f>
              <c:numCache>
                <c:formatCode>General</c:formatCode>
                <c:ptCount val="2"/>
                <c:pt idx="0">
                  <c:v>44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59-46AC-B752-63AB1DFEE8C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19_B7743C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4F3636B-890D-4EB4-834A-768F5DB460F7}" authorId="{BEDF45F1-1EBE-DD5C-ECE2-125BC0F922E4}" created="2025-08-29T10:20:52.77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077848236" sldId="281"/>
      <ac:spMk id="13" creationId="{51757125-1B2C-AEC8-EE86-2D6BA84CAE7F}"/>
      <ac:txMk cp="47" len="18">
        <ac:context len="79" hash="1264465692"/>
      </ac:txMk>
    </ac:txMkLst>
    <p188:pos x="2854271" y="1859796"/>
    <p188:txBody>
      <a:bodyPr/>
      <a:lstStyle/>
      <a:p>
        <a:r>
          <a:rPr lang="en-US"/>
          <a:t>12 om inkluderer honours -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svg"/><Relationship Id="rId1" Type="http://schemas.openxmlformats.org/officeDocument/2006/relationships/image" Target="../media/image75.png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svg"/><Relationship Id="rId1" Type="http://schemas.openxmlformats.org/officeDocument/2006/relationships/image" Target="../media/image81.png"/><Relationship Id="rId6" Type="http://schemas.openxmlformats.org/officeDocument/2006/relationships/image" Target="../media/image86.svg"/><Relationship Id="rId5" Type="http://schemas.openxmlformats.org/officeDocument/2006/relationships/image" Target="../media/image85.png"/><Relationship Id="rId4" Type="http://schemas.openxmlformats.org/officeDocument/2006/relationships/image" Target="../media/image8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svg"/><Relationship Id="rId1" Type="http://schemas.openxmlformats.org/officeDocument/2006/relationships/image" Target="../media/image75.png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4" Type="http://schemas.openxmlformats.org/officeDocument/2006/relationships/image" Target="../media/image7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svg"/><Relationship Id="rId1" Type="http://schemas.openxmlformats.org/officeDocument/2006/relationships/image" Target="../media/image81.png"/><Relationship Id="rId6" Type="http://schemas.openxmlformats.org/officeDocument/2006/relationships/image" Target="../media/image86.svg"/><Relationship Id="rId5" Type="http://schemas.openxmlformats.org/officeDocument/2006/relationships/image" Target="../media/image85.png"/><Relationship Id="rId4" Type="http://schemas.openxmlformats.org/officeDocument/2006/relationships/image" Target="../media/image8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7BEFE7-BCBC-471E-9677-D63F34B815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BE8B21-6125-4E17-9033-3675866A67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b="0" i="0" baseline="0"/>
            <a:t>Offentlige utvalg</a:t>
          </a:r>
          <a:endParaRPr lang="en-US" sz="2400"/>
        </a:p>
      </dgm:t>
    </dgm:pt>
    <dgm:pt modelId="{CCFF4508-E4FA-4389-A670-14289B12549F}" type="parTrans" cxnId="{068420FB-3314-4BCA-8841-4FC4E593398D}">
      <dgm:prSet/>
      <dgm:spPr/>
      <dgm:t>
        <a:bodyPr/>
        <a:lstStyle/>
        <a:p>
          <a:endParaRPr lang="en-US"/>
        </a:p>
      </dgm:t>
    </dgm:pt>
    <dgm:pt modelId="{3DCB1B3C-86D3-454A-BFEF-FB884C987463}" type="sibTrans" cxnId="{068420FB-3314-4BCA-8841-4FC4E593398D}">
      <dgm:prSet/>
      <dgm:spPr/>
      <dgm:t>
        <a:bodyPr/>
        <a:lstStyle/>
        <a:p>
          <a:endParaRPr lang="en-US"/>
        </a:p>
      </dgm:t>
    </dgm:pt>
    <dgm:pt modelId="{C1B9729A-E4ED-4FC6-99F3-29C10B33BAD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err="1"/>
            <a:t>Endring</a:t>
          </a:r>
          <a:r>
            <a:rPr lang="en-GB" sz="2400"/>
            <a:t> </a:t>
          </a:r>
          <a:r>
            <a:rPr lang="en-GB" sz="2400" err="1"/>
            <a:t>i</a:t>
          </a:r>
          <a:r>
            <a:rPr lang="en-GB" sz="2400"/>
            <a:t> </a:t>
          </a:r>
          <a:r>
            <a:rPr lang="en-GB" sz="2400" err="1"/>
            <a:t>politikk</a:t>
          </a:r>
          <a:r>
            <a:rPr lang="en-GB" sz="2400"/>
            <a:t>, </a:t>
          </a:r>
          <a:r>
            <a:rPr lang="en-GB" sz="2400" err="1"/>
            <a:t>regelverk</a:t>
          </a:r>
          <a:r>
            <a:rPr lang="en-GB" sz="2400"/>
            <a:t> </a:t>
          </a:r>
          <a:r>
            <a:rPr lang="en-GB" sz="2400" err="1"/>
            <a:t>og</a:t>
          </a:r>
          <a:r>
            <a:rPr lang="en-GB" sz="2400"/>
            <a:t> </a:t>
          </a:r>
          <a:r>
            <a:rPr lang="en-GB" sz="2400" err="1"/>
            <a:t>systemer</a:t>
          </a:r>
          <a:endParaRPr lang="en-US" sz="2400"/>
        </a:p>
      </dgm:t>
    </dgm:pt>
    <dgm:pt modelId="{D9655C8E-9D79-4EBD-A60F-BF2D7D6FB8FD}" type="parTrans" cxnId="{9110C9F8-1684-4FB1-8ABE-9B69986FB6E2}">
      <dgm:prSet/>
      <dgm:spPr/>
      <dgm:t>
        <a:bodyPr/>
        <a:lstStyle/>
        <a:p>
          <a:endParaRPr lang="en-US"/>
        </a:p>
      </dgm:t>
    </dgm:pt>
    <dgm:pt modelId="{F369C1E2-BE97-425A-9AFD-3052F8571266}" type="sibTrans" cxnId="{9110C9F8-1684-4FB1-8ABE-9B69986FB6E2}">
      <dgm:prSet/>
      <dgm:spPr/>
      <dgm:t>
        <a:bodyPr/>
        <a:lstStyle/>
        <a:p>
          <a:endParaRPr lang="en-US"/>
        </a:p>
      </dgm:t>
    </dgm:pt>
    <dgm:pt modelId="{3C182BE6-C637-489B-B96F-3865033B23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SPARK Samfunnsinnovasjon</a:t>
          </a:r>
          <a:endParaRPr lang="en-GB"/>
        </a:p>
      </dgm:t>
    </dgm:pt>
    <dgm:pt modelId="{4B685D23-F047-47BF-B34F-6E2620C7F5DC}" type="parTrans" cxnId="{CEEC7D06-6AA5-4700-A32B-4AD9C2E75AC2}">
      <dgm:prSet/>
      <dgm:spPr/>
      <dgm:t>
        <a:bodyPr/>
        <a:lstStyle/>
        <a:p>
          <a:endParaRPr lang="en-GB"/>
        </a:p>
      </dgm:t>
    </dgm:pt>
    <dgm:pt modelId="{CA6B0F5C-02C8-4AF3-835B-0ED17C03C2F3}" type="sibTrans" cxnId="{CEEC7D06-6AA5-4700-A32B-4AD9C2E75AC2}">
      <dgm:prSet/>
      <dgm:spPr/>
      <dgm:t>
        <a:bodyPr/>
        <a:lstStyle/>
        <a:p>
          <a:endParaRPr lang="en-GB"/>
        </a:p>
      </dgm:t>
    </dgm:pt>
    <dgm:pt modelId="{4D4937FA-45D3-42D5-A079-42BBD07B8EA2}" type="pres">
      <dgm:prSet presAssocID="{997BEFE7-BCBC-471E-9677-D63F34B815F8}" presName="root" presStyleCnt="0">
        <dgm:presLayoutVars>
          <dgm:dir/>
          <dgm:resizeHandles val="exact"/>
        </dgm:presLayoutVars>
      </dgm:prSet>
      <dgm:spPr/>
    </dgm:pt>
    <dgm:pt modelId="{3A88E672-68C3-4DA2-8E51-3F1BAAE0723B}" type="pres">
      <dgm:prSet presAssocID="{85BE8B21-6125-4E17-9033-3675866A676B}" presName="compNode" presStyleCnt="0"/>
      <dgm:spPr/>
    </dgm:pt>
    <dgm:pt modelId="{DA6F1B20-124D-441B-B651-03CEDD6AB28C}" type="pres">
      <dgm:prSet presAssocID="{85BE8B21-6125-4E17-9033-3675866A676B}" presName="bgRect" presStyleLbl="bgShp" presStyleIdx="0" presStyleCnt="3"/>
      <dgm:spPr/>
    </dgm:pt>
    <dgm:pt modelId="{54920005-1E09-4D83-AA1D-91D017223684}" type="pres">
      <dgm:prSet presAssocID="{85BE8B21-6125-4E17-9033-3675866A676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 with solid fill"/>
        </a:ext>
      </dgm:extLst>
    </dgm:pt>
    <dgm:pt modelId="{29DA33E3-C925-468A-8A6A-C3A61164F372}" type="pres">
      <dgm:prSet presAssocID="{85BE8B21-6125-4E17-9033-3675866A676B}" presName="spaceRect" presStyleCnt="0"/>
      <dgm:spPr/>
    </dgm:pt>
    <dgm:pt modelId="{822F83A4-A779-4B51-ABE0-6A5B21C01FA8}" type="pres">
      <dgm:prSet presAssocID="{85BE8B21-6125-4E17-9033-3675866A676B}" presName="parTx" presStyleLbl="revTx" presStyleIdx="0" presStyleCnt="3">
        <dgm:presLayoutVars>
          <dgm:chMax val="0"/>
          <dgm:chPref val="0"/>
        </dgm:presLayoutVars>
      </dgm:prSet>
      <dgm:spPr/>
    </dgm:pt>
    <dgm:pt modelId="{946EFD4D-E5F6-48B3-890E-3DB126F29367}" type="pres">
      <dgm:prSet presAssocID="{3DCB1B3C-86D3-454A-BFEF-FB884C987463}" presName="sibTrans" presStyleCnt="0"/>
      <dgm:spPr/>
    </dgm:pt>
    <dgm:pt modelId="{87F79242-524F-4D7F-8904-43A7196BB95B}" type="pres">
      <dgm:prSet presAssocID="{C1B9729A-E4ED-4FC6-99F3-29C10B33BAD3}" presName="compNode" presStyleCnt="0"/>
      <dgm:spPr/>
    </dgm:pt>
    <dgm:pt modelId="{BCC659DC-69F4-44DD-A811-BEE7613A15DB}" type="pres">
      <dgm:prSet presAssocID="{C1B9729A-E4ED-4FC6-99F3-29C10B33BAD3}" presName="bgRect" presStyleLbl="bgShp" presStyleIdx="1" presStyleCnt="3"/>
      <dgm:spPr/>
    </dgm:pt>
    <dgm:pt modelId="{1131D414-E908-4108-89D8-E7E8411FDD63}" type="pres">
      <dgm:prSet presAssocID="{C1B9729A-E4ED-4FC6-99F3-29C10B33BAD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7FF7517-7024-41E8-B277-251EBCCDB45F}" type="pres">
      <dgm:prSet presAssocID="{C1B9729A-E4ED-4FC6-99F3-29C10B33BAD3}" presName="spaceRect" presStyleCnt="0"/>
      <dgm:spPr/>
    </dgm:pt>
    <dgm:pt modelId="{A0651C07-9D78-4E18-A349-1D8275657351}" type="pres">
      <dgm:prSet presAssocID="{C1B9729A-E4ED-4FC6-99F3-29C10B33BAD3}" presName="parTx" presStyleLbl="revTx" presStyleIdx="1" presStyleCnt="3">
        <dgm:presLayoutVars>
          <dgm:chMax val="0"/>
          <dgm:chPref val="0"/>
        </dgm:presLayoutVars>
      </dgm:prSet>
      <dgm:spPr/>
    </dgm:pt>
    <dgm:pt modelId="{9210648D-106F-4870-B6F1-415B11D2A154}" type="pres">
      <dgm:prSet presAssocID="{F369C1E2-BE97-425A-9AFD-3052F8571266}" presName="sibTrans" presStyleCnt="0"/>
      <dgm:spPr/>
    </dgm:pt>
    <dgm:pt modelId="{1614BDC3-1820-4B39-904D-DE99AF51BD8B}" type="pres">
      <dgm:prSet presAssocID="{3C182BE6-C637-489B-B96F-3865033B23CD}" presName="compNode" presStyleCnt="0"/>
      <dgm:spPr/>
    </dgm:pt>
    <dgm:pt modelId="{931D844E-0CFA-4CB8-8B28-D320E6A8DF80}" type="pres">
      <dgm:prSet presAssocID="{3C182BE6-C637-489B-B96F-3865033B23CD}" presName="bgRect" presStyleLbl="bgShp" presStyleIdx="2" presStyleCnt="3"/>
      <dgm:spPr/>
    </dgm:pt>
    <dgm:pt modelId="{99D32039-392A-4874-80BA-1722870FB1CB}" type="pres">
      <dgm:prSet presAssocID="{3C182BE6-C637-489B-B96F-3865033B23C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uzzle pieces with solid fill"/>
        </a:ext>
      </dgm:extLst>
    </dgm:pt>
    <dgm:pt modelId="{3569ADFE-E9B6-44C6-A593-B53C8B2EC18C}" type="pres">
      <dgm:prSet presAssocID="{3C182BE6-C637-489B-B96F-3865033B23CD}" presName="spaceRect" presStyleCnt="0"/>
      <dgm:spPr/>
    </dgm:pt>
    <dgm:pt modelId="{B5471EA2-0667-425A-A629-0DCFC1EF641D}" type="pres">
      <dgm:prSet presAssocID="{3C182BE6-C637-489B-B96F-3865033B23C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EEC7D06-6AA5-4700-A32B-4AD9C2E75AC2}" srcId="{997BEFE7-BCBC-471E-9677-D63F34B815F8}" destId="{3C182BE6-C637-489B-B96F-3865033B23CD}" srcOrd="2" destOrd="0" parTransId="{4B685D23-F047-47BF-B34F-6E2620C7F5DC}" sibTransId="{CA6B0F5C-02C8-4AF3-835B-0ED17C03C2F3}"/>
    <dgm:cxn modelId="{B7750142-E6AE-498D-A50C-204E282A1D0E}" type="presOf" srcId="{85BE8B21-6125-4E17-9033-3675866A676B}" destId="{822F83A4-A779-4B51-ABE0-6A5B21C01FA8}" srcOrd="0" destOrd="0" presId="urn:microsoft.com/office/officeart/2018/2/layout/IconVerticalSolidList"/>
    <dgm:cxn modelId="{C7ED599A-399B-4167-B3DB-ED16409F400D}" type="presOf" srcId="{3C182BE6-C637-489B-B96F-3865033B23CD}" destId="{B5471EA2-0667-425A-A629-0DCFC1EF641D}" srcOrd="0" destOrd="0" presId="urn:microsoft.com/office/officeart/2018/2/layout/IconVerticalSolidList"/>
    <dgm:cxn modelId="{0F3338AE-A8D7-4D61-8D31-22F385A77D0A}" type="presOf" srcId="{C1B9729A-E4ED-4FC6-99F3-29C10B33BAD3}" destId="{A0651C07-9D78-4E18-A349-1D8275657351}" srcOrd="0" destOrd="0" presId="urn:microsoft.com/office/officeart/2018/2/layout/IconVerticalSolidList"/>
    <dgm:cxn modelId="{918902DC-3901-450C-8DD6-953AA0233F17}" type="presOf" srcId="{997BEFE7-BCBC-471E-9677-D63F34B815F8}" destId="{4D4937FA-45D3-42D5-A079-42BBD07B8EA2}" srcOrd="0" destOrd="0" presId="urn:microsoft.com/office/officeart/2018/2/layout/IconVerticalSolidList"/>
    <dgm:cxn modelId="{9110C9F8-1684-4FB1-8ABE-9B69986FB6E2}" srcId="{997BEFE7-BCBC-471E-9677-D63F34B815F8}" destId="{C1B9729A-E4ED-4FC6-99F3-29C10B33BAD3}" srcOrd="1" destOrd="0" parTransId="{D9655C8E-9D79-4EBD-A60F-BF2D7D6FB8FD}" sibTransId="{F369C1E2-BE97-425A-9AFD-3052F8571266}"/>
    <dgm:cxn modelId="{068420FB-3314-4BCA-8841-4FC4E593398D}" srcId="{997BEFE7-BCBC-471E-9677-D63F34B815F8}" destId="{85BE8B21-6125-4E17-9033-3675866A676B}" srcOrd="0" destOrd="0" parTransId="{CCFF4508-E4FA-4389-A670-14289B12549F}" sibTransId="{3DCB1B3C-86D3-454A-BFEF-FB884C987463}"/>
    <dgm:cxn modelId="{675A050D-251A-49AC-8AB9-862553142B15}" type="presParOf" srcId="{4D4937FA-45D3-42D5-A079-42BBD07B8EA2}" destId="{3A88E672-68C3-4DA2-8E51-3F1BAAE0723B}" srcOrd="0" destOrd="0" presId="urn:microsoft.com/office/officeart/2018/2/layout/IconVerticalSolidList"/>
    <dgm:cxn modelId="{82424523-50E5-4DCB-9535-3A767C76EF44}" type="presParOf" srcId="{3A88E672-68C3-4DA2-8E51-3F1BAAE0723B}" destId="{DA6F1B20-124D-441B-B651-03CEDD6AB28C}" srcOrd="0" destOrd="0" presId="urn:microsoft.com/office/officeart/2018/2/layout/IconVerticalSolidList"/>
    <dgm:cxn modelId="{38F33AD4-D94D-4AB9-887D-5775D9CFA2D3}" type="presParOf" srcId="{3A88E672-68C3-4DA2-8E51-3F1BAAE0723B}" destId="{54920005-1E09-4D83-AA1D-91D017223684}" srcOrd="1" destOrd="0" presId="urn:microsoft.com/office/officeart/2018/2/layout/IconVerticalSolidList"/>
    <dgm:cxn modelId="{54762B1D-32BD-4456-9DFF-3EC4DD1C7FE0}" type="presParOf" srcId="{3A88E672-68C3-4DA2-8E51-3F1BAAE0723B}" destId="{29DA33E3-C925-468A-8A6A-C3A61164F372}" srcOrd="2" destOrd="0" presId="urn:microsoft.com/office/officeart/2018/2/layout/IconVerticalSolidList"/>
    <dgm:cxn modelId="{D4DA430B-EB1C-4E1C-8F04-1A9653E169FB}" type="presParOf" srcId="{3A88E672-68C3-4DA2-8E51-3F1BAAE0723B}" destId="{822F83A4-A779-4B51-ABE0-6A5B21C01FA8}" srcOrd="3" destOrd="0" presId="urn:microsoft.com/office/officeart/2018/2/layout/IconVerticalSolidList"/>
    <dgm:cxn modelId="{7A762135-6944-47F2-8573-BB862C7C08BE}" type="presParOf" srcId="{4D4937FA-45D3-42D5-A079-42BBD07B8EA2}" destId="{946EFD4D-E5F6-48B3-890E-3DB126F29367}" srcOrd="1" destOrd="0" presId="urn:microsoft.com/office/officeart/2018/2/layout/IconVerticalSolidList"/>
    <dgm:cxn modelId="{F4C0E792-DDA3-44FD-BD5A-40549B7E4BA3}" type="presParOf" srcId="{4D4937FA-45D3-42D5-A079-42BBD07B8EA2}" destId="{87F79242-524F-4D7F-8904-43A7196BB95B}" srcOrd="2" destOrd="0" presId="urn:microsoft.com/office/officeart/2018/2/layout/IconVerticalSolidList"/>
    <dgm:cxn modelId="{52B566B0-5CA1-4606-B6F3-3F19B36C1F2C}" type="presParOf" srcId="{87F79242-524F-4D7F-8904-43A7196BB95B}" destId="{BCC659DC-69F4-44DD-A811-BEE7613A15DB}" srcOrd="0" destOrd="0" presId="urn:microsoft.com/office/officeart/2018/2/layout/IconVerticalSolidList"/>
    <dgm:cxn modelId="{41EB8C2F-5971-44FF-8CD1-9FA5A7A834D4}" type="presParOf" srcId="{87F79242-524F-4D7F-8904-43A7196BB95B}" destId="{1131D414-E908-4108-89D8-E7E8411FDD63}" srcOrd="1" destOrd="0" presId="urn:microsoft.com/office/officeart/2018/2/layout/IconVerticalSolidList"/>
    <dgm:cxn modelId="{2CEBEAFE-F215-4091-94C7-67365F5DCF32}" type="presParOf" srcId="{87F79242-524F-4D7F-8904-43A7196BB95B}" destId="{77FF7517-7024-41E8-B277-251EBCCDB45F}" srcOrd="2" destOrd="0" presId="urn:microsoft.com/office/officeart/2018/2/layout/IconVerticalSolidList"/>
    <dgm:cxn modelId="{16D5700E-AE2A-4D99-A037-DCC242AD4B23}" type="presParOf" srcId="{87F79242-524F-4D7F-8904-43A7196BB95B}" destId="{A0651C07-9D78-4E18-A349-1D8275657351}" srcOrd="3" destOrd="0" presId="urn:microsoft.com/office/officeart/2018/2/layout/IconVerticalSolidList"/>
    <dgm:cxn modelId="{574EDD98-7B39-4474-B6EA-06D8C2AC6359}" type="presParOf" srcId="{4D4937FA-45D3-42D5-A079-42BBD07B8EA2}" destId="{9210648D-106F-4870-B6F1-415B11D2A154}" srcOrd="3" destOrd="0" presId="urn:microsoft.com/office/officeart/2018/2/layout/IconVerticalSolidList"/>
    <dgm:cxn modelId="{0B590844-D944-496C-9E87-208C29153F5F}" type="presParOf" srcId="{4D4937FA-45D3-42D5-A079-42BBD07B8EA2}" destId="{1614BDC3-1820-4B39-904D-DE99AF51BD8B}" srcOrd="4" destOrd="0" presId="urn:microsoft.com/office/officeart/2018/2/layout/IconVerticalSolidList"/>
    <dgm:cxn modelId="{E9D5C0A4-A7ED-4AF8-B52D-33D959EF1DC2}" type="presParOf" srcId="{1614BDC3-1820-4B39-904D-DE99AF51BD8B}" destId="{931D844E-0CFA-4CB8-8B28-D320E6A8DF80}" srcOrd="0" destOrd="0" presId="urn:microsoft.com/office/officeart/2018/2/layout/IconVerticalSolidList"/>
    <dgm:cxn modelId="{262D0A8E-EAB9-40CC-9309-00B6F2C9E573}" type="presParOf" srcId="{1614BDC3-1820-4B39-904D-DE99AF51BD8B}" destId="{99D32039-392A-4874-80BA-1722870FB1CB}" srcOrd="1" destOrd="0" presId="urn:microsoft.com/office/officeart/2018/2/layout/IconVerticalSolidList"/>
    <dgm:cxn modelId="{2AD31A0C-B8BE-4050-9DD7-93DF42221212}" type="presParOf" srcId="{1614BDC3-1820-4B39-904D-DE99AF51BD8B}" destId="{3569ADFE-E9B6-44C6-A593-B53C8B2EC18C}" srcOrd="2" destOrd="0" presId="urn:microsoft.com/office/officeart/2018/2/layout/IconVerticalSolidList"/>
    <dgm:cxn modelId="{3A23B9A2-F871-4818-BD7A-0214D3AC8E7A}" type="presParOf" srcId="{1614BDC3-1820-4B39-904D-DE99AF51BD8B}" destId="{B5471EA2-0667-425A-A629-0DCFC1EF64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7BEFE7-BCBC-471E-9677-D63F34B815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BE8B21-6125-4E17-9033-3675866A676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err="1"/>
            <a:t>Kunnskapsformidling</a:t>
          </a:r>
          <a:endParaRPr lang="en-US" sz="2400"/>
        </a:p>
      </dgm:t>
    </dgm:pt>
    <dgm:pt modelId="{CCFF4508-E4FA-4389-A670-14289B12549F}" type="parTrans" cxnId="{068420FB-3314-4BCA-8841-4FC4E593398D}">
      <dgm:prSet/>
      <dgm:spPr/>
      <dgm:t>
        <a:bodyPr/>
        <a:lstStyle/>
        <a:p>
          <a:endParaRPr lang="en-US"/>
        </a:p>
      </dgm:t>
    </dgm:pt>
    <dgm:pt modelId="{3DCB1B3C-86D3-454A-BFEF-FB884C987463}" type="sibTrans" cxnId="{068420FB-3314-4BCA-8841-4FC4E593398D}">
      <dgm:prSet/>
      <dgm:spPr/>
      <dgm:t>
        <a:bodyPr/>
        <a:lstStyle/>
        <a:p>
          <a:endParaRPr lang="en-US"/>
        </a:p>
      </dgm:t>
    </dgm:pt>
    <dgm:pt modelId="{C1B9729A-E4ED-4FC6-99F3-29C10B33BAD3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en-GB" sz="2400" err="1"/>
            <a:t>Deltakelse</a:t>
          </a:r>
          <a:r>
            <a:rPr lang="en-GB" sz="2400"/>
            <a:t> </a:t>
          </a:r>
          <a:r>
            <a:rPr lang="en-GB" sz="2400" err="1"/>
            <a:t>i</a:t>
          </a:r>
          <a:r>
            <a:rPr lang="en-GB" sz="2400">
              <a:latin typeface="Arial"/>
            </a:rPr>
            <a:t> </a:t>
          </a:r>
          <a:r>
            <a:rPr lang="en-GB" sz="2400" err="1">
              <a:latin typeface="Arial"/>
            </a:rPr>
            <a:t>Innovasjonsrådet</a:t>
          </a:r>
          <a:endParaRPr lang="en-US" sz="2400" err="1"/>
        </a:p>
      </dgm:t>
    </dgm:pt>
    <dgm:pt modelId="{D9655C8E-9D79-4EBD-A60F-BF2D7D6FB8FD}" type="parTrans" cxnId="{9110C9F8-1684-4FB1-8ABE-9B69986FB6E2}">
      <dgm:prSet/>
      <dgm:spPr/>
      <dgm:t>
        <a:bodyPr/>
        <a:lstStyle/>
        <a:p>
          <a:endParaRPr lang="en-US"/>
        </a:p>
      </dgm:t>
    </dgm:pt>
    <dgm:pt modelId="{F369C1E2-BE97-425A-9AFD-3052F8571266}" type="sibTrans" cxnId="{9110C9F8-1684-4FB1-8ABE-9B69986FB6E2}">
      <dgm:prSet/>
      <dgm:spPr/>
      <dgm:t>
        <a:bodyPr/>
        <a:lstStyle/>
        <a:p>
          <a:endParaRPr lang="en-US"/>
        </a:p>
      </dgm:t>
    </dgm:pt>
    <dgm:pt modelId="{3C182BE6-C637-489B-B96F-3865033B23C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err="1"/>
            <a:t>Samfunnsutfordringer</a:t>
          </a:r>
          <a:r>
            <a:rPr lang="en-US"/>
            <a:t> </a:t>
          </a:r>
          <a:r>
            <a:rPr lang="en-US" err="1"/>
            <a:t>og</a:t>
          </a:r>
          <a:r>
            <a:rPr lang="en-US"/>
            <a:t> ERC Proof of concept</a:t>
          </a:r>
          <a:endParaRPr lang="en-GB"/>
        </a:p>
      </dgm:t>
    </dgm:pt>
    <dgm:pt modelId="{4B685D23-F047-47BF-B34F-6E2620C7F5DC}" type="parTrans" cxnId="{CEEC7D06-6AA5-4700-A32B-4AD9C2E75AC2}">
      <dgm:prSet/>
      <dgm:spPr/>
      <dgm:t>
        <a:bodyPr/>
        <a:lstStyle/>
        <a:p>
          <a:endParaRPr lang="en-GB"/>
        </a:p>
      </dgm:t>
    </dgm:pt>
    <dgm:pt modelId="{CA6B0F5C-02C8-4AF3-835B-0ED17C03C2F3}" type="sibTrans" cxnId="{CEEC7D06-6AA5-4700-A32B-4AD9C2E75AC2}">
      <dgm:prSet/>
      <dgm:spPr/>
      <dgm:t>
        <a:bodyPr/>
        <a:lstStyle/>
        <a:p>
          <a:endParaRPr lang="en-GB"/>
        </a:p>
      </dgm:t>
    </dgm:pt>
    <dgm:pt modelId="{4D4937FA-45D3-42D5-A079-42BBD07B8EA2}" type="pres">
      <dgm:prSet presAssocID="{997BEFE7-BCBC-471E-9677-D63F34B815F8}" presName="root" presStyleCnt="0">
        <dgm:presLayoutVars>
          <dgm:dir/>
          <dgm:resizeHandles val="exact"/>
        </dgm:presLayoutVars>
      </dgm:prSet>
      <dgm:spPr/>
    </dgm:pt>
    <dgm:pt modelId="{3A88E672-68C3-4DA2-8E51-3F1BAAE0723B}" type="pres">
      <dgm:prSet presAssocID="{85BE8B21-6125-4E17-9033-3675866A676B}" presName="compNode" presStyleCnt="0"/>
      <dgm:spPr/>
    </dgm:pt>
    <dgm:pt modelId="{DA6F1B20-124D-441B-B651-03CEDD6AB28C}" type="pres">
      <dgm:prSet presAssocID="{85BE8B21-6125-4E17-9033-3675866A676B}" presName="bgRect" presStyleLbl="bgShp" presStyleIdx="0" presStyleCnt="3" custLinFactNeighborX="64157" custLinFactNeighborY="-15754"/>
      <dgm:spPr/>
    </dgm:pt>
    <dgm:pt modelId="{54920005-1E09-4D83-AA1D-91D017223684}" type="pres">
      <dgm:prSet presAssocID="{85BE8B21-6125-4E17-9033-3675866A676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keting with solid fill"/>
        </a:ext>
      </dgm:extLst>
    </dgm:pt>
    <dgm:pt modelId="{29DA33E3-C925-468A-8A6A-C3A61164F372}" type="pres">
      <dgm:prSet presAssocID="{85BE8B21-6125-4E17-9033-3675866A676B}" presName="spaceRect" presStyleCnt="0"/>
      <dgm:spPr/>
    </dgm:pt>
    <dgm:pt modelId="{822F83A4-A779-4B51-ABE0-6A5B21C01FA8}" type="pres">
      <dgm:prSet presAssocID="{85BE8B21-6125-4E17-9033-3675866A676B}" presName="parTx" presStyleLbl="revTx" presStyleIdx="0" presStyleCnt="3">
        <dgm:presLayoutVars>
          <dgm:chMax val="0"/>
          <dgm:chPref val="0"/>
        </dgm:presLayoutVars>
      </dgm:prSet>
      <dgm:spPr/>
    </dgm:pt>
    <dgm:pt modelId="{946EFD4D-E5F6-48B3-890E-3DB126F29367}" type="pres">
      <dgm:prSet presAssocID="{3DCB1B3C-86D3-454A-BFEF-FB884C987463}" presName="sibTrans" presStyleCnt="0"/>
      <dgm:spPr/>
    </dgm:pt>
    <dgm:pt modelId="{87F79242-524F-4D7F-8904-43A7196BB95B}" type="pres">
      <dgm:prSet presAssocID="{C1B9729A-E4ED-4FC6-99F3-29C10B33BAD3}" presName="compNode" presStyleCnt="0"/>
      <dgm:spPr/>
    </dgm:pt>
    <dgm:pt modelId="{BCC659DC-69F4-44DD-A811-BEE7613A15DB}" type="pres">
      <dgm:prSet presAssocID="{C1B9729A-E4ED-4FC6-99F3-29C10B33BAD3}" presName="bgRect" presStyleLbl="bgShp" presStyleIdx="1" presStyleCnt="3"/>
      <dgm:spPr/>
    </dgm:pt>
    <dgm:pt modelId="{1131D414-E908-4108-89D8-E7E8411FDD63}" type="pres">
      <dgm:prSet presAssocID="{C1B9729A-E4ED-4FC6-99F3-29C10B33BAD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 with solid fill"/>
        </a:ext>
      </dgm:extLst>
    </dgm:pt>
    <dgm:pt modelId="{77FF7517-7024-41E8-B277-251EBCCDB45F}" type="pres">
      <dgm:prSet presAssocID="{C1B9729A-E4ED-4FC6-99F3-29C10B33BAD3}" presName="spaceRect" presStyleCnt="0"/>
      <dgm:spPr/>
    </dgm:pt>
    <dgm:pt modelId="{A0651C07-9D78-4E18-A349-1D8275657351}" type="pres">
      <dgm:prSet presAssocID="{C1B9729A-E4ED-4FC6-99F3-29C10B33BAD3}" presName="parTx" presStyleLbl="revTx" presStyleIdx="1" presStyleCnt="3">
        <dgm:presLayoutVars>
          <dgm:chMax val="0"/>
          <dgm:chPref val="0"/>
        </dgm:presLayoutVars>
      </dgm:prSet>
      <dgm:spPr/>
    </dgm:pt>
    <dgm:pt modelId="{9210648D-106F-4870-B6F1-415B11D2A154}" type="pres">
      <dgm:prSet presAssocID="{F369C1E2-BE97-425A-9AFD-3052F8571266}" presName="sibTrans" presStyleCnt="0"/>
      <dgm:spPr/>
    </dgm:pt>
    <dgm:pt modelId="{1614BDC3-1820-4B39-904D-DE99AF51BD8B}" type="pres">
      <dgm:prSet presAssocID="{3C182BE6-C637-489B-B96F-3865033B23CD}" presName="compNode" presStyleCnt="0"/>
      <dgm:spPr/>
    </dgm:pt>
    <dgm:pt modelId="{931D844E-0CFA-4CB8-8B28-D320E6A8DF80}" type="pres">
      <dgm:prSet presAssocID="{3C182BE6-C637-489B-B96F-3865033B23CD}" presName="bgRect" presStyleLbl="bgShp" presStyleIdx="2" presStyleCnt="3"/>
      <dgm:spPr>
        <a:solidFill>
          <a:srgbClr val="E6ECFF"/>
        </a:solidFill>
      </dgm:spPr>
    </dgm:pt>
    <dgm:pt modelId="{99D32039-392A-4874-80BA-1722870FB1CB}" type="pres">
      <dgm:prSet presAssocID="{3C182BE6-C637-489B-B96F-3865033B23C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 with solid fill"/>
        </a:ext>
      </dgm:extLst>
    </dgm:pt>
    <dgm:pt modelId="{3569ADFE-E9B6-44C6-A593-B53C8B2EC18C}" type="pres">
      <dgm:prSet presAssocID="{3C182BE6-C637-489B-B96F-3865033B23CD}" presName="spaceRect" presStyleCnt="0"/>
      <dgm:spPr/>
    </dgm:pt>
    <dgm:pt modelId="{B5471EA2-0667-425A-A629-0DCFC1EF641D}" type="pres">
      <dgm:prSet presAssocID="{3C182BE6-C637-489B-B96F-3865033B23C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EEC7D06-6AA5-4700-A32B-4AD9C2E75AC2}" srcId="{997BEFE7-BCBC-471E-9677-D63F34B815F8}" destId="{3C182BE6-C637-489B-B96F-3865033B23CD}" srcOrd="2" destOrd="0" parTransId="{4B685D23-F047-47BF-B34F-6E2620C7F5DC}" sibTransId="{CA6B0F5C-02C8-4AF3-835B-0ED17C03C2F3}"/>
    <dgm:cxn modelId="{B7750142-E6AE-498D-A50C-204E282A1D0E}" type="presOf" srcId="{85BE8B21-6125-4E17-9033-3675866A676B}" destId="{822F83A4-A779-4B51-ABE0-6A5B21C01FA8}" srcOrd="0" destOrd="0" presId="urn:microsoft.com/office/officeart/2018/2/layout/IconVerticalSolidList"/>
    <dgm:cxn modelId="{C7ED599A-399B-4167-B3DB-ED16409F400D}" type="presOf" srcId="{3C182BE6-C637-489B-B96F-3865033B23CD}" destId="{B5471EA2-0667-425A-A629-0DCFC1EF641D}" srcOrd="0" destOrd="0" presId="urn:microsoft.com/office/officeart/2018/2/layout/IconVerticalSolidList"/>
    <dgm:cxn modelId="{0F3338AE-A8D7-4D61-8D31-22F385A77D0A}" type="presOf" srcId="{C1B9729A-E4ED-4FC6-99F3-29C10B33BAD3}" destId="{A0651C07-9D78-4E18-A349-1D8275657351}" srcOrd="0" destOrd="0" presId="urn:microsoft.com/office/officeart/2018/2/layout/IconVerticalSolidList"/>
    <dgm:cxn modelId="{918902DC-3901-450C-8DD6-953AA0233F17}" type="presOf" srcId="{997BEFE7-BCBC-471E-9677-D63F34B815F8}" destId="{4D4937FA-45D3-42D5-A079-42BBD07B8EA2}" srcOrd="0" destOrd="0" presId="urn:microsoft.com/office/officeart/2018/2/layout/IconVerticalSolidList"/>
    <dgm:cxn modelId="{9110C9F8-1684-4FB1-8ABE-9B69986FB6E2}" srcId="{997BEFE7-BCBC-471E-9677-D63F34B815F8}" destId="{C1B9729A-E4ED-4FC6-99F3-29C10B33BAD3}" srcOrd="1" destOrd="0" parTransId="{D9655C8E-9D79-4EBD-A60F-BF2D7D6FB8FD}" sibTransId="{F369C1E2-BE97-425A-9AFD-3052F8571266}"/>
    <dgm:cxn modelId="{068420FB-3314-4BCA-8841-4FC4E593398D}" srcId="{997BEFE7-BCBC-471E-9677-D63F34B815F8}" destId="{85BE8B21-6125-4E17-9033-3675866A676B}" srcOrd="0" destOrd="0" parTransId="{CCFF4508-E4FA-4389-A670-14289B12549F}" sibTransId="{3DCB1B3C-86D3-454A-BFEF-FB884C987463}"/>
    <dgm:cxn modelId="{675A050D-251A-49AC-8AB9-862553142B15}" type="presParOf" srcId="{4D4937FA-45D3-42D5-A079-42BBD07B8EA2}" destId="{3A88E672-68C3-4DA2-8E51-3F1BAAE0723B}" srcOrd="0" destOrd="0" presId="urn:microsoft.com/office/officeart/2018/2/layout/IconVerticalSolidList"/>
    <dgm:cxn modelId="{82424523-50E5-4DCB-9535-3A767C76EF44}" type="presParOf" srcId="{3A88E672-68C3-4DA2-8E51-3F1BAAE0723B}" destId="{DA6F1B20-124D-441B-B651-03CEDD6AB28C}" srcOrd="0" destOrd="0" presId="urn:microsoft.com/office/officeart/2018/2/layout/IconVerticalSolidList"/>
    <dgm:cxn modelId="{38F33AD4-D94D-4AB9-887D-5775D9CFA2D3}" type="presParOf" srcId="{3A88E672-68C3-4DA2-8E51-3F1BAAE0723B}" destId="{54920005-1E09-4D83-AA1D-91D017223684}" srcOrd="1" destOrd="0" presId="urn:microsoft.com/office/officeart/2018/2/layout/IconVerticalSolidList"/>
    <dgm:cxn modelId="{54762B1D-32BD-4456-9DFF-3EC4DD1C7FE0}" type="presParOf" srcId="{3A88E672-68C3-4DA2-8E51-3F1BAAE0723B}" destId="{29DA33E3-C925-468A-8A6A-C3A61164F372}" srcOrd="2" destOrd="0" presId="urn:microsoft.com/office/officeart/2018/2/layout/IconVerticalSolidList"/>
    <dgm:cxn modelId="{D4DA430B-EB1C-4E1C-8F04-1A9653E169FB}" type="presParOf" srcId="{3A88E672-68C3-4DA2-8E51-3F1BAAE0723B}" destId="{822F83A4-A779-4B51-ABE0-6A5B21C01FA8}" srcOrd="3" destOrd="0" presId="urn:microsoft.com/office/officeart/2018/2/layout/IconVerticalSolidList"/>
    <dgm:cxn modelId="{7A762135-6944-47F2-8573-BB862C7C08BE}" type="presParOf" srcId="{4D4937FA-45D3-42D5-A079-42BBD07B8EA2}" destId="{946EFD4D-E5F6-48B3-890E-3DB126F29367}" srcOrd="1" destOrd="0" presId="urn:microsoft.com/office/officeart/2018/2/layout/IconVerticalSolidList"/>
    <dgm:cxn modelId="{F4C0E792-DDA3-44FD-BD5A-40549B7E4BA3}" type="presParOf" srcId="{4D4937FA-45D3-42D5-A079-42BBD07B8EA2}" destId="{87F79242-524F-4D7F-8904-43A7196BB95B}" srcOrd="2" destOrd="0" presId="urn:microsoft.com/office/officeart/2018/2/layout/IconVerticalSolidList"/>
    <dgm:cxn modelId="{52B566B0-5CA1-4606-B6F3-3F19B36C1F2C}" type="presParOf" srcId="{87F79242-524F-4D7F-8904-43A7196BB95B}" destId="{BCC659DC-69F4-44DD-A811-BEE7613A15DB}" srcOrd="0" destOrd="0" presId="urn:microsoft.com/office/officeart/2018/2/layout/IconVerticalSolidList"/>
    <dgm:cxn modelId="{41EB8C2F-5971-44FF-8CD1-9FA5A7A834D4}" type="presParOf" srcId="{87F79242-524F-4D7F-8904-43A7196BB95B}" destId="{1131D414-E908-4108-89D8-E7E8411FDD63}" srcOrd="1" destOrd="0" presId="urn:microsoft.com/office/officeart/2018/2/layout/IconVerticalSolidList"/>
    <dgm:cxn modelId="{2CEBEAFE-F215-4091-94C7-67365F5DCF32}" type="presParOf" srcId="{87F79242-524F-4D7F-8904-43A7196BB95B}" destId="{77FF7517-7024-41E8-B277-251EBCCDB45F}" srcOrd="2" destOrd="0" presId="urn:microsoft.com/office/officeart/2018/2/layout/IconVerticalSolidList"/>
    <dgm:cxn modelId="{16D5700E-AE2A-4D99-A037-DCC242AD4B23}" type="presParOf" srcId="{87F79242-524F-4D7F-8904-43A7196BB95B}" destId="{A0651C07-9D78-4E18-A349-1D8275657351}" srcOrd="3" destOrd="0" presId="urn:microsoft.com/office/officeart/2018/2/layout/IconVerticalSolidList"/>
    <dgm:cxn modelId="{574EDD98-7B39-4474-B6EA-06D8C2AC6359}" type="presParOf" srcId="{4D4937FA-45D3-42D5-A079-42BBD07B8EA2}" destId="{9210648D-106F-4870-B6F1-415B11D2A154}" srcOrd="3" destOrd="0" presId="urn:microsoft.com/office/officeart/2018/2/layout/IconVerticalSolidList"/>
    <dgm:cxn modelId="{0B590844-D944-496C-9E87-208C29153F5F}" type="presParOf" srcId="{4D4937FA-45D3-42D5-A079-42BBD07B8EA2}" destId="{1614BDC3-1820-4B39-904D-DE99AF51BD8B}" srcOrd="4" destOrd="0" presId="urn:microsoft.com/office/officeart/2018/2/layout/IconVerticalSolidList"/>
    <dgm:cxn modelId="{E9D5C0A4-A7ED-4AF8-B52D-33D959EF1DC2}" type="presParOf" srcId="{1614BDC3-1820-4B39-904D-DE99AF51BD8B}" destId="{931D844E-0CFA-4CB8-8B28-D320E6A8DF80}" srcOrd="0" destOrd="0" presId="urn:microsoft.com/office/officeart/2018/2/layout/IconVerticalSolidList"/>
    <dgm:cxn modelId="{262D0A8E-EAB9-40CC-9309-00B6F2C9E573}" type="presParOf" srcId="{1614BDC3-1820-4B39-904D-DE99AF51BD8B}" destId="{99D32039-392A-4874-80BA-1722870FB1CB}" srcOrd="1" destOrd="0" presId="urn:microsoft.com/office/officeart/2018/2/layout/IconVerticalSolidList"/>
    <dgm:cxn modelId="{2AD31A0C-B8BE-4050-9DD7-93DF42221212}" type="presParOf" srcId="{1614BDC3-1820-4B39-904D-DE99AF51BD8B}" destId="{3569ADFE-E9B6-44C6-A593-B53C8B2EC18C}" srcOrd="2" destOrd="0" presId="urn:microsoft.com/office/officeart/2018/2/layout/IconVerticalSolidList"/>
    <dgm:cxn modelId="{3A23B9A2-F871-4818-BD7A-0214D3AC8E7A}" type="presParOf" srcId="{1614BDC3-1820-4B39-904D-DE99AF51BD8B}" destId="{B5471EA2-0667-425A-A629-0DCFC1EF641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F1B20-124D-441B-B651-03CEDD6AB28C}">
      <dsp:nvSpPr>
        <dsp:cNvPr id="0" name=""/>
        <dsp:cNvSpPr/>
      </dsp:nvSpPr>
      <dsp:spPr>
        <a:xfrm>
          <a:off x="0" y="414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20005-1E09-4D83-AA1D-91D017223684}">
      <dsp:nvSpPr>
        <dsp:cNvPr id="0" name=""/>
        <dsp:cNvSpPr/>
      </dsp:nvSpPr>
      <dsp:spPr>
        <a:xfrm>
          <a:off x="293423" y="218663"/>
          <a:ext cx="533497" cy="5334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F83A4-A779-4B51-ABE0-6A5B21C01FA8}">
      <dsp:nvSpPr>
        <dsp:cNvPr id="0" name=""/>
        <dsp:cNvSpPr/>
      </dsp:nvSpPr>
      <dsp:spPr>
        <a:xfrm>
          <a:off x="1120343" y="414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 baseline="0"/>
            <a:t>Offentlige utvalg</a:t>
          </a:r>
          <a:endParaRPr lang="en-US" sz="2400" kern="1200"/>
        </a:p>
      </dsp:txBody>
      <dsp:txXfrm>
        <a:off x="1120343" y="414"/>
        <a:ext cx="4368869" cy="969994"/>
      </dsp:txXfrm>
    </dsp:sp>
    <dsp:sp modelId="{BCC659DC-69F4-44DD-A811-BEE7613A15DB}">
      <dsp:nvSpPr>
        <dsp:cNvPr id="0" name=""/>
        <dsp:cNvSpPr/>
      </dsp:nvSpPr>
      <dsp:spPr>
        <a:xfrm>
          <a:off x="0" y="1212907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1D414-E908-4108-89D8-E7E8411FDD63}">
      <dsp:nvSpPr>
        <dsp:cNvPr id="0" name=""/>
        <dsp:cNvSpPr/>
      </dsp:nvSpPr>
      <dsp:spPr>
        <a:xfrm>
          <a:off x="293423" y="1431156"/>
          <a:ext cx="533497" cy="5334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1C07-9D78-4E18-A349-1D8275657351}">
      <dsp:nvSpPr>
        <dsp:cNvPr id="0" name=""/>
        <dsp:cNvSpPr/>
      </dsp:nvSpPr>
      <dsp:spPr>
        <a:xfrm>
          <a:off x="1120343" y="1212907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err="1"/>
            <a:t>Endring</a:t>
          </a:r>
          <a:r>
            <a:rPr lang="en-GB" sz="2400" kern="1200"/>
            <a:t> </a:t>
          </a:r>
          <a:r>
            <a:rPr lang="en-GB" sz="2400" kern="1200" err="1"/>
            <a:t>i</a:t>
          </a:r>
          <a:r>
            <a:rPr lang="en-GB" sz="2400" kern="1200"/>
            <a:t> </a:t>
          </a:r>
          <a:r>
            <a:rPr lang="en-GB" sz="2400" kern="1200" err="1"/>
            <a:t>politikk</a:t>
          </a:r>
          <a:r>
            <a:rPr lang="en-GB" sz="2400" kern="1200"/>
            <a:t>, </a:t>
          </a:r>
          <a:r>
            <a:rPr lang="en-GB" sz="2400" kern="1200" err="1"/>
            <a:t>regelverk</a:t>
          </a:r>
          <a:r>
            <a:rPr lang="en-GB" sz="2400" kern="1200"/>
            <a:t> </a:t>
          </a:r>
          <a:r>
            <a:rPr lang="en-GB" sz="2400" kern="1200" err="1"/>
            <a:t>og</a:t>
          </a:r>
          <a:r>
            <a:rPr lang="en-GB" sz="2400" kern="1200"/>
            <a:t> </a:t>
          </a:r>
          <a:r>
            <a:rPr lang="en-GB" sz="2400" kern="1200" err="1"/>
            <a:t>systemer</a:t>
          </a:r>
          <a:endParaRPr lang="en-US" sz="2400" kern="1200"/>
        </a:p>
      </dsp:txBody>
      <dsp:txXfrm>
        <a:off x="1120343" y="1212907"/>
        <a:ext cx="4368869" cy="969994"/>
      </dsp:txXfrm>
    </dsp:sp>
    <dsp:sp modelId="{931D844E-0CFA-4CB8-8B28-D320E6A8DF80}">
      <dsp:nvSpPr>
        <dsp:cNvPr id="0" name=""/>
        <dsp:cNvSpPr/>
      </dsp:nvSpPr>
      <dsp:spPr>
        <a:xfrm>
          <a:off x="0" y="2425400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32039-392A-4874-80BA-1722870FB1CB}">
      <dsp:nvSpPr>
        <dsp:cNvPr id="0" name=""/>
        <dsp:cNvSpPr/>
      </dsp:nvSpPr>
      <dsp:spPr>
        <a:xfrm>
          <a:off x="293423" y="2643649"/>
          <a:ext cx="533497" cy="5334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71EA2-0667-425A-A629-0DCFC1EF641D}">
      <dsp:nvSpPr>
        <dsp:cNvPr id="0" name=""/>
        <dsp:cNvSpPr/>
      </dsp:nvSpPr>
      <dsp:spPr>
        <a:xfrm>
          <a:off x="1120343" y="2425400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SPARK Samfunnsinnovasjon</a:t>
          </a:r>
          <a:endParaRPr lang="en-GB" sz="2500" kern="1200"/>
        </a:p>
      </dsp:txBody>
      <dsp:txXfrm>
        <a:off x="1120343" y="2425400"/>
        <a:ext cx="4368869" cy="9699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F1B20-124D-441B-B651-03CEDD6AB28C}">
      <dsp:nvSpPr>
        <dsp:cNvPr id="0" name=""/>
        <dsp:cNvSpPr/>
      </dsp:nvSpPr>
      <dsp:spPr>
        <a:xfrm>
          <a:off x="0" y="0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920005-1E09-4D83-AA1D-91D017223684}">
      <dsp:nvSpPr>
        <dsp:cNvPr id="0" name=""/>
        <dsp:cNvSpPr/>
      </dsp:nvSpPr>
      <dsp:spPr>
        <a:xfrm>
          <a:off x="293423" y="218663"/>
          <a:ext cx="533497" cy="5334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2F83A4-A779-4B51-ABE0-6A5B21C01FA8}">
      <dsp:nvSpPr>
        <dsp:cNvPr id="0" name=""/>
        <dsp:cNvSpPr/>
      </dsp:nvSpPr>
      <dsp:spPr>
        <a:xfrm>
          <a:off x="1120343" y="414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err="1"/>
            <a:t>Kunnskapsformidling</a:t>
          </a:r>
          <a:endParaRPr lang="en-US" sz="2400" kern="1200"/>
        </a:p>
      </dsp:txBody>
      <dsp:txXfrm>
        <a:off x="1120343" y="414"/>
        <a:ext cx="4368869" cy="969994"/>
      </dsp:txXfrm>
    </dsp:sp>
    <dsp:sp modelId="{BCC659DC-69F4-44DD-A811-BEE7613A15DB}">
      <dsp:nvSpPr>
        <dsp:cNvPr id="0" name=""/>
        <dsp:cNvSpPr/>
      </dsp:nvSpPr>
      <dsp:spPr>
        <a:xfrm>
          <a:off x="0" y="1212907"/>
          <a:ext cx="5489212" cy="96999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31D414-E908-4108-89D8-E7E8411FDD63}">
      <dsp:nvSpPr>
        <dsp:cNvPr id="0" name=""/>
        <dsp:cNvSpPr/>
      </dsp:nvSpPr>
      <dsp:spPr>
        <a:xfrm>
          <a:off x="293423" y="1431156"/>
          <a:ext cx="533497" cy="5334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51C07-9D78-4E18-A349-1D8275657351}">
      <dsp:nvSpPr>
        <dsp:cNvPr id="0" name=""/>
        <dsp:cNvSpPr/>
      </dsp:nvSpPr>
      <dsp:spPr>
        <a:xfrm>
          <a:off x="1120343" y="1212907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0668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err="1"/>
            <a:t>Deltakelse</a:t>
          </a:r>
          <a:r>
            <a:rPr lang="en-GB" sz="2400" kern="1200"/>
            <a:t> </a:t>
          </a:r>
          <a:r>
            <a:rPr lang="en-GB" sz="2400" kern="1200" err="1"/>
            <a:t>i</a:t>
          </a:r>
          <a:r>
            <a:rPr lang="en-GB" sz="2400" kern="1200">
              <a:latin typeface="Arial"/>
            </a:rPr>
            <a:t> </a:t>
          </a:r>
          <a:r>
            <a:rPr lang="en-GB" sz="2400" kern="1200" err="1">
              <a:latin typeface="Arial"/>
            </a:rPr>
            <a:t>Innovasjonsrådet</a:t>
          </a:r>
          <a:endParaRPr lang="en-US" sz="2400" kern="1200" err="1"/>
        </a:p>
      </dsp:txBody>
      <dsp:txXfrm>
        <a:off x="1120343" y="1212907"/>
        <a:ext cx="4368869" cy="969994"/>
      </dsp:txXfrm>
    </dsp:sp>
    <dsp:sp modelId="{931D844E-0CFA-4CB8-8B28-D320E6A8DF80}">
      <dsp:nvSpPr>
        <dsp:cNvPr id="0" name=""/>
        <dsp:cNvSpPr/>
      </dsp:nvSpPr>
      <dsp:spPr>
        <a:xfrm>
          <a:off x="0" y="2425400"/>
          <a:ext cx="5489212" cy="969994"/>
        </a:xfrm>
        <a:prstGeom prst="roundRect">
          <a:avLst>
            <a:gd name="adj" fmla="val 10000"/>
          </a:avLst>
        </a:prstGeom>
        <a:solidFill>
          <a:srgbClr val="E6EC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D32039-392A-4874-80BA-1722870FB1CB}">
      <dsp:nvSpPr>
        <dsp:cNvPr id="0" name=""/>
        <dsp:cNvSpPr/>
      </dsp:nvSpPr>
      <dsp:spPr>
        <a:xfrm>
          <a:off x="293423" y="2643649"/>
          <a:ext cx="533497" cy="5334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71EA2-0667-425A-A629-0DCFC1EF641D}">
      <dsp:nvSpPr>
        <dsp:cNvPr id="0" name=""/>
        <dsp:cNvSpPr/>
      </dsp:nvSpPr>
      <dsp:spPr>
        <a:xfrm>
          <a:off x="1120343" y="2425400"/>
          <a:ext cx="4368869" cy="9699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58" tIns="102658" rIns="102658" bIns="102658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err="1"/>
            <a:t>Samfunnsutfordringer</a:t>
          </a:r>
          <a:r>
            <a:rPr lang="en-US" sz="2500" kern="1200"/>
            <a:t> </a:t>
          </a:r>
          <a:r>
            <a:rPr lang="en-US" sz="2500" kern="1200" err="1"/>
            <a:t>og</a:t>
          </a:r>
          <a:r>
            <a:rPr lang="en-US" sz="2500" kern="1200"/>
            <a:t> ERC Proof of concept</a:t>
          </a:r>
          <a:endParaRPr lang="en-GB" sz="2500" kern="1200"/>
        </a:p>
      </dsp:txBody>
      <dsp:txXfrm>
        <a:off x="1120343" y="2425400"/>
        <a:ext cx="4368869" cy="969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5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Oppdatert 29.08.25, fra UiOs egen </a:t>
            </a:r>
            <a:r>
              <a:rPr lang="nb-NO" err="1"/>
              <a:t>ppt</a:t>
            </a: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Fremragende sentre: UiO er med i 30: Sentre for fremragende forskning, sentre for fremragende utdanning, sentre for fremragende forskningsdrevet innovasjon, forskningssentre for miljøvennlig energi. </a:t>
            </a:r>
          </a:p>
          <a:p>
            <a:pPr marL="628582" lvl="1" indent="-171450">
              <a:buFont typeface="Arial" panose="020B0604020202020204" pitchFamily="34" charset="0"/>
              <a:buChar char="•"/>
            </a:pPr>
            <a:r>
              <a:rPr lang="nb-NO"/>
              <a:t>Prosjekteier/vertsinstitusjon for 16 fremragende sentre. </a:t>
            </a:r>
          </a:p>
          <a:p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Oppdatert 15.08.25</a:t>
            </a:r>
          </a:p>
          <a:p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3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913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24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49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Seks disiplinære og fire tverrfaglige programmer.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9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075E5-3123-4200-BF68-B0685AADE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2FE0E9A-D847-3033-A09D-840562ACC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5359EF8-B186-BBE0-ABFF-BD3FD83A1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Seks disiplinære og fire tverrfaglige programmer.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BA72617-DD33-AA48-D71C-BD09F92137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567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826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Flere</a:t>
            </a:r>
            <a:r>
              <a:rPr lang="en-US"/>
              <a:t> og </a:t>
            </a:r>
            <a:r>
              <a:rPr lang="en-US" err="1"/>
              <a:t>nyere</a:t>
            </a:r>
            <a:r>
              <a:rPr lang="en-US"/>
              <a:t> </a:t>
            </a:r>
            <a:r>
              <a:rPr lang="en-US" err="1"/>
              <a:t>eksempler</a:t>
            </a:r>
            <a:r>
              <a:rPr lang="en-US"/>
              <a:t>: </a:t>
            </a:r>
            <a:r>
              <a:rPr lang="en-US" err="1"/>
              <a:t>Utviklingsstudier</a:t>
            </a:r>
            <a:r>
              <a:rPr lang="en-US"/>
              <a:t> og </a:t>
            </a:r>
            <a:r>
              <a:rPr lang="en-US" err="1"/>
              <a:t>bærekraft</a:t>
            </a:r>
            <a:r>
              <a:rPr lang="en-US"/>
              <a:t> (BA), </a:t>
            </a:r>
            <a:r>
              <a:rPr lang="en-US" err="1"/>
              <a:t>Innovasjonssertifikatet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32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u="none" strike="noStrike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35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Oppdatert 15.08.25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454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BF2D3D2-A159-264E-2348-A37CF44973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E8440D1-E58C-5C9C-5DA3-AE9EF29E2C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6AE034A-3E3A-A090-3A69-B0E4751F911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9D20C32-073C-4ADC-9F2F-4484F2860410}" type="slidenum">
              <a:t>13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97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Oppdatert 15.08.25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874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Målet er å etablere et inkluderende, forskningsintensivt og tverrfaglig europeisk universitet.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Samarbeid på tvers av institusjoner, mellom ansatte, mellom studenter, og mellom studenter og ansatte.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Etablering av forskningsprosjekter og nye studietilbud.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Medlemmer: Universitetet i Oslo, Aarhus Universitet, </a:t>
            </a:r>
            <a:r>
              <a:rPr lang="de-DE" noProof="0"/>
              <a:t>Humboldt-Universität zu Berlin</a:t>
            </a:r>
            <a:r>
              <a:rPr lang="nb-NO"/>
              <a:t>, </a:t>
            </a:r>
            <a:r>
              <a:rPr lang="en-GB" noProof="0"/>
              <a:t>King’s College London</a:t>
            </a:r>
            <a:r>
              <a:rPr lang="nb-NO"/>
              <a:t>, </a:t>
            </a:r>
            <a:r>
              <a:rPr lang="sr-Cyrl-RS" noProof="0"/>
              <a:t>Univerzitet u Beogradu</a:t>
            </a:r>
            <a:r>
              <a:rPr lang="nb-NO"/>
              <a:t>, </a:t>
            </a:r>
            <a:r>
              <a:rPr lang="fr-FR" noProof="0"/>
              <a:t>Université catholique de Louvain, Université Paris Cité</a:t>
            </a:r>
            <a:r>
              <a:rPr lang="nb-NO"/>
              <a:t>, </a:t>
            </a:r>
            <a:r>
              <a:rPr lang="it-IT" noProof="0"/>
              <a:t>Università di Pisa</a:t>
            </a:r>
            <a:r>
              <a:rPr lang="nb-NO"/>
              <a:t>, </a:t>
            </a:r>
            <a:r>
              <a:rPr lang="de-AT" noProof="0"/>
              <a:t>Universität Wien</a:t>
            </a:r>
            <a:r>
              <a:rPr lang="nb-NO"/>
              <a:t>. 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028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Uio</a:t>
            </a:r>
            <a:r>
              <a:rPr lang="en-US"/>
              <a:t> </a:t>
            </a:r>
            <a:r>
              <a:rPr lang="en-US" err="1"/>
              <a:t>bildearkiv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044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Bilder fra </a:t>
            </a:r>
            <a:r>
              <a:rPr lang="nb-NO" err="1"/>
              <a:t>unsplash</a:t>
            </a:r>
            <a:r>
              <a:rPr lang="nb-NO"/>
              <a:t> og </a:t>
            </a:r>
            <a:r>
              <a:rPr lang="nb-NO" err="1"/>
              <a:t>uio</a:t>
            </a:r>
            <a:r>
              <a:rPr lang="nb-NO"/>
              <a:t> bildearkiv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212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1F4F4-725E-DA95-213B-EC91960FB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DAA21-FF76-2D18-E899-072D7FA79B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D9C314-0557-5CC1-054D-5E47A43BA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1AA0C9-B79E-C94C-DEC1-405B9C324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914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unsplash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034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 UiO er påvirkning på den europeiske arenaen viktig, gitt norske universiteters avhengighet av innretningen på EUs politikk, programmer og utlysninger, i tillegg til at forsknings- og utdanningspolitikken som utformes i Brussel i stor grad påvirker nasjonal politikk og nasjonale virkemidler. </a:t>
            </a:r>
            <a:endParaRPr lang="nb-NO" noProof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noProof="0"/>
              <a:t>Om The Guild-samarbeidet: https://www.uio.no/om/internasjonalt/the-guild/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074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Oppdatert 15.08.25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173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213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b="0" i="0" u="none" strike="noStrike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  <a:p>
            <a:pPr algn="l"/>
            <a:endParaRPr lang="en-US" b="0" i="0" u="none" strike="noStrike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15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55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5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72985F-36CD-4D87-8C89-674A558E8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6382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0972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004B1-19CC-5D70-CE27-19796BD80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9FD4DC-E738-3A8F-87B1-7E1E5DA0C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D64D7-1E38-6426-1F46-18C583261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F6378-6B86-4749-3FE7-4915A85F2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35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7.svg"/><Relationship Id="rId4" Type="http://schemas.openxmlformats.org/officeDocument/2006/relationships/image" Target="../media/image9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svg"/><Relationship Id="rId7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4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7.svg"/><Relationship Id="rId4" Type="http://schemas.openxmlformats.org/officeDocument/2006/relationships/image" Target="../media/image9.svg"/><Relationship Id="rId9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7.svg"/><Relationship Id="rId4" Type="http://schemas.openxmlformats.org/officeDocument/2006/relationships/image" Target="../media/image9.svg"/><Relationship Id="rId9" Type="http://schemas.openxmlformats.org/officeDocument/2006/relationships/image" Target="../media/image6.png"/></Relationships>
</file>

<file path=ppt/slideLayouts/_rels/slideLayout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1.svg"/><Relationship Id="rId7" Type="http://schemas.openxmlformats.org/officeDocument/2006/relationships/image" Target="../media/image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.svg"/><Relationship Id="rId7" Type="http://schemas.openxmlformats.org/officeDocument/2006/relationships/image" Target="../media/image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3.bin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836F4484-8A44-8A41-9D7E-A9E3B5657A05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EE283AAC-246F-E14F-977C-1E4320EE2E75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9F9DBA7E-D973-F14C-9C91-5707CA465BC1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fld id="{2181EEF7-5A92-5F41-9643-B8C6614209F8}" type="datetime1">
              <a:rPr lang="nb-NO" smtClean="0">
                <a:highlight>
                  <a:srgbClr val="FFFFFF"/>
                </a:highlight>
              </a:rPr>
              <a:t>10.10.2025</a:t>
            </a:fld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237596D7-8D57-4442-AF82-27F489C9A6F0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FDED6105-56C3-AF4A-A0FA-5B0B0D3E7837}" type="datetime1">
              <a:rPr lang="nb-NO" smtClean="0"/>
              <a:t>10.10.2025</a:t>
            </a:fld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3B343FFA-7F9D-D041-A411-1E902ACD76FC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C1CF85B-790A-8941-9B8B-F3CD48C03F89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B3194A64-E9DA-924B-B60C-A98760688575}" type="datetime1">
              <a:rPr lang="nb-NO" smtClean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A2F-559C-43F6-70FC-25F35ECEA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6E916EC-72AA-8A49-99F4-BF9645393445}" type="datetime1">
              <a:rPr lang="nb-NO" smtClean="0"/>
              <a:t>10.10.2025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139B99E-AC3D-73BA-6840-939824E9C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82AB3-3B1E-D599-ADDE-F86FA15F3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E351B-71A6-8F99-8285-038A4594E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98F3563-50E2-E044-8801-12C6FDD58284}" type="datetime1">
              <a:rPr lang="nb-NO" smtClean="0"/>
              <a:t>10.10.2025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991DDF-5DE1-5D74-14F1-F5B695BAB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20709C-CD39-C51D-0DCA-81C81B336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9694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739" y="3151019"/>
            <a:ext cx="9972261" cy="1878763"/>
          </a:xfrm>
        </p:spPr>
        <p:txBody>
          <a:bodyPr wrap="none" anchor="t"/>
          <a:lstStyle>
            <a:lvl1pPr algn="l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739" y="1144304"/>
            <a:ext cx="9972261" cy="1655762"/>
          </a:xfrm>
        </p:spPr>
        <p:txBody>
          <a:bodyPr wrap="none" bIns="0" anchor="b"/>
          <a:lstStyle>
            <a:lvl1pPr marL="0" indent="0" algn="l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0B2B98-79E1-52DD-3E55-9AE312DFB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5435" y="2057638"/>
            <a:ext cx="9922565" cy="2733991"/>
          </a:xfrm>
        </p:spPr>
        <p:txBody>
          <a:bodyPr anchor="ctr"/>
          <a:lstStyle>
            <a:lvl1pPr algn="l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C22A2908-F241-7CD4-792E-AAAF6E1CE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207A1C-3FBD-845F-AA48-D57768796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3D8BB6D-309E-084D-8796-54C9B24BA182}" type="datetime1">
              <a:rPr lang="nb-NO" smtClean="0"/>
              <a:t>10.10.2025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0D448-BABE-3162-E66A-F927E2A01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DEFC-7FD0-51EF-DE2F-EAEFB1A9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AD96E2E-4775-05FD-5BB6-98B0F3ED0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AAC08DB-A819-0941-B704-815309E452FB}" type="datetime1">
              <a:rPr lang="nb-NO" smtClean="0"/>
              <a:t>10.10.2025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354424-DB54-70EF-22D4-E54929EFF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816F7BD-6205-E1C6-48DF-B16A6BEDA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836F74-49DA-99FA-D2FE-5C616805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68AB5E-A433-F849-91FA-627CC55F64CB}" type="datetime1">
              <a:rPr lang="nb-NO" smtClean="0"/>
              <a:t>10.10.2025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D292B3-C078-AB51-1D63-19074426F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649279-94BF-06A3-77FD-323E9CFD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EE42BB-1694-6651-6BF6-4EC718424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D9C995-3813-DD4F-BD93-A084B2B802BC}" type="datetime1">
              <a:rPr lang="nb-NO" smtClean="0"/>
              <a:t>10.10.2025</a:t>
            </a:fld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220ABE-5095-E9C3-4280-B9073D83E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FB31-C23D-4624-2F59-80F63F08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E3F41A-ADF8-074A-7412-D1F6D3E34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922D89D-0E27-0344-800F-1E9B96723B72}" type="datetime1">
              <a:rPr lang="nb-NO" smtClean="0"/>
              <a:t>10.10.2025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0AA32A-6DD4-A8C4-8118-A8613CB20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388AEA-F35E-960E-7173-1D3EE8E73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61FBF0-FC28-95E6-599E-5C5912551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8387CFF-4949-7442-AA78-ECD16B2B5DA0}" type="datetime1">
              <a:rPr lang="nb-NO" smtClean="0"/>
              <a:t>10.10.2025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CF5D5-DECA-4633-C3A3-FEB90689B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7CA773C-E3B7-216B-9BCF-4F167E23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CD5124-FBAF-3A3A-BF27-F33AE3334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D233122-9AFC-C649-A1ED-0BC4C878659C}" type="datetime1">
              <a:rPr lang="nb-NO" smtClean="0"/>
              <a:t>10.10.2025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6FAB0B-BD95-91FD-A9F2-E4D2F77D2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157C30-9D62-39DE-5D18-35ADD70B8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99C46C-D4C7-805A-8568-2F4BD5395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42E6C2-A5E4-4F45-9C47-CA6093BAB827}" type="datetime1">
              <a:rPr lang="nb-NO" smtClean="0"/>
              <a:t>10.10.2025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08AF50-061D-FCB9-E057-92DB9B07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F555D5F-60E0-8C00-03C0-F1B759638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E4013-AF1F-FFFD-93FD-E8A8EF0C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A47A41-DEEC-FE44-AC38-7995270D11CC}" type="datetime1">
              <a:rPr lang="nb-NO" smtClean="0"/>
              <a:t>10.10.2025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EB944A-2D81-1665-4BCE-209B3B1D5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0A6278-14BA-58DA-E5C8-430F16F5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B71B96-D11B-D5BD-3C6E-C5DBF020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245B39F-840D-A148-9922-F2D02AE5EA38}" type="datetime1">
              <a:rPr lang="nb-NO" smtClean="0"/>
              <a:t>10.10.2025</a:t>
            </a:fld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94878D-0109-0153-C0A0-1E008163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B567EA-D861-0202-94F1-66C0640ED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672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363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34468869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52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64843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9971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95104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6029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2500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Enhet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97333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0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8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916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0655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13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0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921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93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237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80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8885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703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1037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4746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406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984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32704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10.10.2025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22659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nndelingstittel"/>
          <p:cNvSpPr txBox="1">
            <a:spLocks noGrp="1"/>
          </p:cNvSpPr>
          <p:nvPr>
            <p:ph type="title" hasCustomPrompt="1"/>
          </p:nvPr>
        </p:nvSpPr>
        <p:spPr>
          <a:xfrm>
            <a:off x="609600" y="1621135"/>
            <a:ext cx="10972800" cy="3302001"/>
          </a:xfrm>
          <a:prstGeom prst="rect">
            <a:avLst/>
          </a:prstGeom>
        </p:spPr>
        <p:txBody>
          <a:bodyPr anchor="ctr"/>
          <a:lstStyle>
            <a:lvl1pPr>
              <a:defRPr sz="6400" spc="0"/>
            </a:lvl1pPr>
          </a:lstStyle>
          <a:p>
            <a:r>
              <a:t>Inndelingstittel</a:t>
            </a:r>
          </a:p>
        </p:txBody>
      </p:sp>
      <p:sp>
        <p:nvSpPr>
          <p:cNvPr id="7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6032500" y="6342380"/>
            <a:ext cx="130811" cy="22225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3818806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Høyrestil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ktangel 11"/>
          <p:cNvSpPr/>
          <p:nvPr/>
        </p:nvSpPr>
        <p:spPr>
          <a:xfrm>
            <a:off x="-1" y="1506688"/>
            <a:ext cx="12192001" cy="5351313"/>
          </a:xfrm>
          <a:prstGeom prst="rect">
            <a:avLst/>
          </a:prstGeom>
          <a:solidFill>
            <a:srgbClr val="F4F3F1"/>
          </a:solidFill>
          <a:ln w="12700">
            <a:miter lim="400000"/>
          </a:ln>
        </p:spPr>
        <p:txBody>
          <a:bodyPr lIns="60960" tIns="60960" rIns="60960" bIns="60960" anchor="ctr"/>
          <a:lstStyle/>
          <a:p>
            <a:pPr algn="l" defTabSz="914400">
              <a:defRPr sz="3400" b="0">
                <a:solidFill>
                  <a:srgbClr val="F4F3F1"/>
                </a:solidFill>
                <a:latin typeface="Georgia"/>
                <a:ea typeface="Georgia"/>
                <a:cs typeface="Georgia"/>
                <a:sym typeface="Georgia"/>
              </a:defRPr>
            </a:pPr>
            <a:endParaRPr sz="1700"/>
          </a:p>
        </p:txBody>
      </p:sp>
      <p:sp>
        <p:nvSpPr>
          <p:cNvPr id="118" name="Click to add a title"/>
          <p:cNvSpPr txBox="1">
            <a:spLocks noGrp="1"/>
          </p:cNvSpPr>
          <p:nvPr>
            <p:ph type="title" hasCustomPrompt="1"/>
          </p:nvPr>
        </p:nvSpPr>
        <p:spPr>
          <a:xfrm>
            <a:off x="768097" y="556125"/>
            <a:ext cx="10563606" cy="944437"/>
          </a:xfrm>
          <a:prstGeom prst="rect">
            <a:avLst/>
          </a:prstGeom>
        </p:spPr>
        <p:txBody>
          <a:bodyPr lIns="0" tIns="0" rIns="0" bIns="0"/>
          <a:lstStyle>
            <a:lvl1pPr defTabSz="914377">
              <a:defRPr sz="4800">
                <a:solidFill>
                  <a:srgbClr val="E30613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Click to add a title</a:t>
            </a:r>
          </a:p>
        </p:txBody>
      </p:sp>
      <p:sp>
        <p:nvSpPr>
          <p:cNvPr id="119" name="Brødtekst nivå én…"/>
          <p:cNvSpPr txBox="1">
            <a:spLocks noGrp="1"/>
          </p:cNvSpPr>
          <p:nvPr>
            <p:ph type="body" sz="half" idx="1"/>
          </p:nvPr>
        </p:nvSpPr>
        <p:spPr>
          <a:xfrm>
            <a:off x="768093" y="1887251"/>
            <a:ext cx="5137983" cy="4130400"/>
          </a:xfrm>
          <a:prstGeom prst="rect">
            <a:avLst/>
          </a:prstGeom>
        </p:spPr>
        <p:txBody>
          <a:bodyPr lIns="0" tIns="0" rIns="0" bIns="0" anchor="t"/>
          <a:lstStyle>
            <a:lvl1pPr marL="233241" indent="-235378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306410" indent="-261563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354799" indent="-264801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437626" indent="-302629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482624" indent="-302629" defTabSz="914377">
              <a:spcBef>
                <a:spcPts val="900"/>
              </a:spcBef>
              <a:buClr>
                <a:srgbClr val="E30613"/>
              </a:buClr>
              <a:buSzPct val="100000"/>
              <a:buFont typeface="Verdana"/>
              <a:defRPr sz="1700" b="1">
                <a:solidFill>
                  <a:srgbClr val="575756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Brødtekst nivå én</a:t>
            </a:r>
          </a:p>
          <a:p>
            <a:pPr lvl="1"/>
            <a:r>
              <a:t>Brødtekst nivå to</a:t>
            </a:r>
          </a:p>
          <a:p>
            <a:pPr lvl="2"/>
            <a:r>
              <a:t>Brødtekst nivå tre</a:t>
            </a:r>
          </a:p>
          <a:p>
            <a:pPr lvl="3"/>
            <a:r>
              <a:t>Brødtekst nivå fire</a:t>
            </a:r>
          </a:p>
          <a:p>
            <a:pPr lvl="4"/>
            <a:r>
              <a:t>Brødtekst nivå fem</a:t>
            </a:r>
          </a:p>
        </p:txBody>
      </p:sp>
      <p:sp>
        <p:nvSpPr>
          <p:cNvPr id="120" name="Picture Placeholder 16"/>
          <p:cNvSpPr>
            <a:spLocks noGrp="1"/>
          </p:cNvSpPr>
          <p:nvPr>
            <p:ph type="pic" sz="half" idx="21"/>
          </p:nvPr>
        </p:nvSpPr>
        <p:spPr>
          <a:xfrm>
            <a:off x="6285927" y="1887253"/>
            <a:ext cx="5137983" cy="413038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pic>
        <p:nvPicPr>
          <p:cNvPr id="121" name="Bilde 7" descr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09" y="266469"/>
            <a:ext cx="1410547" cy="91823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Lysbildenummer"/>
          <p:cNvSpPr txBox="1">
            <a:spLocks noGrp="1"/>
          </p:cNvSpPr>
          <p:nvPr>
            <p:ph type="sldNum" sz="quarter" idx="2"/>
          </p:nvPr>
        </p:nvSpPr>
        <p:spPr>
          <a:xfrm>
            <a:off x="8410182" y="6159179"/>
            <a:ext cx="327422" cy="394345"/>
          </a:xfrm>
          <a:prstGeom prst="rect">
            <a:avLst/>
          </a:prstGeom>
        </p:spPr>
        <p:txBody>
          <a:bodyPr lIns="243829" tIns="243829" rIns="243829" bIns="243829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234095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rside halv UiO Bil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F08F333-67F3-2C93-2213-80F075C3FD2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9882" y="0"/>
            <a:ext cx="5982123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Rectangle 12" descr="Bakgrunn">
            <a:extLst>
              <a:ext uri="{FF2B5EF4-FFF2-40B4-BE49-F238E27FC236}">
                <a16:creationId xmlns:a16="http://schemas.microsoft.com/office/drawing/2014/main" id="{029DA0AA-69C9-9EF0-F6AA-F5B887118D02}"/>
              </a:ext>
            </a:extLst>
          </p:cNvPr>
          <p:cNvSpPr/>
          <p:nvPr/>
        </p:nvSpPr>
        <p:spPr>
          <a:xfrm>
            <a:off x="0" y="0"/>
            <a:ext cx="620988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addin_colorbox" hidden="1">
            <a:extLst>
              <a:ext uri="{FF2B5EF4-FFF2-40B4-BE49-F238E27FC236}">
                <a16:creationId xmlns:a16="http://schemas.microsoft.com/office/drawing/2014/main" id="{E8C1215B-2B8D-655D-B337-3CF0303FAA57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5" name="addin_title" hidden="1">
            <a:extLst>
              <a:ext uri="{FF2B5EF4-FFF2-40B4-BE49-F238E27FC236}">
                <a16:creationId xmlns:a16="http://schemas.microsoft.com/office/drawing/2014/main" id="{5FD23C2D-8071-E50A-EFD6-0DE6BC0CD817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6" name="addin_text" hidden="1">
            <a:extLst>
              <a:ext uri="{FF2B5EF4-FFF2-40B4-BE49-F238E27FC236}">
                <a16:creationId xmlns:a16="http://schemas.microsoft.com/office/drawing/2014/main" id="{84EF5395-7D91-99AD-37F0-9B5CE79F84B4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7" name="addin_image" hidden="1">
            <a:extLst>
              <a:ext uri="{FF2B5EF4-FFF2-40B4-BE49-F238E27FC236}">
                <a16:creationId xmlns:a16="http://schemas.microsoft.com/office/drawing/2014/main" id="{788A708B-D720-4AD3-0108-6E9C077A3EB5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8" name="addin_grouplist" hidden="1">
            <a:extLst>
              <a:ext uri="{FF2B5EF4-FFF2-40B4-BE49-F238E27FC236}">
                <a16:creationId xmlns:a16="http://schemas.microsoft.com/office/drawing/2014/main" id="{19495C95-93D4-FACE-284B-32038539CFD6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" name="addin_logo" hidden="1">
            <a:extLst>
              <a:ext uri="{FF2B5EF4-FFF2-40B4-BE49-F238E27FC236}">
                <a16:creationId xmlns:a16="http://schemas.microsoft.com/office/drawing/2014/main" id="{617A4E4B-C48A-C829-2851-C9A12BF70A11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pic>
        <p:nvPicPr>
          <p:cNvPr id="10" name="logo_hvit" descr="UiO Segl" hidden="1">
            <a:extLst>
              <a:ext uri="{FF2B5EF4-FFF2-40B4-BE49-F238E27FC236}">
                <a16:creationId xmlns:a16="http://schemas.microsoft.com/office/drawing/2014/main" id="{CC22F97E-C966-7161-BF36-1BFB09AF6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3"/>
            <a:ext cx="1025435" cy="10254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logo_sort" descr="UiO Segl" hidden="1">
            <a:extLst>
              <a:ext uri="{FF2B5EF4-FFF2-40B4-BE49-F238E27FC236}">
                <a16:creationId xmlns:a16="http://schemas.microsoft.com/office/drawing/2014/main" id="{04307988-F794-8533-E985-450385F389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3"/>
            <a:ext cx="1025417" cy="10254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8B034E88-A27A-85AD-D996-0C41C72CDD56}"/>
              </a:ext>
            </a:extLst>
          </p:cNvPr>
          <p:cNvSpPr/>
          <p:nvPr/>
        </p:nvSpPr>
        <p:spPr>
          <a:xfrm>
            <a:off x="152403" y="-1314175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13" name="Text Placeholder 6" descr="Logo Universitetet i oslo">
            <a:extLst>
              <a:ext uri="{FF2B5EF4-FFF2-40B4-BE49-F238E27FC236}">
                <a16:creationId xmlns:a16="http://schemas.microsoft.com/office/drawing/2014/main" id="{513E9C9A-306F-04AE-1612-A8689F8445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114" y="381853"/>
            <a:ext cx="5619582" cy="1116921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4" name="Text Placeholder 4" descr="UiO segl">
            <a:extLst>
              <a:ext uri="{FF2B5EF4-FFF2-40B4-BE49-F238E27FC236}">
                <a16:creationId xmlns:a16="http://schemas.microsoft.com/office/drawing/2014/main" id="{710FCE04-00F6-930C-EDBC-32E9FBC871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85613" y="5457093"/>
            <a:ext cx="1025435" cy="1025417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EC7407-3A7A-D87B-0F72-4072D174CB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9037" y="2235881"/>
            <a:ext cx="5716965" cy="1796622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7EA3DA6-5321-41CA-DB50-98DDE20470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237768"/>
            <a:ext cx="5716965" cy="75724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Underoverskrift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E5107CA-7565-5C1A-8D8F-08A92DE5D66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83801" y="5199013"/>
            <a:ext cx="5716965" cy="25808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6D00C45A-5C8B-331D-6372-EBEF33D3B9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5456307"/>
            <a:ext cx="5716965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73ADA74D-F7D6-4E78-195E-AAA29F9DAB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5723037"/>
            <a:ext cx="5716965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A3D3FFC7-B09F-ACF2-5BA4-DAD61E75615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6216630"/>
            <a:ext cx="5716965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5316B766-E7ED-4769-A805-5229B408479E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802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028E824B-8AA0-F401-4245-243B4E362E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FB6666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437449C0-63FA-CFD2-5EA3-74CAD0F85DB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09882" y="0"/>
            <a:ext cx="5982123" cy="6858000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Text Placeholder 6" descr="Logo Universitetet i oslo">
            <a:extLst>
              <a:ext uri="{FF2B5EF4-FFF2-40B4-BE49-F238E27FC236}">
                <a16:creationId xmlns:a16="http://schemas.microsoft.com/office/drawing/2014/main" id="{1DFB0903-BC6E-711D-54F7-31B3A3D1ED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114" y="381853"/>
            <a:ext cx="5619582" cy="11169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5" name="Text Placeholder 4" descr="UiO segl">
            <a:extLst>
              <a:ext uri="{FF2B5EF4-FFF2-40B4-BE49-F238E27FC236}">
                <a16:creationId xmlns:a16="http://schemas.microsoft.com/office/drawing/2014/main" id="{34310E89-F726-B930-4C7D-E5CA3C8007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85613" y="5457093"/>
            <a:ext cx="1025435" cy="1025417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7FAE7328-3823-42E6-E6DF-F5D05CF9D647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0AF69200-C718-8400-8B4C-B5337EF92C79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021036D9-AD61-A8B1-3653-41D17F74B203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AE65EC20-9567-166B-7B4F-2E67C504F22B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D26F386C-7FA2-4167-0319-40E4ED97CD52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94A1BA62-5F15-F38D-805A-4D71C48E32CF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50530F24-AF92-DECD-DD20-0A115C991800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pic>
        <p:nvPicPr>
          <p:cNvPr id="13" name="logo_hvit" descr="UiO Segl" hidden="1">
            <a:extLst>
              <a:ext uri="{FF2B5EF4-FFF2-40B4-BE49-F238E27FC236}">
                <a16:creationId xmlns:a16="http://schemas.microsoft.com/office/drawing/2014/main" id="{5A1F3091-3CB8-839E-6595-164B3A2DF3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3"/>
            <a:ext cx="1025435" cy="10254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logo_sort" descr="UiO Segl" hidden="1">
            <a:extLst>
              <a:ext uri="{FF2B5EF4-FFF2-40B4-BE49-F238E27FC236}">
                <a16:creationId xmlns:a16="http://schemas.microsoft.com/office/drawing/2014/main" id="{218E7261-8814-B3A8-C9A5-9F98471797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3" y="5457093"/>
            <a:ext cx="1025417" cy="10254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37DC18D4-0F12-9752-6689-741341E46D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9037" y="2235881"/>
            <a:ext cx="5716965" cy="1796622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08ABE90-8099-0EFE-D3C0-0823FF84A5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237731"/>
            <a:ext cx="5716965" cy="75724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/>
              <a:t>Underoverskrift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5FEF844-8379-2FD2-F473-828B160593A3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83801" y="5199013"/>
            <a:ext cx="5716965" cy="25808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55B093B-C8CE-B936-0BD3-51B49DA5D2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5456307"/>
            <a:ext cx="5716965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DF6E310B-D6E8-E341-51B4-A6F627AB12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5723037"/>
            <a:ext cx="5716965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B3A066E9-D930-4802-4CFF-C287B8CF333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6216630"/>
            <a:ext cx="5716965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9D6D9F0B-1E02-459F-AADF-261E6A4913BE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91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rside fullbredde UiO Bil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A7DB70F1-52B8-CB79-156E-214AEE9798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45478" y="12353"/>
            <a:ext cx="10343116" cy="6833283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Rectangle 12" descr="Bakgrunn">
            <a:extLst>
              <a:ext uri="{FF2B5EF4-FFF2-40B4-BE49-F238E27FC236}">
                <a16:creationId xmlns:a16="http://schemas.microsoft.com/office/drawing/2014/main" id="{EF843D32-77B4-4B29-5D72-396C3DE9CE02}"/>
              </a:ext>
            </a:extLst>
          </p:cNvPr>
          <p:cNvSpPr/>
          <p:nvPr/>
        </p:nvSpPr>
        <p:spPr>
          <a:xfrm>
            <a:off x="0" y="0"/>
            <a:ext cx="1848916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B7CCED6-3F17-E195-737F-440604C56B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846265" y="12353"/>
            <a:ext cx="10345741" cy="6832945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6" descr="Logo Universitetet i oslo">
            <a:extLst>
              <a:ext uri="{FF2B5EF4-FFF2-40B4-BE49-F238E27FC236}">
                <a16:creationId xmlns:a16="http://schemas.microsoft.com/office/drawing/2014/main" id="{B89A29AE-7BB7-7A48-124E-6B1202F3AC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114" y="381853"/>
            <a:ext cx="5619582" cy="11169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43262C2-52F4-995D-327B-1B4CB21AAD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85613" y="5457093"/>
            <a:ext cx="1025435" cy="1025417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632A5547-1017-9BB6-BBA4-B6D58667C746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2F30AA5E-7C4E-5050-6F4A-2A9421F341E6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D57B1A54-52C9-6104-15AB-C45A31B256B0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6BE2F744-CC80-640D-344E-04F066A6E2EB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C78E1B2B-FE5E-BC8B-F746-AA5B2CB1DB01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E2410E32-0BF6-D499-D6EF-A23736B6E37E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84848397-233B-1B04-3F98-3B6DE353D9A2}"/>
              </a:ext>
            </a:extLst>
          </p:cNvPr>
          <p:cNvSpPr/>
          <p:nvPr/>
        </p:nvSpPr>
        <p:spPr>
          <a:xfrm>
            <a:off x="5014267" y="-136020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C7774401-3E97-6502-0500-609FF3F09B1A}"/>
              </a:ext>
            </a:extLst>
          </p:cNvPr>
          <p:cNvSpPr/>
          <p:nvPr/>
        </p:nvSpPr>
        <p:spPr>
          <a:xfrm>
            <a:off x="9876141" y="-136020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B4DA78ED-8F76-7DD6-E418-0C966CD82803}"/>
              </a:ext>
            </a:extLst>
          </p:cNvPr>
          <p:cNvSpPr/>
          <p:nvPr/>
        </p:nvSpPr>
        <p:spPr>
          <a:xfrm>
            <a:off x="152403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74C483EA-FDE9-0739-1ED9-D6CAEFB3A4F1}"/>
              </a:ext>
            </a:extLst>
          </p:cNvPr>
          <p:cNvSpPr/>
          <p:nvPr/>
        </p:nvSpPr>
        <p:spPr>
          <a:xfrm>
            <a:off x="2657474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4EF8A894-03A8-B9E7-9948-A91287F38ED8}"/>
              </a:ext>
            </a:extLst>
          </p:cNvPr>
          <p:cNvSpPr/>
          <p:nvPr/>
        </p:nvSpPr>
        <p:spPr>
          <a:xfrm>
            <a:off x="5125742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18" name="logo_hvit" descr="UiO Segl" hidden="1">
            <a:extLst>
              <a:ext uri="{FF2B5EF4-FFF2-40B4-BE49-F238E27FC236}">
                <a16:creationId xmlns:a16="http://schemas.microsoft.com/office/drawing/2014/main" id="{6FF76132-51F4-323E-62D6-A8DBA8CC61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1"/>
            <a:ext cx="1025435" cy="10254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logo_sort" descr="UiO segl" hidden="1">
            <a:extLst>
              <a:ext uri="{FF2B5EF4-FFF2-40B4-BE49-F238E27FC236}">
                <a16:creationId xmlns:a16="http://schemas.microsoft.com/office/drawing/2014/main" id="{FE531558-7577-0AA6-5BB1-74B06C731B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36"/>
            <a:ext cx="1025417" cy="10254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79FC0DBB-3D21-1B60-8BB9-0FA746102B56}"/>
              </a:ext>
            </a:extLst>
          </p:cNvPr>
          <p:cNvSpPr/>
          <p:nvPr/>
        </p:nvSpPr>
        <p:spPr>
          <a:xfrm>
            <a:off x="7594000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21" name="addin_colorlist" hidden="1">
            <a:extLst>
              <a:ext uri="{FF2B5EF4-FFF2-40B4-BE49-F238E27FC236}">
                <a16:creationId xmlns:a16="http://schemas.microsoft.com/office/drawing/2014/main" id="{6FA7DC21-0339-9A55-E812-43A14CC76A81}"/>
              </a:ext>
            </a:extLst>
          </p:cNvPr>
          <p:cNvSpPr/>
          <p:nvPr/>
        </p:nvSpPr>
        <p:spPr>
          <a:xfrm>
            <a:off x="0" y="-1472193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kapfor1, kapfor4, kapfor5, kapfor6, kapfor7</a:t>
            </a:r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12F3D856-5619-AB7E-951B-906CE61D17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3594" y="2235552"/>
            <a:ext cx="5611206" cy="1797783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4112F180-10E2-DC90-EF80-DAA4583E92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4237768"/>
            <a:ext cx="5716965" cy="75724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Underoverskrift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00B63EBC-8DB6-48F9-3DC2-0083E4E42FC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463594" y="5199013"/>
            <a:ext cx="1584856" cy="269299"/>
          </a:xfr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EEDCEFC-8EE0-5756-BE43-7651A58F7E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468761"/>
            <a:ext cx="478981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0006EA8A-E748-3002-7811-3641DB7A121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735491"/>
            <a:ext cx="1097536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8BB75BA8-43EB-9F7F-C0BD-9338177733B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2463594" y="6264545"/>
            <a:ext cx="1161662" cy="269299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highlight>
                  <a:srgbClr val="FFFFFF"/>
                </a:highlight>
              </a:defRPr>
            </a:lvl1pPr>
          </a:lstStyle>
          <a:p>
            <a:pPr lvl="0"/>
            <a:fld id="{BE52CEF5-E15D-4E2B-9F05-A3D4B22A48A0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9263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A6F3B290-91C8-CC05-B493-D3183EE993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45478" y="0"/>
            <a:ext cx="10343116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6EC24527-F4C4-8840-F037-9D3ADC325F6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1848889" y="0"/>
            <a:ext cx="10343116" cy="6858000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Text Placeholder 4" descr="UiO segl">
            <a:extLst>
              <a:ext uri="{FF2B5EF4-FFF2-40B4-BE49-F238E27FC236}">
                <a16:creationId xmlns:a16="http://schemas.microsoft.com/office/drawing/2014/main" id="{BAB125B7-A1F0-C9E2-5627-3707BDB09E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85613" y="5457093"/>
            <a:ext cx="1025435" cy="102541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5" name="addin_colorlist" hidden="1">
            <a:extLst>
              <a:ext uri="{FF2B5EF4-FFF2-40B4-BE49-F238E27FC236}">
                <a16:creationId xmlns:a16="http://schemas.microsoft.com/office/drawing/2014/main" id="{700F5D2F-3728-FB82-AA39-363A0D1B912D}"/>
              </a:ext>
            </a:extLst>
          </p:cNvPr>
          <p:cNvSpPr/>
          <p:nvPr/>
        </p:nvSpPr>
        <p:spPr>
          <a:xfrm>
            <a:off x="0" y="-1472193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kapfor1, kapfor4, kapfor5, kapfor6, kapfor7</a:t>
            </a:r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AF40466F-FF89-C516-5195-D47B4D3FD3CA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7" name="addin_title" hidden="1">
            <a:extLst>
              <a:ext uri="{FF2B5EF4-FFF2-40B4-BE49-F238E27FC236}">
                <a16:creationId xmlns:a16="http://schemas.microsoft.com/office/drawing/2014/main" id="{BA21A4EA-48E9-775E-CBF1-1809717BE216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8" name="addin_text" hidden="1">
            <a:extLst>
              <a:ext uri="{FF2B5EF4-FFF2-40B4-BE49-F238E27FC236}">
                <a16:creationId xmlns:a16="http://schemas.microsoft.com/office/drawing/2014/main" id="{532DC789-E466-796B-26B6-6E8F350454AB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9" name="addin_image" hidden="1">
            <a:extLst>
              <a:ext uri="{FF2B5EF4-FFF2-40B4-BE49-F238E27FC236}">
                <a16:creationId xmlns:a16="http://schemas.microsoft.com/office/drawing/2014/main" id="{A216664A-9BD0-570F-9933-8B731710D52C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0" name="addin_grouplist" hidden="1">
            <a:extLst>
              <a:ext uri="{FF2B5EF4-FFF2-40B4-BE49-F238E27FC236}">
                <a16:creationId xmlns:a16="http://schemas.microsoft.com/office/drawing/2014/main" id="{9E234AC2-F0F1-3B14-3884-3AF80AB2FE66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8DE3BAD2-756E-BA93-3BC9-E4776BE4B06A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pic>
        <p:nvPicPr>
          <p:cNvPr id="12" name="logo_hvit" descr="UiO Segl" hidden="1">
            <a:extLst>
              <a:ext uri="{FF2B5EF4-FFF2-40B4-BE49-F238E27FC236}">
                <a16:creationId xmlns:a16="http://schemas.microsoft.com/office/drawing/2014/main" id="{9C05D528-34F9-3599-1F98-4010F5753E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3"/>
            <a:ext cx="1025435" cy="10254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logo_sort" descr="UiO Segl" hidden="1">
            <a:extLst>
              <a:ext uri="{FF2B5EF4-FFF2-40B4-BE49-F238E27FC236}">
                <a16:creationId xmlns:a16="http://schemas.microsoft.com/office/drawing/2014/main" id="{2BE2481B-F695-E026-9380-D82731DA2E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3"/>
            <a:ext cx="1025417" cy="10254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 Placeholder 6" descr="Logo Universitetet i oslo">
            <a:extLst>
              <a:ext uri="{FF2B5EF4-FFF2-40B4-BE49-F238E27FC236}">
                <a16:creationId xmlns:a16="http://schemas.microsoft.com/office/drawing/2014/main" id="{DBB1F6F4-4D8A-1382-8C5C-062C9BCAF7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114" y="381853"/>
            <a:ext cx="5619582" cy="1116921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Title 6">
            <a:extLst>
              <a:ext uri="{FF2B5EF4-FFF2-40B4-BE49-F238E27FC236}">
                <a16:creationId xmlns:a16="http://schemas.microsoft.com/office/drawing/2014/main" id="{44D76080-1778-2738-1465-6AAFB688E5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3594" y="2235552"/>
            <a:ext cx="5611206" cy="1797783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3F670DA-8739-170B-4309-982A7D0B53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4237768"/>
            <a:ext cx="5716965" cy="75724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Underoverskrift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1C23420-B911-37F2-D409-96ED4D8291A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463594" y="5199013"/>
            <a:ext cx="1584856" cy="269299"/>
          </a:xfr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228DD99F-717A-B1AD-5E12-FCEEB28CE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468761"/>
            <a:ext cx="478981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AA99712A-A747-B223-8914-5482FFBEEC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735491"/>
            <a:ext cx="1097536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3AEC84B8-21D4-1917-3E46-2FF14513800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2463594" y="6264545"/>
            <a:ext cx="1161662" cy="269299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highlight>
                  <a:srgbClr val="FFFFFF"/>
                </a:highlight>
              </a:defRPr>
            </a:lvl1pPr>
          </a:lstStyle>
          <a:p>
            <a:pPr lvl="0"/>
            <a:fld id="{EBC0F64C-A729-4572-8633-D8684D1FC8C0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860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0CD0A420-DFAD-9D5F-1A4A-DCB0CEB971A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0"/>
            <a:ext cx="12188595" cy="6946897"/>
          </a:xfrm>
          <a:solidFill>
            <a:srgbClr val="FFFF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CE7DB5AA-D74A-9FC2-1CD8-7D357AC6D54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0" y="0"/>
            <a:ext cx="12191996" cy="6946897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Text Placeholder 6" descr="Logo Universitetet i oslo">
            <a:extLst>
              <a:ext uri="{FF2B5EF4-FFF2-40B4-BE49-F238E27FC236}">
                <a16:creationId xmlns:a16="http://schemas.microsoft.com/office/drawing/2014/main" id="{0065124D-B583-067B-0659-82C20E3B82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114" y="381853"/>
            <a:ext cx="5619582" cy="11169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5" name="Text Placeholder 4" descr="UiO segl">
            <a:extLst>
              <a:ext uri="{FF2B5EF4-FFF2-40B4-BE49-F238E27FC236}">
                <a16:creationId xmlns:a16="http://schemas.microsoft.com/office/drawing/2014/main" id="{D16FB60D-AD5B-1899-0FA2-2669F0D6DE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85613" y="5457093"/>
            <a:ext cx="1025435" cy="1025417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A9675FF1-6D48-E74D-3633-58878CDB747F}"/>
              </a:ext>
            </a:extLst>
          </p:cNvPr>
          <p:cNvSpPr/>
          <p:nvPr/>
        </p:nvSpPr>
        <p:spPr>
          <a:xfrm>
            <a:off x="0" y="-1472193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kapfor1, kapfor4, kapfor5, kapfor6, kapfor7</a:t>
            </a:r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BB7F05FE-155A-3AF2-EDC1-ACEE73D305F3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1C35B140-7390-AF52-2E40-1A323B1CDEE9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A3EE6452-FDB7-E0A5-A7A5-58A6E6FD4CDB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9F9FDA0A-1EFF-1F5D-9222-60EFA6AFC192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7308C43E-C2FE-6E87-BE1F-217EE6FACCAF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BEA21C5F-85AB-BD76-1030-87260259E375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pic>
        <p:nvPicPr>
          <p:cNvPr id="13" name="logo_hvit" descr="UiO Segl" hidden="1">
            <a:extLst>
              <a:ext uri="{FF2B5EF4-FFF2-40B4-BE49-F238E27FC236}">
                <a16:creationId xmlns:a16="http://schemas.microsoft.com/office/drawing/2014/main" id="{B31458FA-9A8F-5E85-4282-919DFD427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3"/>
            <a:ext cx="1025435" cy="102543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logo_sort" descr="UiO Segl" hidden="1">
            <a:extLst>
              <a:ext uri="{FF2B5EF4-FFF2-40B4-BE49-F238E27FC236}">
                <a16:creationId xmlns:a16="http://schemas.microsoft.com/office/drawing/2014/main" id="{D9D5CFF6-F15D-4E7D-F0FA-49A408993F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3" y="5457093"/>
            <a:ext cx="1025417" cy="102541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itle 6">
            <a:extLst>
              <a:ext uri="{FF2B5EF4-FFF2-40B4-BE49-F238E27FC236}">
                <a16:creationId xmlns:a16="http://schemas.microsoft.com/office/drawing/2014/main" id="{84418855-05DA-28E8-8AC9-877F27006E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63594" y="2235552"/>
            <a:ext cx="5611206" cy="1797783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6696BDB8-7438-94B9-47FC-610206EBC1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4237768"/>
            <a:ext cx="5716965" cy="75724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Underoverskrift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D0DCEEA-E828-BE61-C53D-AE2419DD75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463594" y="5199013"/>
            <a:ext cx="1584856" cy="269299"/>
          </a:xfrm>
        </p:spPr>
        <p:txBody>
          <a:bodyPr wrap="none">
            <a:spAutoFit/>
          </a:bodyPr>
          <a:lstStyle>
            <a:lvl1pPr marL="0" indent="0">
              <a:spcBef>
                <a:spcPts val="0"/>
              </a:spcBef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Navn Etternavn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8C4559C2-F4F9-4B46-14E5-74DC4F4E5F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468761"/>
            <a:ext cx="478981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0ED0F45-46A9-D76F-B3D6-16EC7C31F8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3594" y="5735491"/>
            <a:ext cx="1097536" cy="269299"/>
          </a:xfrm>
        </p:spPr>
        <p:txBody>
          <a:bodyPr wrap="none">
            <a:spAutoFit/>
          </a:bodyPr>
          <a:lstStyle>
            <a:lvl1pPr marL="0" indent="0">
              <a:buNone/>
              <a:defRPr lang="nb-NO"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40C9FAE9-3AC3-D367-904D-CD03653D36B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2463594" y="6264545"/>
            <a:ext cx="1161662" cy="269299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highlight>
                  <a:srgbClr val="FFFFFF"/>
                </a:highlight>
              </a:defRPr>
            </a:lvl1pPr>
          </a:lstStyle>
          <a:p>
            <a:pPr lvl="0"/>
            <a:fld id="{05DD87A3-3C93-488B-977F-B56C717EA084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043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rside fakultet Bil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C6B863B-8383-7367-D97F-DE339A3B561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9882" y="0"/>
            <a:ext cx="5982123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graphicFrame>
        <p:nvGraphicFramePr>
          <p:cNvPr id="3" name="Object 3" hidden="1">
            <a:extLst>
              <a:ext uri="{FF2B5EF4-FFF2-40B4-BE49-F238E27FC236}">
                <a16:creationId xmlns:a16="http://schemas.microsoft.com/office/drawing/2014/main" id="{620AFE2B-442A-0FD6-501D-3BF9A0AFE46A}"/>
              </a:ext>
            </a:extLst>
          </p:cNvPr>
          <p:cNvGraphicFramePr/>
          <p:nvPr/>
        </p:nvGraphicFramePr>
        <p:xfrm>
          <a:off x="1591" y="1591"/>
          <a:ext cx="1591" cy="1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0160" imgH="10048" progId="">
                  <p:embed/>
                </p:oleObj>
              </mc:Choice>
              <mc:Fallback>
                <p:oleObj r:id="rId3" imgW="10160" imgH="10048" progId="">
                  <p:embed/>
                  <p:pic>
                    <p:nvPicPr>
                      <p:cNvPr id="3" name="Object 3" hidden="1">
                        <a:extLst>
                          <a:ext uri="{FF2B5EF4-FFF2-40B4-BE49-F238E27FC236}">
                            <a16:creationId xmlns:a16="http://schemas.microsoft.com/office/drawing/2014/main" id="{620AFE2B-442A-0FD6-501D-3BF9A0AFE4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91" y="1591"/>
                        <a:ext cx="1591" cy="1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2" descr="Bakgrunn">
            <a:extLst>
              <a:ext uri="{FF2B5EF4-FFF2-40B4-BE49-F238E27FC236}">
                <a16:creationId xmlns:a16="http://schemas.microsoft.com/office/drawing/2014/main" id="{1F747887-32FC-B967-8D56-AEC7A32BC023}"/>
              </a:ext>
            </a:extLst>
          </p:cNvPr>
          <p:cNvSpPr/>
          <p:nvPr/>
        </p:nvSpPr>
        <p:spPr>
          <a:xfrm>
            <a:off x="0" y="0"/>
            <a:ext cx="6209882" cy="6858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45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pic>
        <p:nvPicPr>
          <p:cNvPr id="5" name="Graphic 23" descr="UiO segl">
            <a:extLst>
              <a:ext uri="{FF2B5EF4-FFF2-40B4-BE49-F238E27FC236}">
                <a16:creationId xmlns:a16="http://schemas.microsoft.com/office/drawing/2014/main" id="{72BAC5B3-8CBF-2954-6786-F052B84324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C8065553-5C4A-7088-1DAE-1EF9893F4475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022B57A6-E6AA-F081-ECF0-C5B9409436A5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276B04BD-1F98-9656-C993-3085E642327A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7751835D-235D-2D8B-7A77-AA7A29F03846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562F53FB-34A6-FE03-7465-A7F9C59D00AA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0E7CFB36-0CED-2A4B-2DBC-BE316A4FBF31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D7F70BC1-6F57-9DFF-BB7C-046C68AD4129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C865DD0-EBAB-B8D5-A4C5-EC2BB90CB5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9037" y="239170"/>
            <a:ext cx="5075368" cy="2387598"/>
          </a:xfrm>
          <a:solidFill>
            <a:srgbClr val="0000FF">
              <a:alpha val="0"/>
            </a:srgbClr>
          </a:solidFill>
          <a:effectLst>
            <a:outerShdw dist="50804" dir="5400000" algn="tl">
              <a:srgbClr val="0A0000">
                <a:alpha val="0"/>
              </a:srgbClr>
            </a:outerShdw>
          </a:effectLst>
        </p:spPr>
        <p:txBody>
          <a:bodyPr anchor="t"/>
          <a:lstStyle>
            <a:lvl1pPr>
              <a:lnSpc>
                <a:spcPct val="100000"/>
              </a:lnSpc>
              <a:defRPr lang="nb-NO" sz="4501"/>
            </a:lvl1pPr>
          </a:lstStyle>
          <a:p>
            <a:pPr lvl="0"/>
            <a:r>
              <a:rPr lang="nb-NO"/>
              <a:t>Velg fakultet fra nedtrekksmenyen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4905FBA2-93F7-620F-36E0-F90AD830017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0C309AB8-B055-7DFE-50FA-F2366681C0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BE07FA6-3BAC-8267-F512-2E09B758A0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8A40174-B654-D63B-AA47-7E256213522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12880593-C974-48D3-B96D-BBA8EE4F0F55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511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9DED-7E81-AF4C-9605-D5D722121A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9037" y="239170"/>
            <a:ext cx="5075368" cy="2387598"/>
          </a:xfrm>
          <a:solidFill>
            <a:srgbClr val="0000FF">
              <a:alpha val="0"/>
            </a:srgbClr>
          </a:solidFill>
          <a:effectLst>
            <a:outerShdw dist="50804" dir="5400000" algn="tl">
              <a:srgbClr val="0A0000">
                <a:alpha val="0"/>
              </a:srgbClr>
            </a:outerShdw>
          </a:effectLst>
        </p:spPr>
        <p:txBody>
          <a:bodyPr anchor="t"/>
          <a:lstStyle>
            <a:lvl1pPr>
              <a:lnSpc>
                <a:spcPct val="100000"/>
              </a:lnSpc>
              <a:defRPr lang="nb-NO" sz="4501"/>
            </a:lvl1pPr>
          </a:lstStyle>
          <a:p>
            <a:pPr lvl="0"/>
            <a:r>
              <a:rPr lang="nb-NO"/>
              <a:t>Velg fakultet fra nedtrekksmenyen</a:t>
            </a:r>
            <a:endParaRPr lang="en-US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41A44A7B-9618-2782-9AC5-A04D00B231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7D85D68-77DA-C3EF-9D69-B8B36D7F71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B39F0BE-0580-AD30-C328-478B88E490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141DADF-5CC5-EB72-C2A9-F7921E6426A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35BBC270-7D4B-455A-9746-0672BB63308F}" type="datetime1">
              <a:rPr lang="nb-NO"/>
              <a:pPr lvl="0"/>
              <a:t>10.10.2025</a:t>
            </a:fld>
            <a:endParaRPr lang="en-US"/>
          </a:p>
        </p:txBody>
      </p:sp>
      <p:graphicFrame>
        <p:nvGraphicFramePr>
          <p:cNvPr id="7" name="Object 2" hidden="1">
            <a:extLst>
              <a:ext uri="{FF2B5EF4-FFF2-40B4-BE49-F238E27FC236}">
                <a16:creationId xmlns:a16="http://schemas.microsoft.com/office/drawing/2014/main" id="{3648F3E1-6CDA-3072-56B2-ECCD70ECED4E}"/>
              </a:ext>
            </a:extLst>
          </p:cNvPr>
          <p:cNvGraphicFramePr/>
          <p:nvPr/>
        </p:nvGraphicFramePr>
        <p:xfrm>
          <a:off x="1591" y="1591"/>
          <a:ext cx="1591" cy="1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160" imgH="10048" progId="">
                  <p:embed/>
                </p:oleObj>
              </mc:Choice>
              <mc:Fallback>
                <p:oleObj r:id="rId2" imgW="10160" imgH="10048" progId="">
                  <p:embed/>
                  <p:pic>
                    <p:nvPicPr>
                      <p:cNvPr id="7" name="Object 2" hidden="1">
                        <a:extLst>
                          <a:ext uri="{FF2B5EF4-FFF2-40B4-BE49-F238E27FC236}">
                            <a16:creationId xmlns:a16="http://schemas.microsoft.com/office/drawing/2014/main" id="{3648F3E1-6CDA-3072-56B2-ECCD70ECED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91" y="1591"/>
                        <a:ext cx="1591" cy="1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2" descr="Bakgrunn">
            <a:extLst>
              <a:ext uri="{FF2B5EF4-FFF2-40B4-BE49-F238E27FC236}">
                <a16:creationId xmlns:a16="http://schemas.microsoft.com/office/drawing/2014/main" id="{60C2AEEE-76F0-8917-C94B-00028D820E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9" name="Content Placeholder 17">
            <a:extLst>
              <a:ext uri="{FF2B5EF4-FFF2-40B4-BE49-F238E27FC236}">
                <a16:creationId xmlns:a16="http://schemas.microsoft.com/office/drawing/2014/main" id="{BD653EEA-CFD3-77EF-298C-0B3C37620BC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09882" y="0"/>
            <a:ext cx="5982123" cy="6858000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10" name="Graphic 27" descr="UiO segl">
            <a:extLst>
              <a:ext uri="{FF2B5EF4-FFF2-40B4-BE49-F238E27FC236}">
                <a16:creationId xmlns:a16="http://schemas.microsoft.com/office/drawing/2014/main" id="{35736F12-B761-85A6-4485-84A2EF2BA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BA12A1BD-524A-45A0-D5FD-1F6DD54E89D1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CC56636E-A3E1-08C0-25A2-AB502FEA1D65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37BDF9A3-ED3B-F6DB-5C50-EBFF9E181DB5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F0C4E735-2326-8C00-33D9-2B6E0F2E712D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E453384E-FA42-A025-47CB-C2DE24D229FB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419CECB1-1A52-C7D8-79C8-63BB385EE56A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09D6FB0A-F750-A47B-CCC2-13A4CF724D83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</p:spTree>
    <p:extLst>
      <p:ext uri="{BB962C8B-B14F-4D97-AF65-F5344CB8AC3E}">
        <p14:creationId xmlns:p14="http://schemas.microsoft.com/office/powerpoint/2010/main" val="20647637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1685F277-73E6-F41C-401E-01E6A4D454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0199B7E-20D4-70C1-3B8F-FF6074F6876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15067" y="0"/>
            <a:ext cx="5976939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36EDB82-FF4C-0E91-1DED-C29630E6B7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2850" y="341455"/>
            <a:ext cx="5071555" cy="207998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Velg fakultet fra nedtrekksmenyen</a:t>
            </a:r>
            <a:endParaRPr lang="nb-NO"/>
          </a:p>
        </p:txBody>
      </p:sp>
      <p:pic>
        <p:nvPicPr>
          <p:cNvPr id="5" name="Graphic 29" descr="UiO segl">
            <a:extLst>
              <a:ext uri="{FF2B5EF4-FFF2-40B4-BE49-F238E27FC236}">
                <a16:creationId xmlns:a16="http://schemas.microsoft.com/office/drawing/2014/main" id="{12EB7C14-B5C7-7C86-0CC1-F2FEE4DE6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EA75DE30-5148-E36D-6221-C878B281E98B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1310700F-7CF5-351C-B6D9-F976F2E74131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867C0F01-1401-D05C-F63A-C34F494894DC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858FC753-C521-CDA7-2234-2D161B0172EA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3535BC6A-3DD2-5225-62CC-91C6E37517E0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9BDB10E0-12EC-3FAE-01F5-8FC1FC1E8E4A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BCD34598-8A71-CEA2-983D-30B498080AF4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26A8899-E179-8684-291A-957EB126C2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5635" y="2283759"/>
            <a:ext cx="5075368" cy="1650528"/>
          </a:xfrm>
        </p:spPr>
        <p:txBody>
          <a:bodyPr anchor="t"/>
          <a:lstStyle>
            <a:lvl1pPr>
              <a:lnSpc>
                <a:spcPct val="100000"/>
              </a:lnSpc>
              <a:defRPr sz="4501"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9C4B892-F5E7-C934-FEE1-E437588ABD8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58C10C0-96F1-DBCC-1B7D-E61CC2F7CD4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62B45532-4696-1B3D-3656-6FB42C8536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7CD5511A-1F0A-9112-C8A6-82C8C60F5B6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D3F2183E-838A-4954-85A0-E81C55A6FF58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254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150E40E6-C961-3D89-5499-EAE4A2A37E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80FD69-D85D-8D45-D2F8-C6CAEF7051C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9882" y="0"/>
            <a:ext cx="5982123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4" name="Graphic 30" descr="UiO segl">
            <a:extLst>
              <a:ext uri="{FF2B5EF4-FFF2-40B4-BE49-F238E27FC236}">
                <a16:creationId xmlns:a16="http://schemas.microsoft.com/office/drawing/2014/main" id="{A8A4C506-B0F2-D06E-2FB9-C70F6503F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addin_colorlist" hidden="1">
            <a:extLst>
              <a:ext uri="{FF2B5EF4-FFF2-40B4-BE49-F238E27FC236}">
                <a16:creationId xmlns:a16="http://schemas.microsoft.com/office/drawing/2014/main" id="{CF3316B2-3186-4FCB-0751-BE4F5A34AB77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60AA99B0-D89F-8831-5F66-7736B2FADAD2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7" name="addin_title" hidden="1">
            <a:extLst>
              <a:ext uri="{FF2B5EF4-FFF2-40B4-BE49-F238E27FC236}">
                <a16:creationId xmlns:a16="http://schemas.microsoft.com/office/drawing/2014/main" id="{AEB0F056-AF5F-99F1-6BBE-48F54704EE24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8" name="addin_text" hidden="1">
            <a:extLst>
              <a:ext uri="{FF2B5EF4-FFF2-40B4-BE49-F238E27FC236}">
                <a16:creationId xmlns:a16="http://schemas.microsoft.com/office/drawing/2014/main" id="{10F88753-7198-EF07-2104-1DE7A06FB1E2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9" name="addin_image" hidden="1">
            <a:extLst>
              <a:ext uri="{FF2B5EF4-FFF2-40B4-BE49-F238E27FC236}">
                <a16:creationId xmlns:a16="http://schemas.microsoft.com/office/drawing/2014/main" id="{7344BD21-1117-4884-C0AE-9741F8A9C054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0" name="addin_grouplist" hidden="1">
            <a:extLst>
              <a:ext uri="{FF2B5EF4-FFF2-40B4-BE49-F238E27FC236}">
                <a16:creationId xmlns:a16="http://schemas.microsoft.com/office/drawing/2014/main" id="{F72C5191-293C-6DFF-CCFE-CB40368900D9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1A06A9CD-F174-B8BA-97B3-6CA816D71904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0BA0F59-C5E5-7D9E-070F-DF619C4624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2850" y="341455"/>
            <a:ext cx="5071555" cy="207998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Velg fakultet fra nedtrekksmenyen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90A8E3C-578D-8DE0-A137-2E9F07B82E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653146"/>
            <a:ext cx="5075368" cy="1973622"/>
          </a:xfrm>
        </p:spPr>
        <p:txBody>
          <a:bodyPr/>
          <a:lstStyle>
            <a:lvl1pPr marL="0" indent="0">
              <a:buNone/>
              <a:defRPr lang="nb-NO" sz="4501"/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F2A75ADD-5BD3-D540-A286-00B6042BCE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EA480CCC-D42C-59A7-8217-CD5418D3C2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76AA6715-52FA-C93D-F5BC-6BF2CCD51CA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3CC30469-23E1-6DDF-A720-128CC47B45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8CEF8150-502E-420D-AE32-6E8F9DB14BC9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92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4638B14F-0012-CF8F-49E1-9CADC6EB3D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Content Placeholder 17">
            <a:extLst>
              <a:ext uri="{FF2B5EF4-FFF2-40B4-BE49-F238E27FC236}">
                <a16:creationId xmlns:a16="http://schemas.microsoft.com/office/drawing/2014/main" id="{DE33AC9F-9B22-B6BA-6B1D-33D4AE277DEE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09882" y="0"/>
            <a:ext cx="5982123" cy="6858000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4" name="Graphic 29" descr="UiO segl">
            <a:extLst>
              <a:ext uri="{FF2B5EF4-FFF2-40B4-BE49-F238E27FC236}">
                <a16:creationId xmlns:a16="http://schemas.microsoft.com/office/drawing/2014/main" id="{EE0CC49B-CA0A-E03B-ED2C-973044FC4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addin_colorlist" hidden="1">
            <a:extLst>
              <a:ext uri="{FF2B5EF4-FFF2-40B4-BE49-F238E27FC236}">
                <a16:creationId xmlns:a16="http://schemas.microsoft.com/office/drawing/2014/main" id="{5F457997-E51C-C167-98A9-C43C7307B7DE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D81AA286-9364-0E9D-7756-4FE1A8D1D98A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7" name="addin_title" hidden="1">
            <a:extLst>
              <a:ext uri="{FF2B5EF4-FFF2-40B4-BE49-F238E27FC236}">
                <a16:creationId xmlns:a16="http://schemas.microsoft.com/office/drawing/2014/main" id="{2EB9F48F-CBF8-9DD9-659B-D4FA58D77179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8" name="addin_text" hidden="1">
            <a:extLst>
              <a:ext uri="{FF2B5EF4-FFF2-40B4-BE49-F238E27FC236}">
                <a16:creationId xmlns:a16="http://schemas.microsoft.com/office/drawing/2014/main" id="{BFEDC051-49FA-040E-0BA0-C719695D6BDD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9" name="addin_image" hidden="1">
            <a:extLst>
              <a:ext uri="{FF2B5EF4-FFF2-40B4-BE49-F238E27FC236}">
                <a16:creationId xmlns:a16="http://schemas.microsoft.com/office/drawing/2014/main" id="{6E239B54-48FB-9488-F4A2-44651F4E498A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0" name="addin_grouplist" hidden="1">
            <a:extLst>
              <a:ext uri="{FF2B5EF4-FFF2-40B4-BE49-F238E27FC236}">
                <a16:creationId xmlns:a16="http://schemas.microsoft.com/office/drawing/2014/main" id="{BB36D5D8-A6C9-9702-24BB-9677A1439CB8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71A9703B-0105-9CED-8AFA-A8CE15BB9184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5F83DFC8-2591-7128-F29A-FE8480B11B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2850" y="341455"/>
            <a:ext cx="5071555" cy="207998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Velg fakultet fra nedtrekksmenyen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E932AA56-00F0-5337-0490-A3F18DB4AC8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653146"/>
            <a:ext cx="5075368" cy="1973622"/>
          </a:xfrm>
        </p:spPr>
        <p:txBody>
          <a:bodyPr/>
          <a:lstStyle>
            <a:lvl1pPr marL="0" indent="0">
              <a:buNone/>
              <a:defRPr lang="nb-NO" sz="4501"/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1288C874-4860-886A-CA81-98203AF7F47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5BA93D1-C055-A77C-A40A-E735E823F4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F83462A6-B1CA-AC0F-90EE-C2E7144F04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E7834D9-CE54-AD96-FBD0-ED393D6DB9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A8AA53E9-F497-47D6-BF8A-32A016AA16C1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315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 descr="Bakgrunn">
            <a:extLst>
              <a:ext uri="{FF2B5EF4-FFF2-40B4-BE49-F238E27FC236}">
                <a16:creationId xmlns:a16="http://schemas.microsoft.com/office/drawing/2014/main" id="{30469400-B833-8326-BA24-396F203DD8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14637" y="0"/>
            <a:ext cx="5973958" cy="6858000"/>
          </a:xfrm>
          <a:solidFill>
            <a:srgbClr val="E6ECFF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B6F205-0D6F-4079-CF51-42C2D2C9545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09882" y="0"/>
            <a:ext cx="5982123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4" name="Graphic 30" descr="UiO segl">
            <a:extLst>
              <a:ext uri="{FF2B5EF4-FFF2-40B4-BE49-F238E27FC236}">
                <a16:creationId xmlns:a16="http://schemas.microsoft.com/office/drawing/2014/main" id="{F41D030B-4897-5476-1234-F36FB9EE0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7" y="5945264"/>
            <a:ext cx="2078732" cy="53869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addin_colorlist" hidden="1">
            <a:extLst>
              <a:ext uri="{FF2B5EF4-FFF2-40B4-BE49-F238E27FC236}">
                <a16:creationId xmlns:a16="http://schemas.microsoft.com/office/drawing/2014/main" id="{8224CF8B-5AA4-56B8-78EF-1ABC1DD98BB3}"/>
              </a:ext>
            </a:extLst>
          </p:cNvPr>
          <p:cNvSpPr/>
          <p:nvPr/>
        </p:nvSpPr>
        <p:spPr>
          <a:xfrm>
            <a:off x="0" y="-1504681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halv1, halv2, halv3, halv4, halv5, halv6, halv7, halv8</a:t>
            </a:r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EA3198BE-3904-4BC6-BC4C-0F20061A211E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7" name="addin_title" hidden="1">
            <a:extLst>
              <a:ext uri="{FF2B5EF4-FFF2-40B4-BE49-F238E27FC236}">
                <a16:creationId xmlns:a16="http://schemas.microsoft.com/office/drawing/2014/main" id="{11968309-FF72-EAB2-C7FE-5D0EC5A665DB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8" name="addin_text" hidden="1">
            <a:extLst>
              <a:ext uri="{FF2B5EF4-FFF2-40B4-BE49-F238E27FC236}">
                <a16:creationId xmlns:a16="http://schemas.microsoft.com/office/drawing/2014/main" id="{F0139C9F-9F78-3710-28A9-53C26753D7C0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9" name="addin_image" hidden="1">
            <a:extLst>
              <a:ext uri="{FF2B5EF4-FFF2-40B4-BE49-F238E27FC236}">
                <a16:creationId xmlns:a16="http://schemas.microsoft.com/office/drawing/2014/main" id="{84AEC9F0-0C0F-6DFD-B28C-871448FCF88E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0" name="addin_grouplist" hidden="1">
            <a:extLst>
              <a:ext uri="{FF2B5EF4-FFF2-40B4-BE49-F238E27FC236}">
                <a16:creationId xmlns:a16="http://schemas.microsoft.com/office/drawing/2014/main" id="{98CF8E6E-F633-78CD-E44A-45C21A3C3299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CBB2D548-A5D5-A826-D179-FF126863FBE8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A85EEDE-0272-B8C9-8FD8-CDA1B021AF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2850" y="341455"/>
            <a:ext cx="5071555" cy="207998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Velg fakultet fra nedtrekksmenyen</a:t>
            </a:r>
            <a:endParaRPr lang="nb-NO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D02F6B-6346-12D9-5531-A9F73B3A62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653146"/>
            <a:ext cx="5075368" cy="1204685"/>
          </a:xfrm>
        </p:spPr>
        <p:txBody>
          <a:bodyPr/>
          <a:lstStyle>
            <a:lvl1pPr marL="0" indent="0">
              <a:buNone/>
              <a:defRPr lang="nb-NO" sz="2000"/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3E0C30A3-0CFB-105D-7451-EAE47327DC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2302852"/>
            <a:ext cx="5080132" cy="1702411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A6E4060F-FB75-8235-2BBF-319543D39E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9037" y="4112578"/>
            <a:ext cx="5080132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A0F0D56A-8A0F-4B0E-0CA6-61D29317D9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37930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8BC4603B-9BDC-ABAF-7E80-A06EEA8E06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3801" y="4646038"/>
            <a:ext cx="5075368" cy="226286"/>
          </a:xfrm>
        </p:spPr>
        <p:txBody>
          <a:bodyPr/>
          <a:lstStyle>
            <a:lvl1pPr marL="0" indent="0">
              <a:buNone/>
              <a:defRPr lang="nb-NO"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A38F40F0-958C-D9B8-9064-DD925856733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379037" y="5135114"/>
            <a:ext cx="5075368" cy="365129"/>
          </a:xfrm>
        </p:spPr>
        <p:txBody>
          <a:bodyPr lIns="0" tIns="0" rIns="0" bIns="0"/>
          <a:lstStyle>
            <a:lvl1pPr>
              <a:defRPr sz="1750"/>
            </a:lvl1pPr>
          </a:lstStyle>
          <a:p>
            <a:pPr lvl="0"/>
            <a:fld id="{CC2C58E0-8936-40D5-BBD4-A4B5C0A4663A}" type="datetime1">
              <a:rPr lang="nb-NO"/>
              <a:pPr lvl="0"/>
              <a:t>10.10.2025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332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sfortegnelse 01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1FFA-B48D-0C44-0454-DEC50092C9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2503590"/>
            <a:ext cx="3717648" cy="1325559"/>
          </a:xfrm>
        </p:spPr>
        <p:txBody>
          <a:bodyPr/>
          <a:lstStyle>
            <a:lvl1pPr>
              <a:defRPr sz="4501"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B8CE822-7D76-1A43-BE5E-78339FA9C6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02670" y="1768010"/>
            <a:ext cx="5863169" cy="435133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nb-NO" sz="4501"/>
            </a:lvl1pPr>
            <a:lvl2pPr marL="0" lvl="0" indent="0">
              <a:spcBef>
                <a:spcPts val="0"/>
              </a:spcBef>
              <a:buNone/>
              <a:defRPr lang="nb-NO" sz="4501"/>
            </a:lvl2pPr>
            <a:lvl3pPr marL="0" lvl="0" indent="0">
              <a:spcBef>
                <a:spcPts val="0"/>
              </a:spcBef>
              <a:buNone/>
              <a:defRPr lang="nb-NO" sz="4501"/>
            </a:lvl3pPr>
            <a:lvl4pPr marL="0" lvl="0" indent="0">
              <a:spcBef>
                <a:spcPts val="0"/>
              </a:spcBef>
              <a:buNone/>
              <a:defRPr lang="nb-NO" sz="4501"/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8F485-73A1-B501-6652-FD46C197C39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FA8BB40C-F440-4B2F-80FA-E538A8DCC4D0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BFA982-5ACC-3523-B941-3DBED06E75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B3A25304-77B2-4B31-A9A8-3BCBA7F4B024}" type="slidenum">
              <a:t>‹#›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818C5A-7811-A7D8-645F-7AEF13592F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0890593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sfortegnelse 02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C9811-E4CD-E102-8B04-E91B325497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2503590"/>
            <a:ext cx="3717648" cy="1325559"/>
          </a:xfrm>
        </p:spPr>
        <p:txBody>
          <a:bodyPr/>
          <a:lstStyle>
            <a:lvl1pPr>
              <a:defRPr sz="4501"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C6DC4-A402-AA0C-5676-BB28225DE9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36720" y="881600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A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E2AE7BD-66B0-88D0-0D5C-FC90BFA66A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13842" y="881600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B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C732695-3511-BA02-D947-169D9A3FA6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36710" y="2527401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C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3486D33-DF04-5FD2-810B-ADD2AAFA74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13842" y="2527401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D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4331597-E022-A02E-6103-50396626BD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36710" y="4173202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E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71DD30E-C794-2FA1-6005-D6EF884019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13842" y="4173202"/>
            <a:ext cx="2970016" cy="1528501"/>
          </a:xfrm>
        </p:spPr>
        <p:txBody>
          <a:bodyPr/>
          <a:lstStyle>
            <a:lvl1pPr marL="0" indent="0">
              <a:buFont typeface="Arial" pitchFamily="34"/>
              <a:buChar char="​"/>
              <a:defRPr lang="nb-NO" sz="3001"/>
            </a:lvl1pPr>
            <a:lvl2pPr marL="516837" indent="-123846">
              <a:spcBef>
                <a:spcPts val="1400"/>
              </a:spcBef>
              <a:defRPr lang="nb-NO"/>
            </a:lvl2pPr>
            <a:lvl3pPr>
              <a:defRPr lang="nb-NO"/>
            </a:lvl3pPr>
            <a:lvl4pPr>
              <a:defRPr lang="nb-NO"/>
            </a:lvl4pPr>
            <a:lvl5pPr>
              <a:defRPr lang="nb-NO"/>
            </a:lvl5pPr>
          </a:lstStyle>
          <a:p>
            <a:pPr lvl="0"/>
            <a:r>
              <a:rPr lang="nb-NO"/>
              <a:t>Punkt F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B3FDA6E-B01F-26EE-E19B-07F00E9C99C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E13E72D1-63EC-425F-BDB7-FEC6BF4DBA75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C3453CA-E195-A0F3-94D5-5F87CC683D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2938CB83-AD70-4747-B2E9-08DCD6DACE23}" type="slidenum"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3BC21A0-E0DD-1757-5496-091E1A1868B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46875358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">
    <p:bg>
      <p:bgPr>
        <a:solidFill>
          <a:srgbClr val="FFF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5B1EA0D8-E496-D87A-F7FA-17BC5C4677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249695"/>
            <a:ext cx="12191996" cy="6858000"/>
          </a:xfrm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53A630-DE0F-F642-28E7-E6A9F1675B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837733" y="6243184"/>
            <a:ext cx="1501216" cy="259232"/>
          </a:xfrm>
        </p:spPr>
        <p:txBody>
          <a:bodyPr anchor="b"/>
          <a:lstStyle>
            <a:lvl1pPr algn="l"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  <p:sp>
        <p:nvSpPr>
          <p:cNvPr id="4" name="Slide Number Placeholder 12">
            <a:extLst>
              <a:ext uri="{FF2B5EF4-FFF2-40B4-BE49-F238E27FC236}">
                <a16:creationId xmlns:a16="http://schemas.microsoft.com/office/drawing/2014/main" id="{05DD75B6-505C-33AA-7818-6E23FA3CD6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62925B32-1D3B-42E5-9E92-01A527986E96}" type="slidenum">
              <a:t>‹#›</a:t>
            </a:fld>
            <a:endParaRPr lang="en-US"/>
          </a:p>
        </p:txBody>
      </p:sp>
      <p:sp>
        <p:nvSpPr>
          <p:cNvPr id="5" name="addin_colorlist" hidden="1">
            <a:extLst>
              <a:ext uri="{FF2B5EF4-FFF2-40B4-BE49-F238E27FC236}">
                <a16:creationId xmlns:a16="http://schemas.microsoft.com/office/drawing/2014/main" id="{45085378-6252-23F2-E94A-2716DC048A3E}"/>
              </a:ext>
            </a:extLst>
          </p:cNvPr>
          <p:cNvSpPr/>
          <p:nvPr/>
        </p:nvSpPr>
        <p:spPr>
          <a:xfrm>
            <a:off x="0" y="-1442712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sid1, sid2, sid3, sid4</a:t>
            </a:r>
          </a:p>
        </p:txBody>
      </p:sp>
      <p:sp>
        <p:nvSpPr>
          <p:cNvPr id="6" name="addin_colorbox" hidden="1">
            <a:extLst>
              <a:ext uri="{FF2B5EF4-FFF2-40B4-BE49-F238E27FC236}">
                <a16:creationId xmlns:a16="http://schemas.microsoft.com/office/drawing/2014/main" id="{46FCD271-10FC-5964-0F25-4925A443B998}"/>
              </a:ext>
            </a:extLst>
          </p:cNvPr>
          <p:cNvSpPr/>
          <p:nvPr/>
        </p:nvSpPr>
        <p:spPr>
          <a:xfrm>
            <a:off x="4973339" y="-1442712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7" name="addin_title" hidden="1">
            <a:extLst>
              <a:ext uri="{FF2B5EF4-FFF2-40B4-BE49-F238E27FC236}">
                <a16:creationId xmlns:a16="http://schemas.microsoft.com/office/drawing/2014/main" id="{5C7D3C4A-9433-0DFC-2FB2-948B0C99D29C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8" name="addin_text" hidden="1">
            <a:extLst>
              <a:ext uri="{FF2B5EF4-FFF2-40B4-BE49-F238E27FC236}">
                <a16:creationId xmlns:a16="http://schemas.microsoft.com/office/drawing/2014/main" id="{E84D2F8C-8F1A-C053-579B-461A39F6AADD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9" name="addin_image" hidden="1">
            <a:extLst>
              <a:ext uri="{FF2B5EF4-FFF2-40B4-BE49-F238E27FC236}">
                <a16:creationId xmlns:a16="http://schemas.microsoft.com/office/drawing/2014/main" id="{1498D280-FF9F-C208-5F56-CAC4B4A0A87C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650CC8F9-3E28-5B32-203C-902BFD2E8FDA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addin_logo" hidden="1">
            <a:extLst>
              <a:ext uri="{FF2B5EF4-FFF2-40B4-BE49-F238E27FC236}">
                <a16:creationId xmlns:a16="http://schemas.microsoft.com/office/drawing/2014/main" id="{1D1F478E-CA2F-FC97-E0EE-44517B0CB53B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903060A-5EA9-7DF0-9C31-86254ABBCF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739" y="3151022"/>
            <a:ext cx="9972263" cy="1878762"/>
          </a:xfrm>
        </p:spPr>
        <p:txBody>
          <a:bodyPr wrap="none" anchor="t"/>
          <a:lstStyle>
            <a:lvl1pPr>
              <a:defRPr sz="4501"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6F6512C-0389-2B29-21B8-07EA68E9CA8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95739" y="1144307"/>
            <a:ext cx="9972263" cy="1655758"/>
          </a:xfrm>
        </p:spPr>
        <p:txBody>
          <a:bodyPr wrap="none" anchor="b"/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14" name="Bilde 1">
            <a:extLst>
              <a:ext uri="{FF2B5EF4-FFF2-40B4-BE49-F238E27FC236}">
                <a16:creationId xmlns:a16="http://schemas.microsoft.com/office/drawing/2014/main" id="{C8BCA6D3-8301-6C83-3E98-544CC1109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812"/>
            <a:ext cx="2017641" cy="103764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90226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tat ">
    <p:bg>
      <p:bgPr>
        <a:solidFill>
          <a:srgbClr val="3E31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53293694-4DF9-F107-748E-C4F55D30337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3E31D6"/>
          </a:solidFill>
        </p:spPr>
        <p:txBody>
          <a:bodyPr/>
          <a:lstStyle>
            <a:lvl1pPr marL="125437" indent="-125437">
              <a:buNone/>
              <a:defRPr lang="nb-NO">
                <a:solidFill>
                  <a:srgbClr val="FFFFFF"/>
                </a:solidFill>
              </a:defRPr>
            </a:lvl1pPr>
            <a:lvl2pPr marL="125437" lvl="0" indent="-125437">
              <a:spcBef>
                <a:spcPts val="1150"/>
              </a:spcBef>
              <a:buNone/>
              <a:defRPr sz="2400">
                <a:solidFill>
                  <a:srgbClr val="FFFFFF"/>
                </a:solidFill>
              </a:defRPr>
            </a:lvl2pPr>
          </a:lstStyle>
          <a:p>
            <a:pPr lvl="0"/>
            <a:r>
              <a:rPr lang="nb-NO"/>
              <a:t>Trykk - &gt; Sett inn -&gt; Bilde for å endre eller sette inn bilde</a:t>
            </a:r>
            <a:endParaRPr lang="en-US"/>
          </a:p>
          <a:p>
            <a:pPr lvl="0"/>
            <a:endParaRPr lang="en-US"/>
          </a:p>
        </p:txBody>
      </p:sp>
      <p:sp>
        <p:nvSpPr>
          <p:cNvPr id="3" name="addin_colorlist" hidden="1">
            <a:extLst>
              <a:ext uri="{FF2B5EF4-FFF2-40B4-BE49-F238E27FC236}">
                <a16:creationId xmlns:a16="http://schemas.microsoft.com/office/drawing/2014/main" id="{C7318844-9EFA-90CD-1CF4-0D83E1C5AEBA}"/>
              </a:ext>
            </a:extLst>
          </p:cNvPr>
          <p:cNvSpPr/>
          <p:nvPr/>
        </p:nvSpPr>
        <p:spPr>
          <a:xfrm>
            <a:off x="2430932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sitk1, sitk2, sitk3</a:t>
            </a:r>
          </a:p>
        </p:txBody>
      </p:sp>
      <p:sp>
        <p:nvSpPr>
          <p:cNvPr id="4" name="addin_colorbox" hidden="1">
            <a:extLst>
              <a:ext uri="{FF2B5EF4-FFF2-40B4-BE49-F238E27FC236}">
                <a16:creationId xmlns:a16="http://schemas.microsoft.com/office/drawing/2014/main" id="{42672ACA-D25B-2C33-6DFD-E6A81603FAF0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5" name="addin_title" hidden="1">
            <a:extLst>
              <a:ext uri="{FF2B5EF4-FFF2-40B4-BE49-F238E27FC236}">
                <a16:creationId xmlns:a16="http://schemas.microsoft.com/office/drawing/2014/main" id="{97D483EA-24EE-6C7E-5CE8-17FD3119B403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6" name="addin_text" hidden="1">
            <a:extLst>
              <a:ext uri="{FF2B5EF4-FFF2-40B4-BE49-F238E27FC236}">
                <a16:creationId xmlns:a16="http://schemas.microsoft.com/office/drawing/2014/main" id="{6565CF17-1687-87CC-C529-2C4B22B9BDF9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7" name="addin_image" hidden="1">
            <a:extLst>
              <a:ext uri="{FF2B5EF4-FFF2-40B4-BE49-F238E27FC236}">
                <a16:creationId xmlns:a16="http://schemas.microsoft.com/office/drawing/2014/main" id="{4A09155F-252F-A471-D70E-53FB4DA7618C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8" name="addin_grouplist" hidden="1">
            <a:extLst>
              <a:ext uri="{FF2B5EF4-FFF2-40B4-BE49-F238E27FC236}">
                <a16:creationId xmlns:a16="http://schemas.microsoft.com/office/drawing/2014/main" id="{3BF6A5CD-B019-A40D-BFFB-6B1A3E730E1A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4A4EF14C-9C37-9445-BD51-DE0A9EEF29E1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D9B20B61-3295-8835-F94E-495738F48913}"/>
              </a:ext>
            </a:extLst>
          </p:cNvPr>
          <p:cNvSpPr/>
          <p:nvPr/>
        </p:nvSpPr>
        <p:spPr>
          <a:xfrm>
            <a:off x="2583335" y="-136020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sitk1, sitk2, sitk3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F0CD2892-A3A7-520A-51CC-2A51AD7DBF48}"/>
              </a:ext>
            </a:extLst>
          </p:cNvPr>
          <p:cNvSpPr/>
          <p:nvPr/>
        </p:nvSpPr>
        <p:spPr>
          <a:xfrm>
            <a:off x="5014267" y="-136020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B27AEEF9-30B0-C536-A80B-DD6F62BAEDD2}"/>
              </a:ext>
            </a:extLst>
          </p:cNvPr>
          <p:cNvSpPr/>
          <p:nvPr/>
        </p:nvSpPr>
        <p:spPr>
          <a:xfrm>
            <a:off x="9876141" y="-136020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13" name="addin_text" hidden="1">
            <a:extLst>
              <a:ext uri="{FF2B5EF4-FFF2-40B4-BE49-F238E27FC236}">
                <a16:creationId xmlns:a16="http://schemas.microsoft.com/office/drawing/2014/main" id="{2DB3C645-CEEA-ABD2-E771-C695866F27FD}"/>
              </a:ext>
            </a:extLst>
          </p:cNvPr>
          <p:cNvSpPr/>
          <p:nvPr/>
        </p:nvSpPr>
        <p:spPr>
          <a:xfrm>
            <a:off x="152403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FEA9C29A-06B3-A2EB-1807-E29B90ADDC7D}"/>
              </a:ext>
            </a:extLst>
          </p:cNvPr>
          <p:cNvSpPr/>
          <p:nvPr/>
        </p:nvSpPr>
        <p:spPr>
          <a:xfrm>
            <a:off x="2657474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5" name="addin_grouplist" hidden="1">
            <a:extLst>
              <a:ext uri="{FF2B5EF4-FFF2-40B4-BE49-F238E27FC236}">
                <a16:creationId xmlns:a16="http://schemas.microsoft.com/office/drawing/2014/main" id="{7958B316-A4FF-92DD-6881-2E6F54FA6D7E}"/>
              </a:ext>
            </a:extLst>
          </p:cNvPr>
          <p:cNvSpPr/>
          <p:nvPr/>
        </p:nvSpPr>
        <p:spPr>
          <a:xfrm>
            <a:off x="5125742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452D07A-1AFE-6BED-1278-67413540AA72}"/>
              </a:ext>
            </a:extLst>
          </p:cNvPr>
          <p:cNvSpPr/>
          <p:nvPr/>
        </p:nvSpPr>
        <p:spPr>
          <a:xfrm>
            <a:off x="7594000" y="-708696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6DD8F91-77C5-EA10-54EE-E5992AEBF0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45437" y="2057637"/>
            <a:ext cx="9922565" cy="2733991"/>
          </a:xfrm>
        </p:spPr>
        <p:txBody>
          <a:bodyPr anchor="ctr"/>
          <a:lstStyle>
            <a:lvl1pPr>
              <a:lnSpc>
                <a:spcPct val="100000"/>
              </a:lnSpc>
              <a:defRPr lang="nb-NO" sz="4501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Sitat</a:t>
            </a:r>
          </a:p>
        </p:txBody>
      </p:sp>
      <p:pic>
        <p:nvPicPr>
          <p:cNvPr id="18" name="Bilde 20">
            <a:extLst>
              <a:ext uri="{FF2B5EF4-FFF2-40B4-BE49-F238E27FC236}">
                <a16:creationId xmlns:a16="http://schemas.microsoft.com/office/drawing/2014/main" id="{9298265C-4EB0-E929-B79E-670CB6020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2812"/>
            <a:ext cx="2017641" cy="103764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331062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38AFF81-CDFB-1A29-5874-D5FA17BA97D4}"/>
              </a:ext>
            </a:extLst>
          </p:cNvPr>
          <p:cNvSpPr/>
          <p:nvPr/>
        </p:nvSpPr>
        <p:spPr>
          <a:xfrm>
            <a:off x="540072" y="0"/>
            <a:ext cx="360045" cy="360045"/>
          </a:xfrm>
          <a:prstGeom prst="rect">
            <a:avLst/>
          </a:prstGeom>
          <a:solidFill>
            <a:srgbClr val="FB66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ctangle 7" hidden="1">
            <a:extLst>
              <a:ext uri="{FF2B5EF4-FFF2-40B4-BE49-F238E27FC236}">
                <a16:creationId xmlns:a16="http://schemas.microsoft.com/office/drawing/2014/main" id="{AE7B92F7-3750-4AD5-038A-38F64865306D}"/>
              </a:ext>
            </a:extLst>
          </p:cNvPr>
          <p:cNvSpPr/>
          <p:nvPr/>
        </p:nvSpPr>
        <p:spPr>
          <a:xfrm>
            <a:off x="0" y="337733"/>
            <a:ext cx="360045" cy="360045"/>
          </a:xfrm>
          <a:prstGeom prst="rect">
            <a:avLst/>
          </a:prstGeom>
          <a:solidFill>
            <a:srgbClr val="FB66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ctangle 8" hidden="1">
            <a:extLst>
              <a:ext uri="{FF2B5EF4-FFF2-40B4-BE49-F238E27FC236}">
                <a16:creationId xmlns:a16="http://schemas.microsoft.com/office/drawing/2014/main" id="{E2D19F60-56E4-8581-EA23-419BB26EB44A}"/>
              </a:ext>
            </a:extLst>
          </p:cNvPr>
          <p:cNvSpPr/>
          <p:nvPr/>
        </p:nvSpPr>
        <p:spPr>
          <a:xfrm>
            <a:off x="11831951" y="482940"/>
            <a:ext cx="360045" cy="360045"/>
          </a:xfrm>
          <a:prstGeom prst="rect">
            <a:avLst/>
          </a:prstGeom>
          <a:solidFill>
            <a:srgbClr val="FB66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Rectangle 9" hidden="1">
            <a:extLst>
              <a:ext uri="{FF2B5EF4-FFF2-40B4-BE49-F238E27FC236}">
                <a16:creationId xmlns:a16="http://schemas.microsoft.com/office/drawing/2014/main" id="{AF48FEE7-CE6A-7367-9B77-ED90CAF499C2}"/>
              </a:ext>
            </a:extLst>
          </p:cNvPr>
          <p:cNvSpPr/>
          <p:nvPr/>
        </p:nvSpPr>
        <p:spPr>
          <a:xfrm>
            <a:off x="0" y="902704"/>
            <a:ext cx="1170468" cy="180027"/>
          </a:xfrm>
          <a:prstGeom prst="rect">
            <a:avLst/>
          </a:prstGeom>
          <a:solidFill>
            <a:srgbClr val="FB66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" name="Rectangle 10" hidden="1">
            <a:extLst>
              <a:ext uri="{FF2B5EF4-FFF2-40B4-BE49-F238E27FC236}">
                <a16:creationId xmlns:a16="http://schemas.microsoft.com/office/drawing/2014/main" id="{6F44D604-CE81-D21E-B345-1BBD792898BB}"/>
              </a:ext>
            </a:extLst>
          </p:cNvPr>
          <p:cNvSpPr/>
          <p:nvPr/>
        </p:nvSpPr>
        <p:spPr>
          <a:xfrm>
            <a:off x="0" y="1577477"/>
            <a:ext cx="1170468" cy="180027"/>
          </a:xfrm>
          <a:prstGeom prst="rect">
            <a:avLst/>
          </a:prstGeom>
          <a:solidFill>
            <a:srgbClr val="FB6666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colorlist" hidden="1">
            <a:extLst>
              <a:ext uri="{FF2B5EF4-FFF2-40B4-BE49-F238E27FC236}">
                <a16:creationId xmlns:a16="http://schemas.microsoft.com/office/drawing/2014/main" id="{08D2B474-9B56-0841-6FA5-79F74B4EE598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8" name="addin_colorbox" hidden="1">
            <a:extLst>
              <a:ext uri="{FF2B5EF4-FFF2-40B4-BE49-F238E27FC236}">
                <a16:creationId xmlns:a16="http://schemas.microsoft.com/office/drawing/2014/main" id="{979569AE-E2F3-EEA8-C8C4-ED3D27AD96C9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9" name="addin_title" hidden="1">
            <a:extLst>
              <a:ext uri="{FF2B5EF4-FFF2-40B4-BE49-F238E27FC236}">
                <a16:creationId xmlns:a16="http://schemas.microsoft.com/office/drawing/2014/main" id="{B3FFE967-BD6E-7C95-C9C9-9A22D760E1C8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10" name="addin_text" hidden="1">
            <a:extLst>
              <a:ext uri="{FF2B5EF4-FFF2-40B4-BE49-F238E27FC236}">
                <a16:creationId xmlns:a16="http://schemas.microsoft.com/office/drawing/2014/main" id="{893B8118-BA44-A5D6-BE03-58F7D809EB33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1" name="addin_image" hidden="1">
            <a:extLst>
              <a:ext uri="{FF2B5EF4-FFF2-40B4-BE49-F238E27FC236}">
                <a16:creationId xmlns:a16="http://schemas.microsoft.com/office/drawing/2014/main" id="{6EBC6B98-D9D0-5FA1-F6A8-A9787FDBFB2A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2" name="addin_grouplist" hidden="1">
            <a:extLst>
              <a:ext uri="{FF2B5EF4-FFF2-40B4-BE49-F238E27FC236}">
                <a16:creationId xmlns:a16="http://schemas.microsoft.com/office/drawing/2014/main" id="{527A61F8-0266-526B-0C09-311019810325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" name="addin_logo" hidden="1">
            <a:extLst>
              <a:ext uri="{FF2B5EF4-FFF2-40B4-BE49-F238E27FC236}">
                <a16:creationId xmlns:a16="http://schemas.microsoft.com/office/drawing/2014/main" id="{D0E0C38A-E775-E7A1-0820-D100CB6C6276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4" name="addin_fillplaceholders" hidden="1">
            <a:extLst>
              <a:ext uri="{FF2B5EF4-FFF2-40B4-BE49-F238E27FC236}">
                <a16:creationId xmlns:a16="http://schemas.microsoft.com/office/drawing/2014/main" id="{8888D8E8-9253-1B10-6B38-25475BF204E2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3E17C58F-C9D5-5EE5-1973-B401355DAB77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AA0F559-EC8B-A90C-BCDA-99E4E161FD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EEC38C0F-253D-EEBA-3452-5005B74592A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1082722"/>
            <a:ext cx="1147190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A31FB19-7954-7F41-7F0D-23F9D72F865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1757495"/>
            <a:ext cx="11471906" cy="4301099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43292BA3-B08E-2E91-2BE5-0194BED049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AB77006D-3CC0-453E-9F75-348828ECFBC6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151D4476-E48D-66D6-8F31-3683269A0E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788C20D5-2AC5-4AA9-A19A-F7073660B2C4}" type="slidenum">
              <a:t>‹#›</a:t>
            </a:fld>
            <a:endParaRPr lang="en-US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2379C360-29C4-BC3C-ADFC-A82CEC51860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8384982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E9CFC7DD-01C3-FCBF-AD71-8178EB4E2C26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6C57ACAB-724A-3555-ED98-157C76FE90B5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56A49ECF-9229-2034-FBAF-E20F4588727F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D2F3BAC4-7CAF-F0A3-BCF8-C2ECEF0E20DE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C672DDF1-7791-264C-AC4E-8A1A742EB129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238DFF83-24F1-803D-8CE4-B2AE730AFB1E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B438F02D-CAE7-7885-3376-8C1225CF07D4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58A0F2FC-0B70-E62D-B1BF-5F30037017AD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FAE2C473-77A3-E012-02F9-D9ACED9777CE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CBC3FA-CFF7-496F-2398-496AE7AC16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7013A50-1710-48E6-5196-2BC0D21B818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1082722"/>
            <a:ext cx="548921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A38CA369-D4D2-4022-E6A2-D19743DB129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1757495"/>
            <a:ext cx="5489216" cy="4301099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F4707CAE-5EB4-DE9D-3F74-072DEA9BFD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42744" y="1076623"/>
            <a:ext cx="548921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3F07BE0-FB47-3ECD-4A76-EE180B4EA38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342744" y="1757495"/>
            <a:ext cx="5489216" cy="4301392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4EB92E29-E0F9-2355-47B4-89053DF6712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6B9572EC-CE91-48D9-9F3B-A2A0857E9A1C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D57F73B-6A99-F0DA-4E80-296ED2EF8B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8C9DDD82-156B-4080-83AE-D50A9D9571D3}" type="slidenum">
              <a:t>‹#›</a:t>
            </a:fld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48559061-FE2B-A65B-9C4A-D19D2C660B2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6846789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7971A-15EE-51D1-A50A-9B5E2568A9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5489216" cy="542659"/>
          </a:xfrm>
        </p:spPr>
        <p:txBody>
          <a:bodyPr/>
          <a:lstStyle>
            <a:lvl1pPr>
              <a:defRPr lang="nb-NO"/>
            </a:lvl1pPr>
          </a:lstStyle>
          <a:p>
            <a:pPr lvl="0"/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0ECA07-ED6F-16A1-669C-8231767BD91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1082722"/>
            <a:ext cx="548921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2375C8C-93D8-379E-4998-C5012BDB0C2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1757495"/>
            <a:ext cx="5489216" cy="4301099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9E75534-EED7-0130-979F-99792E73E8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79222" y="360045"/>
            <a:ext cx="4152738" cy="53259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8A41CDC5-33BA-FDC1-CFB6-E23FB2D06C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679213" y="5870274"/>
            <a:ext cx="4152738" cy="182605"/>
          </a:xfrm>
        </p:spPr>
        <p:txBody>
          <a:bodyPr/>
          <a:lstStyle>
            <a:lvl1pPr marL="0" indent="0" algn="r">
              <a:buNone/>
              <a:defRPr lang="nb-NO"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7" name="addin_colorbox" hidden="1">
            <a:extLst>
              <a:ext uri="{FF2B5EF4-FFF2-40B4-BE49-F238E27FC236}">
                <a16:creationId xmlns:a16="http://schemas.microsoft.com/office/drawing/2014/main" id="{0FF2701B-C820-7388-3E9F-8250443564CD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8" name="addin_title" hidden="1">
            <a:extLst>
              <a:ext uri="{FF2B5EF4-FFF2-40B4-BE49-F238E27FC236}">
                <a16:creationId xmlns:a16="http://schemas.microsoft.com/office/drawing/2014/main" id="{779BA515-1B41-D5CD-4257-E7712592CF74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9" name="addin_text" hidden="1">
            <a:extLst>
              <a:ext uri="{FF2B5EF4-FFF2-40B4-BE49-F238E27FC236}">
                <a16:creationId xmlns:a16="http://schemas.microsoft.com/office/drawing/2014/main" id="{268DD379-163C-DA8F-5DAA-D11F7D80AE08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10" name="addin_image" hidden="1">
            <a:extLst>
              <a:ext uri="{FF2B5EF4-FFF2-40B4-BE49-F238E27FC236}">
                <a16:creationId xmlns:a16="http://schemas.microsoft.com/office/drawing/2014/main" id="{730D661F-C306-3C8B-D068-7B8965C130C6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11" name="addin_grouplist" hidden="1">
            <a:extLst>
              <a:ext uri="{FF2B5EF4-FFF2-40B4-BE49-F238E27FC236}">
                <a16:creationId xmlns:a16="http://schemas.microsoft.com/office/drawing/2014/main" id="{19541303-15F2-5069-9324-720EC2B7004D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addin_logo" hidden="1">
            <a:extLst>
              <a:ext uri="{FF2B5EF4-FFF2-40B4-BE49-F238E27FC236}">
                <a16:creationId xmlns:a16="http://schemas.microsoft.com/office/drawing/2014/main" id="{93EB5284-6AD2-EE05-F1C8-B7B1D100C26B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13" name="addin_fillplaceholders" hidden="1">
            <a:extLst>
              <a:ext uri="{FF2B5EF4-FFF2-40B4-BE49-F238E27FC236}">
                <a16:creationId xmlns:a16="http://schemas.microsoft.com/office/drawing/2014/main" id="{CBF89600-13EE-3C32-8603-478947894911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D6B1CF3F-F37D-CB80-2ADB-508D8D5D2955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EBD701D2-B449-F31A-14A1-8BE8CDDFD03E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6D30EC84-219F-64C1-C7CD-B8F24C6537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85FF94B7-8064-44D2-9473-8FBD1FEB2445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61897C4-E327-1DD6-9FB1-88E9D9C478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DD299D30-0511-45B2-AF24-3329A0508236}" type="slidenum">
              <a:t>‹#›</a:t>
            </a:fld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208AFED0-F4C7-2767-C66A-DFE5A9BA325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89642420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2C7C8930-1F12-6D7B-2D8B-51B1DB566B88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E182CBAF-B0E7-C431-3402-4F97F088168A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82C55E57-2733-6382-E7E2-B7C1E3EBB054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FEBC6494-A0DE-A435-3879-CB9B3AB2E8B0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BF6B7C32-AC0A-E6E2-1AC7-400D03A4D1A6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ABB5663E-5EA1-2D7E-CC39-8CC5D94DD5E7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E1FD097F-8F4D-18E3-2A80-C428990340F2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3A6BD5F-8C17-83F7-1420-507C47C3D698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3CA914FE-143C-C906-3625-80A8A3826F3B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9A0E46E-AFBC-AE3D-E83D-538281264A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698EEFD0-0010-E29E-C05A-B4FEA789630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1082722"/>
            <a:ext cx="11471906" cy="4817315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 marL="125437" indent="-125437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5D0425-F137-1168-213D-DCBE1A9FF07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3DB1DB5E-A331-4A1F-914D-E6FEC65F50C7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776E7F-0F13-42D6-8D64-927D36A0F4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D1CA0186-48EA-43B5-AB73-C4455FDCE951}" type="slidenum">
              <a:t>‹#›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0A4C864-25FD-EC31-6834-AE5D158C0B7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9382846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23E2B7F7-2F74-70CB-3C44-4DA9DE702EC3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195B02FF-AB9E-9BBF-8FA5-628B1F493503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051DFB0B-5191-6BAC-5B4C-6BE0924A69FD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BE8472BB-98A7-86C9-FD6B-1C152A618875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1DB73E25-CF70-C80F-DF1E-C8727FEBCDF8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95D9038C-BE05-5FB4-B54C-602ECB96808B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5A3CD9AF-38A2-B538-7015-10A5D3685FF6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D10BD5AD-AACD-462E-8582-FF53291037BE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2443B72-FA9F-7B22-030B-31B083D59DB2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8BA72DA-BB71-E50F-AC37-81E8811988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1A3065B-CF58-7F70-3816-AC33972D59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F8DE45A-0753-4247-E681-2C9E07D668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1754971"/>
            <a:ext cx="3541315" cy="815352"/>
          </a:xfrm>
        </p:spPr>
        <p:txBody>
          <a:bodyPr/>
          <a:lstStyle>
            <a:lvl1pPr marL="125437" indent="-125437">
              <a:buFont typeface="Arial" pitchFamily="34"/>
              <a:buChar char="•"/>
              <a:defRPr sz="1800"/>
            </a:lvl1pPr>
            <a:lvl2pPr>
              <a:buFont typeface="Arial" pitchFamily="34"/>
              <a:buChar char="•"/>
              <a:defRPr sz="1800"/>
            </a:lvl2pPr>
            <a:lvl3pPr>
              <a:buFont typeface="Arial" pitchFamily="34"/>
              <a:buChar char="•"/>
              <a:defRPr sz="1800"/>
            </a:lvl3pPr>
            <a:lvl4pPr>
              <a:buFont typeface="Arial" pitchFamily="34"/>
              <a:buChar char="•"/>
              <a:defRPr sz="1800"/>
            </a:lvl4pPr>
            <a:lvl5pPr>
              <a:buFont typeface="Arial" pitchFamily="34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5AF4EC5F-4F0A-0DBD-0E8C-D7BAECD77A2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2756385"/>
            <a:ext cx="3541315" cy="2875431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1D9104-FB61-1909-BC8D-6DA45D0BA6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33835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CB3BDC1C-1763-885E-DB81-FB7D3C1660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33844" y="1754971"/>
            <a:ext cx="3541315" cy="815352"/>
          </a:xfrm>
        </p:spPr>
        <p:txBody>
          <a:bodyPr/>
          <a:lstStyle>
            <a:lvl1pPr marL="125437" indent="-125437">
              <a:buFont typeface="Arial" pitchFamily="34"/>
              <a:buChar char="•"/>
              <a:defRPr sz="1800"/>
            </a:lvl1pPr>
            <a:lvl2pPr>
              <a:buFont typeface="Arial" pitchFamily="34"/>
              <a:buChar char="•"/>
              <a:defRPr sz="1800"/>
            </a:lvl2pPr>
            <a:lvl3pPr>
              <a:buFont typeface="Arial" pitchFamily="34"/>
              <a:buChar char="•"/>
              <a:defRPr sz="1800"/>
            </a:lvl3pPr>
            <a:lvl4pPr>
              <a:buFont typeface="Arial" pitchFamily="34"/>
              <a:buChar char="•"/>
              <a:defRPr sz="1800"/>
            </a:lvl4pPr>
            <a:lvl5pPr>
              <a:buFont typeface="Arial" pitchFamily="34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A4C049A-8B7E-C8FB-5D71-4A3FA39E98B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33835" y="2756385"/>
            <a:ext cx="3541315" cy="2875431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443A1C9F-2F61-334E-144D-EDC5AE0F2A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7508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5A415810-BD44-662B-CA9C-D075558137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7508" y="1754971"/>
            <a:ext cx="3541315" cy="815352"/>
          </a:xfrm>
        </p:spPr>
        <p:txBody>
          <a:bodyPr/>
          <a:lstStyle>
            <a:lvl1pPr marL="125437" indent="-125437">
              <a:buFont typeface="Arial" pitchFamily="34"/>
              <a:buChar char="•"/>
              <a:defRPr sz="1800"/>
            </a:lvl1pPr>
            <a:lvl2pPr>
              <a:buFont typeface="Arial" pitchFamily="34"/>
              <a:buChar char="•"/>
              <a:defRPr sz="1800"/>
            </a:lvl2pPr>
            <a:lvl3pPr>
              <a:buFont typeface="Arial" pitchFamily="34"/>
              <a:buChar char="•"/>
              <a:defRPr sz="1800"/>
            </a:lvl3pPr>
            <a:lvl4pPr>
              <a:buFont typeface="Arial" pitchFamily="34"/>
              <a:buChar char="•"/>
              <a:defRPr sz="1800"/>
            </a:lvl4pPr>
            <a:lvl5pPr>
              <a:buFont typeface="Arial" pitchFamily="34"/>
              <a:buChar char="•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81A9C454-3D76-4A1E-024E-1B696E79E24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284381" y="2756385"/>
            <a:ext cx="3541315" cy="2875431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664D40B5-5DCE-F26E-B07D-E25F9BB516F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ECC203AA-7E86-4AF7-B2AE-4F17B469ACCB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B1ED633A-667C-E634-531B-50E4981F5A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450D05FD-2CC4-4B56-85B7-396D37672BC9}" type="slidenum">
              <a:t>‹#›</a:t>
            </a:fld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8215EAE5-D936-20AD-F720-E6821617201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8341063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0D4FA890-AF69-09B9-0BB0-57F4EFECFC4D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96B7E2FC-1CB2-5A4D-B118-4CEA7998A7AD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247DE1B4-B764-A7F7-7BDC-28E5407E62FA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DA3A6A2B-59CA-4F3A-33EA-6AACE4C9C03D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D4629478-C480-521A-BB86-0B8CD5EA8751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F711E636-DD6D-5AC1-8C05-866E51392FFF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4BCD54E7-693B-8CD2-3DB5-E9A91D7FA228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1CCDF1F3-6AE1-5095-2885-5CDA682FA8EF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0AF65459-65D0-4477-7E89-D467EC84217F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58B535B-1E9C-82F1-A46F-270BA397A5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485F421D-E104-442C-2187-CA41CF4EB28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60045" y="1085200"/>
            <a:ext cx="3576291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5A3B1FE6-3F89-5678-5E49-D9C0A3FE73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2791270"/>
            <a:ext cx="3576291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61D742EC-D8B4-65B3-8AC5-8B8EBA16ADE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3466042"/>
            <a:ext cx="3576291" cy="2202908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003FD0B1-F592-54D0-24B2-2D38BB32C6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314" y="1085200"/>
            <a:ext cx="3576291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D1C75E4-A13F-6D8C-F08D-A1D3309A24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9314" y="2791270"/>
            <a:ext cx="3576291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3702B5C9-49CE-7CB2-6C14-51528E69B24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319314" y="3466042"/>
            <a:ext cx="3576291" cy="2202908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3AB31387-0737-F395-9AD3-F51A9200918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55660" y="1085200"/>
            <a:ext cx="3576291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0E780AC8-68A7-4A86-B238-3A76EEF76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55660" y="2791270"/>
            <a:ext cx="3576291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E6760945-F0B5-06E3-1F97-7B1619EA104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255660" y="3466042"/>
            <a:ext cx="3576291" cy="2202908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5FC51565-FF8D-B38C-D471-3D0EF954B0D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E5D5CBAB-8311-4EAB-9B11-47D9E5F63B28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4986A885-72CB-4DCB-F0B9-C9A2488C5E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48CB25A9-57D1-4D46-827A-72E8B393C39F}" type="slidenum">
              <a:t>‹#›</a:t>
            </a:fld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118889FE-3649-348F-F44E-5B1F447EB24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1366489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A02C23FA-A5F1-E0B4-DCDE-33DCBC3061AA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FBF59E61-F15B-4F57-31CF-A8B49E78F169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18F8ABC7-03C8-9403-8C0D-87D66849D2DE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BC32229E-A193-6147-CB4C-92C62EBBC929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9C176941-22E3-8311-B147-8EA59F388608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315E36DD-0353-B0BA-F659-24F7D537CC98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3116555E-BBFF-E895-B44B-AFA798CE2177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2CE33936-C3C1-699F-1BB8-CED34E94060F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EA986088-0611-4E3B-9E02-107FF453E986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26907F8-8587-DF0B-11BA-0A1C736BBF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0F5AEC3-5396-EC58-F3F7-A458EDAFF32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1082722"/>
            <a:ext cx="1147190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E57277E-9F5A-162D-E037-6B3E621713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1757495"/>
            <a:ext cx="2723833" cy="494745"/>
          </a:xfrm>
        </p:spPr>
        <p:txBody>
          <a:bodyPr anchor="ctr"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7C07DA5-06E9-47CF-4DC6-682CD4BAB95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2432267"/>
            <a:ext cx="2723833" cy="3236692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A3BC9D80-4E0C-CC41-0237-669CCE3E91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303809" y="1757495"/>
            <a:ext cx="2723833" cy="494745"/>
          </a:xfrm>
        </p:spPr>
        <p:txBody>
          <a:bodyPr anchor="ctr"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51A74B9-855A-0875-0D9B-CA3A98BAFE2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303809" y="2432267"/>
            <a:ext cx="2723833" cy="3236692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58D3EA87-7001-D597-5818-FF33A7E931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05959" y="1757495"/>
            <a:ext cx="2723833" cy="494745"/>
          </a:xfrm>
        </p:spPr>
        <p:txBody>
          <a:bodyPr anchor="ctr"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1B27A68D-A6EA-FE04-F1BC-605C16BB558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05959" y="2432267"/>
            <a:ext cx="2723833" cy="3236692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B0FF7ED-34FD-340A-230E-78D810353A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08118" y="1757495"/>
            <a:ext cx="2723833" cy="494745"/>
          </a:xfrm>
        </p:spPr>
        <p:txBody>
          <a:bodyPr anchor="ctr"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61B75A0-A24D-7EC2-BE6A-BCC2C966FF0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108118" y="2432267"/>
            <a:ext cx="2723833" cy="3236692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60CC8CE1-E9D7-739A-5776-34F02797DC2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0A111C1F-EDF9-4581-A52E-117883844C95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A17B513-DAF5-7D9B-BCB9-F16333C1AB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1C250371-5C03-4BDE-8607-F2C9AAABC29F}" type="slidenum">
              <a:t>‹#›</a:t>
            </a:fld>
            <a:endParaRPr lang="en-US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8AA69233-8D4B-9759-3EFC-50FA7C1DFD4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7502391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box" hidden="1">
            <a:extLst>
              <a:ext uri="{FF2B5EF4-FFF2-40B4-BE49-F238E27FC236}">
                <a16:creationId xmlns:a16="http://schemas.microsoft.com/office/drawing/2014/main" id="{643734BA-019F-01B2-ED8C-12F247A0126A}"/>
              </a:ext>
            </a:extLst>
          </p:cNvPr>
          <p:cNvSpPr/>
          <p:nvPr/>
        </p:nvSpPr>
        <p:spPr>
          <a:xfrm>
            <a:off x="4861873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addin_colorbox</a:t>
            </a:r>
          </a:p>
        </p:txBody>
      </p:sp>
      <p:sp>
        <p:nvSpPr>
          <p:cNvPr id="3" name="addin_title" hidden="1">
            <a:extLst>
              <a:ext uri="{FF2B5EF4-FFF2-40B4-BE49-F238E27FC236}">
                <a16:creationId xmlns:a16="http://schemas.microsoft.com/office/drawing/2014/main" id="{786C15A5-5E6E-FD21-FBAE-4BFC71B53498}"/>
              </a:ext>
            </a:extLst>
          </p:cNvPr>
          <p:cNvSpPr/>
          <p:nvPr/>
        </p:nvSpPr>
        <p:spPr>
          <a:xfrm>
            <a:off x="9723738" y="-151260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addin_title</a:t>
            </a:r>
          </a:p>
        </p:txBody>
      </p:sp>
      <p:sp>
        <p:nvSpPr>
          <p:cNvPr id="4" name="addin_text" hidden="1">
            <a:extLst>
              <a:ext uri="{FF2B5EF4-FFF2-40B4-BE49-F238E27FC236}">
                <a16:creationId xmlns:a16="http://schemas.microsoft.com/office/drawing/2014/main" id="{E57E7281-85EF-2B5F-64EE-F871D00A9DBC}"/>
              </a:ext>
            </a:extLst>
          </p:cNvPr>
          <p:cNvSpPr/>
          <p:nvPr/>
        </p:nvSpPr>
        <p:spPr>
          <a:xfrm>
            <a:off x="0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addin_text</a:t>
            </a:r>
          </a:p>
        </p:txBody>
      </p:sp>
      <p:sp>
        <p:nvSpPr>
          <p:cNvPr id="5" name="addin_image" hidden="1">
            <a:extLst>
              <a:ext uri="{FF2B5EF4-FFF2-40B4-BE49-F238E27FC236}">
                <a16:creationId xmlns:a16="http://schemas.microsoft.com/office/drawing/2014/main" id="{A7C33D23-86F0-B390-EFB0-0397D9453C8D}"/>
              </a:ext>
            </a:extLst>
          </p:cNvPr>
          <p:cNvSpPr/>
          <p:nvPr/>
        </p:nvSpPr>
        <p:spPr>
          <a:xfrm>
            <a:off x="2505071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addin_image</a:t>
            </a:r>
          </a:p>
        </p:txBody>
      </p:sp>
      <p:sp>
        <p:nvSpPr>
          <p:cNvPr id="6" name="addin_grouplist" hidden="1">
            <a:extLst>
              <a:ext uri="{FF2B5EF4-FFF2-40B4-BE49-F238E27FC236}">
                <a16:creationId xmlns:a16="http://schemas.microsoft.com/office/drawing/2014/main" id="{59D0D17B-A1BF-3AF2-0B93-59283DCD9E76}"/>
              </a:ext>
            </a:extLst>
          </p:cNvPr>
          <p:cNvSpPr/>
          <p:nvPr/>
        </p:nvSpPr>
        <p:spPr>
          <a:xfrm>
            <a:off x="4973339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9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SkiftBakgrunnGroup</a:t>
            </a:r>
            <a:endParaRPr lang="nb-NO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" name="addin_logo" hidden="1">
            <a:extLst>
              <a:ext uri="{FF2B5EF4-FFF2-40B4-BE49-F238E27FC236}">
                <a16:creationId xmlns:a16="http://schemas.microsoft.com/office/drawing/2014/main" id="{053FB9A7-8EAB-7F39-22F5-B3F985A19794}"/>
              </a:ext>
            </a:extLst>
          </p:cNvPr>
          <p:cNvSpPr/>
          <p:nvPr/>
        </p:nvSpPr>
        <p:spPr>
          <a:xfrm>
            <a:off x="7441597" y="-86109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addin_logo</a:t>
            </a:r>
          </a:p>
        </p:txBody>
      </p:sp>
      <p:sp>
        <p:nvSpPr>
          <p:cNvPr id="8" name="addin_fillplaceholders" hidden="1">
            <a:extLst>
              <a:ext uri="{FF2B5EF4-FFF2-40B4-BE49-F238E27FC236}">
                <a16:creationId xmlns:a16="http://schemas.microsoft.com/office/drawing/2014/main" id="{32C5A0CC-935B-DD30-3ADC-4F0FB053A7A2}"/>
              </a:ext>
            </a:extLst>
          </p:cNvPr>
          <p:cNvSpPr/>
          <p:nvPr/>
        </p:nvSpPr>
        <p:spPr>
          <a:xfrm>
            <a:off x="10049667" y="-867729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addin_fillplaceholders</a:t>
            </a:r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D640AB20-3618-03A2-6F2B-76E696E69EA2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gronn, halv1, halv2, halv5, halv7</a:t>
            </a:r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8F691133-005F-1AEF-5FF1-07AFACB5B3C6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22338C-0C3F-8189-3542-E5B45E0FDA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BEF4A819-AD56-2EF4-8E1D-A2EEA825334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60045" y="1081369"/>
            <a:ext cx="2736982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832872A-6AFE-DE75-428B-E10BE8510E0C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2790812"/>
            <a:ext cx="2736982" cy="318640"/>
          </a:xfr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BF034D1-09B4-B6FB-CD16-313D4A9BFAA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60045" y="3292763"/>
            <a:ext cx="2736982" cy="2376196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8546AB8-6BFD-5493-F6F2-C2E5DC2BFB3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286573" y="1081369"/>
            <a:ext cx="2736982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6023D9F6-269E-09D0-B63A-804BCFBE71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86573" y="2790812"/>
            <a:ext cx="2736982" cy="318640"/>
          </a:xfrm>
        </p:spPr>
        <p:txBody>
          <a:bodyPr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57DC884-770D-ED45-2DCA-27414F00BC8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286573" y="3292763"/>
            <a:ext cx="2736982" cy="2376196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BB2649C8-BC81-89FD-6343-FBBF47FC83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92984" y="1081369"/>
            <a:ext cx="2736982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1EFBA385-DCED-E580-99AF-E2E58EC01D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192984" y="2790812"/>
            <a:ext cx="2736982" cy="318640"/>
          </a:xfrm>
        </p:spPr>
        <p:txBody>
          <a:bodyPr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558C2A96-D6F2-AF16-82F5-63489E586A8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192984" y="3292763"/>
            <a:ext cx="2736982" cy="2376196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7CAB960B-06FF-069E-34E2-AFA901B40BA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094969" y="1081369"/>
            <a:ext cx="2736982" cy="1523582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9E3B9F6-C7E3-EB82-C3A0-A147F5595B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969" y="2790812"/>
            <a:ext cx="2716856" cy="318640"/>
          </a:xfrm>
        </p:spPr>
        <p:txBody>
          <a:bodyPr/>
          <a:lstStyle>
            <a:lvl1pPr>
              <a:buNone/>
              <a:defRPr sz="1500"/>
            </a:lvl1pPr>
          </a:lstStyle>
          <a:p>
            <a:pPr lvl="0"/>
            <a:endParaRPr lang="en-US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FC700B6-18D7-370A-2331-A18D8BD0075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094969" y="3292763"/>
            <a:ext cx="2736982" cy="2376196"/>
          </a:xfrm>
          <a:effectLst>
            <a:outerShdw dist="50804" dir="5400000" algn="tl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DB42A249-557A-4983-DEE0-9A0D61CCCB6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A5D6E050-72B7-4786-ADE7-FA2D1892092B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7EC1478-0927-5C1C-5EFC-247140F66F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4EA456F3-1959-4644-8F9D-950AD45E07FD}" type="slidenum">
              <a:t>‹#›</a:t>
            </a:fld>
            <a:endParaRPr lang="en-US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C3238397-6590-7FC3-A0DC-71A40712CA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4797167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EC4D-0FD4-08A7-97CE-BCF01DFA45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3E66D-E2C2-AB9B-2CDC-7F0172BF7FB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60045" y="1082722"/>
            <a:ext cx="11471906" cy="49474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Picture Placeholder 1">
            <a:extLst>
              <a:ext uri="{FF2B5EF4-FFF2-40B4-BE49-F238E27FC236}">
                <a16:creationId xmlns:a16="http://schemas.microsoft.com/office/drawing/2014/main" id="{34244B09-173A-FC3E-8CE9-EC42E7ADA68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60045" y="1757495"/>
            <a:ext cx="5611755" cy="39200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39258FA-151E-0847-758A-FB9B3C66F81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5875989"/>
            <a:ext cx="5611755" cy="182605"/>
          </a:xfrm>
        </p:spPr>
        <p:txBody>
          <a:bodyPr/>
          <a:lstStyle>
            <a:lvl1pPr marL="0" indent="0" algn="r">
              <a:buNone/>
              <a:defRPr lang="nb-NO"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9E1AD54-1F00-647D-37F7-B2BEE020584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20196" y="1757495"/>
            <a:ext cx="5611755" cy="392006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9E32455-EF69-6CFF-F309-38526A40A7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20196" y="5875989"/>
            <a:ext cx="5611755" cy="182605"/>
          </a:xfrm>
        </p:spPr>
        <p:txBody>
          <a:bodyPr/>
          <a:lstStyle>
            <a:lvl1pPr marL="0" indent="0" algn="r">
              <a:buNone/>
              <a:defRPr lang="nb-NO"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8" name="addin_colorlist" hidden="1">
            <a:extLst>
              <a:ext uri="{FF2B5EF4-FFF2-40B4-BE49-F238E27FC236}">
                <a16:creationId xmlns:a16="http://schemas.microsoft.com/office/drawing/2014/main" id="{66914F03-603A-6348-1297-8663E46B2B4D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</a:t>
            </a:r>
          </a:p>
        </p:txBody>
      </p:sp>
      <p:sp>
        <p:nvSpPr>
          <p:cNvPr id="9" name="addin_background" hidden="1">
            <a:extLst>
              <a:ext uri="{FF2B5EF4-FFF2-40B4-BE49-F238E27FC236}">
                <a16:creationId xmlns:a16="http://schemas.microsoft.com/office/drawing/2014/main" id="{5374F2DA-7E00-7498-7B51-851A6070697C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D255506-8585-9747-EA23-873DFCC9C35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8A288FC7-4D50-48F1-994C-69B43813D0A2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0B460AE-15DE-C4C4-0D7D-8338CF28A6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6AB38AE9-9F97-465A-82A2-EB8495EABFBD}" type="slidenum"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27184BB-0A69-0BD4-D2B0-DB087A8E760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2373374577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list" hidden="1">
            <a:extLst>
              <a:ext uri="{FF2B5EF4-FFF2-40B4-BE49-F238E27FC236}">
                <a16:creationId xmlns:a16="http://schemas.microsoft.com/office/drawing/2014/main" id="{3C7C3449-8272-28CB-5A64-486228B8E814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</a:t>
            </a:r>
          </a:p>
        </p:txBody>
      </p:sp>
      <p:sp>
        <p:nvSpPr>
          <p:cNvPr id="3" name="addin_background" hidden="1">
            <a:extLst>
              <a:ext uri="{FF2B5EF4-FFF2-40B4-BE49-F238E27FC236}">
                <a16:creationId xmlns:a16="http://schemas.microsoft.com/office/drawing/2014/main" id="{938FA405-01E7-5B87-992B-BE44ED896982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4DD3F-4118-0430-7B81-A99B9AFD49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882551CB-2A25-D901-E9C2-B4E6E83B52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45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1C6027DE-9880-6852-7294-CD80D17207E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60045" y="1754971"/>
            <a:ext cx="3541315" cy="391398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3721D112-5DC8-6168-2733-B8DC521DD1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33835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194539F-1176-B07B-46CA-E57FE105115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33835" y="1754971"/>
            <a:ext cx="3541315" cy="391398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DEDC25A-611B-9860-73B8-C23601702A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7508" y="1081460"/>
            <a:ext cx="3541315" cy="494745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506834-E334-2CEA-59FA-B1A66122810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87508" y="1754971"/>
            <a:ext cx="3541315" cy="391398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588F171-5EE8-5D76-0CE2-C10B4B2606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 algn="r">
              <a:defRPr/>
            </a:lvl1pPr>
          </a:lstStyle>
          <a:p>
            <a:pPr lvl="0"/>
            <a:fld id="{3AABB689-C418-485C-AC51-3AA0F48EE9C2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752CCD27-510D-5525-C2B9-E266BE6A92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Side </a:t>
            </a:r>
            <a:fld id="{C0119B11-FBC7-41C8-9AE1-0AB0CF840107}" type="slidenum"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7D4999F-8FB7-C385-39C9-09076D1B503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333844" y="6243184"/>
            <a:ext cx="5782171" cy="38547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318453111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D650F00B-831D-0244-048A-0AA89CAB888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1262749"/>
            <a:ext cx="12191996" cy="559525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4" descr="Logo Universitetet i oslo">
            <a:extLst>
              <a:ext uri="{FF2B5EF4-FFF2-40B4-BE49-F238E27FC236}">
                <a16:creationId xmlns:a16="http://schemas.microsoft.com/office/drawing/2014/main" id="{0D81185B-557F-BF42-45A0-6774C687B2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1003" y="6280144"/>
            <a:ext cx="1021265" cy="20297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lang="nb-NO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59ACF58A-30B1-C780-FF16-5D918028B28E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</a:t>
            </a:r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4C9B01FB-D08D-C9FC-3C4A-EC79BD70E355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C18008-B563-0076-0537-185AEB3DF5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0045" y="360045"/>
            <a:ext cx="11471906" cy="54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240756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din_colorlist" hidden="1">
            <a:extLst>
              <a:ext uri="{FF2B5EF4-FFF2-40B4-BE49-F238E27FC236}">
                <a16:creationId xmlns:a16="http://schemas.microsoft.com/office/drawing/2014/main" id="{7D74E940-9ED8-1D0A-64CA-F3D2A444E6E9}"/>
              </a:ext>
            </a:extLst>
          </p:cNvPr>
          <p:cNvSpPr/>
          <p:nvPr/>
        </p:nvSpPr>
        <p:spPr>
          <a:xfrm>
            <a:off x="0" y="-1466578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kapforHvit, gronn</a:t>
            </a:r>
          </a:p>
        </p:txBody>
      </p:sp>
      <p:sp>
        <p:nvSpPr>
          <p:cNvPr id="3" name="addin_background" hidden="1">
            <a:extLst>
              <a:ext uri="{FF2B5EF4-FFF2-40B4-BE49-F238E27FC236}">
                <a16:creationId xmlns:a16="http://schemas.microsoft.com/office/drawing/2014/main" id="{D6CFEA02-DE01-355B-04A5-43D34CCCA14F}"/>
              </a:ext>
            </a:extLst>
          </p:cNvPr>
          <p:cNvSpPr/>
          <p:nvPr/>
        </p:nvSpPr>
        <p:spPr>
          <a:xfrm>
            <a:off x="9723738" y="-837224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addin_background</a:t>
            </a:r>
          </a:p>
        </p:txBody>
      </p:sp>
    </p:spTree>
    <p:extLst>
      <p:ext uri="{BB962C8B-B14F-4D97-AF65-F5344CB8AC3E}">
        <p14:creationId xmlns:p14="http://schemas.microsoft.com/office/powerpoint/2010/main" val="554774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image" Target="../media/image20.svg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image" Target="../media/image19.png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Relationship Id="rId8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0.xml"/><Relationship Id="rId21" Type="http://schemas.openxmlformats.org/officeDocument/2006/relationships/slideLayout" Target="../slideLayouts/slideLayout78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slideLayout" Target="../slideLayouts/slideLayout77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C804B514-1A16-8B40-B486-5AF1FDD517DD}" type="datetime1">
              <a:rPr lang="nb-NO" smtClean="0"/>
              <a:t>10.10.2025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8EA44F5-5292-DAC7-5E20-8F01D590F710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155283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 hidden="1">
            <a:extLst>
              <a:ext uri="{FF2B5EF4-FFF2-40B4-BE49-F238E27FC236}">
                <a16:creationId xmlns:a16="http://schemas.microsoft.com/office/drawing/2014/main" id="{C4980621-DBFE-B544-DB34-94ED1D2C8405}"/>
              </a:ext>
            </a:extLst>
          </p:cNvPr>
          <p:cNvGraphicFramePr/>
          <p:nvPr/>
        </p:nvGraphicFramePr>
        <p:xfrm>
          <a:off x="1591" y="1591"/>
          <a:ext cx="1591" cy="1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9" imgW="10160" imgH="10048" progId="">
                  <p:embed/>
                </p:oleObj>
              </mc:Choice>
              <mc:Fallback>
                <p:oleObj r:id="rId29" imgW="10160" imgH="10048" progId="">
                  <p:embed/>
                  <p:pic>
                    <p:nvPicPr>
                      <p:cNvPr id="2" name="Object 6" hidden="1">
                        <a:extLst>
                          <a:ext uri="{FF2B5EF4-FFF2-40B4-BE49-F238E27FC236}">
                            <a16:creationId xmlns:a16="http://schemas.microsoft.com/office/drawing/2014/main" id="{C4980621-DBFE-B544-DB34-94ED1D2C84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91" y="1591"/>
                        <a:ext cx="1591" cy="1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A2C64E0B-0A86-C2C1-E08E-5338CD02A4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4427" y="-180923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FFA9B05-FB69-9A3C-0EF5-CE0B39BADA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2530" y="1711308"/>
            <a:ext cx="5563429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0927745-0572-66B5-D171-885C1E4A268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10326758" y="6243184"/>
            <a:ext cx="741697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fld id="{9B4D3F69-93A2-4698-B96A-B9854A591C32}" type="datetime1">
              <a:rPr lang="nb-NO"/>
              <a:pPr lvl="0"/>
              <a:t>10.10.2025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7941A-91E6-64D5-7E42-EEE8B5DC938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266368" y="6243184"/>
            <a:ext cx="599471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7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en-US"/>
              <a:t>Side </a:t>
            </a:r>
            <a:fld id="{443DC84D-13C6-428C-AF2D-2889D8705094}" type="slidenum"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6E06ACE-432F-DBE6-9625-333FB3D6098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8614800" y="6243184"/>
            <a:ext cx="1501216" cy="3854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defRPr>
            </a:lvl1pPr>
          </a:lstStyle>
          <a:p>
            <a:pPr lvl="0"/>
            <a:r>
              <a:rPr lang="nb-NO"/>
              <a:t>Universitetet i Oslo</a:t>
            </a:r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D3358396-EFC4-D438-E0AE-568C972A34F5}"/>
              </a:ext>
            </a:extLst>
          </p:cNvPr>
          <p:cNvSpPr/>
          <p:nvPr/>
        </p:nvSpPr>
        <p:spPr>
          <a:xfrm>
            <a:off x="2486665" y="-1436293"/>
            <a:ext cx="2356792" cy="521893"/>
          </a:xfrm>
          <a:prstGeom prst="rect">
            <a:avLst/>
          </a:prstGeom>
          <a:solidFill>
            <a:srgbClr val="FB6666"/>
          </a:solidFill>
          <a:ln w="12701" cap="flat">
            <a:solidFill>
              <a:srgbClr val="B94949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addin_colorpicker</a:t>
            </a:r>
          </a:p>
        </p:txBody>
      </p:sp>
      <p:pic>
        <p:nvPicPr>
          <p:cNvPr id="9" name="Bilde 4">
            <a:extLst>
              <a:ext uri="{FF2B5EF4-FFF2-40B4-BE49-F238E27FC236}">
                <a16:creationId xmlns:a16="http://schemas.microsoft.com/office/drawing/2014/main" id="{8772A054-3D6A-0AA3-7E87-1DC542BF28CE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0" y="5862812"/>
            <a:ext cx="2017641" cy="1037642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marL="0" marR="0" lvl="0" indent="0" algn="l" defTabSz="914445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500" b="0" i="0" u="none" strike="noStrike" kern="1200" cap="none" spc="0" baseline="0">
          <a:solidFill>
            <a:srgbClr val="000000"/>
          </a:solidFill>
          <a:uFillTx/>
          <a:latin typeface="Arial"/>
        </a:defRPr>
      </a:lvl1pPr>
    </p:titleStyle>
    <p:bodyStyle>
      <a:lvl1pPr marL="287999" marR="0" lvl="0" indent="-287999" algn="l" defTabSz="914445" rtl="0" fontAlgn="auto" hangingPunct="1">
        <a:lnSpc>
          <a:spcPct val="100000"/>
        </a:lnSpc>
        <a:spcBef>
          <a:spcPts val="1150"/>
        </a:spcBef>
        <a:spcAft>
          <a:spcPts val="0"/>
        </a:spcAft>
        <a:buSzPct val="100000"/>
        <a:buFont typeface="Wingdings" pitchFamily="2"/>
        <a:buChar char="§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rial"/>
        </a:defRPr>
      </a:lvl1pPr>
      <a:lvl2pPr marL="685836" marR="0" lvl="1" indent="-228609" algn="l" defTabSz="914445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/>
        </a:defRPr>
      </a:lvl2pPr>
      <a:lvl3pPr marL="1143054" marR="0" lvl="2" indent="-228609" algn="l" defTabSz="914445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/>
        </a:defRPr>
      </a:lvl3pPr>
      <a:lvl4pPr marL="1600282" marR="0" lvl="3" indent="-228609" algn="l" defTabSz="914445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/>
        </a:defRPr>
      </a:lvl4pPr>
      <a:lvl5pPr marL="2057500" marR="0" lvl="4" indent="-228609" algn="l" defTabSz="914445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Wingdings" pitchFamily="2"/>
        <a:buChar char="§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9_B7743CAC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9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E710C362-6A79-8ADB-5BB9-BD9BC06CE267}"/>
              </a:ext>
            </a:extLst>
          </p:cNvPr>
          <p:cNvSpPr/>
          <p:nvPr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rgbClr val="86A4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B509E98-FC87-35B5-0F89-8D5E986EEFC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7F8FAF-D64C-757C-FECF-707087C05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0792A5C-3A05-6677-97EC-DC96CDA5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Det samfunns-vitenskapelige fakultet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23C5200F-97C3-1480-475B-1B8F90A777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EB83BD0A-4C33-9DE4-5D98-4A866CB21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E37463D-6A2A-9163-DF32-ACDF4C9092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AE7FBD1-73F6-87D8-380D-8F49938ADB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B241229A-AAE2-ABD0-6805-7D970537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6F110F4-E124-ED62-3BE2-7C415395777A}"/>
              </a:ext>
            </a:extLst>
          </p:cNvPr>
          <p:cNvSpPr txBox="1"/>
          <p:nvPr/>
        </p:nvSpPr>
        <p:spPr>
          <a:xfrm>
            <a:off x="6209880" y="6627168"/>
            <a:ext cx="112402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</a:t>
            </a:r>
            <a:r>
              <a:rPr lang="nb-NO" sz="800">
                <a:solidFill>
                  <a:schemeClr val="bg1"/>
                </a:solidFill>
              </a:rPr>
              <a:t>Jarli</a:t>
            </a:r>
            <a:r>
              <a:rPr lang="nb-NO">
                <a:solidFill>
                  <a:schemeClr val="bg1"/>
                </a:solidFill>
              </a:rPr>
              <a:t> &amp; </a:t>
            </a:r>
            <a:r>
              <a:rPr lang="nb-NO" sz="8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Jordan</a:t>
            </a:r>
            <a:endParaRPr lang="en-GB" sz="80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7ECC737-F6A1-FE80-43D2-25A944439A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5" name="Plassholder for bilde 13">
            <a:extLst>
              <a:ext uri="{FF2B5EF4-FFF2-40B4-BE49-F238E27FC236}">
                <a16:creationId xmlns:a16="http://schemas.microsoft.com/office/drawing/2014/main" id="{8B1CDCAD-C7E7-5708-4F95-96427280C2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6" r="20896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11" name="TekstSylinder 5">
            <a:extLst>
              <a:ext uri="{FF2B5EF4-FFF2-40B4-BE49-F238E27FC236}">
                <a16:creationId xmlns:a16="http://schemas.microsoft.com/office/drawing/2014/main" id="{06D9C312-BCB3-0B8E-8E98-E66739ECF65B}"/>
              </a:ext>
            </a:extLst>
          </p:cNvPr>
          <p:cNvSpPr txBox="1"/>
          <p:nvPr/>
        </p:nvSpPr>
        <p:spPr>
          <a:xfrm>
            <a:off x="10785613" y="6557138"/>
            <a:ext cx="134043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</a:t>
            </a:r>
            <a:r>
              <a:rPr lang="nb-NO">
                <a:solidFill>
                  <a:schemeClr val="bg1"/>
                </a:solidFill>
              </a:rPr>
              <a:t>: Erik Engblad/UiO</a:t>
            </a:r>
          </a:p>
        </p:txBody>
      </p:sp>
    </p:spTree>
    <p:extLst>
      <p:ext uri="{BB962C8B-B14F-4D97-AF65-F5344CB8AC3E}">
        <p14:creationId xmlns:p14="http://schemas.microsoft.com/office/powerpoint/2010/main" val="312909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Illustrasjon fra det nye Vikingtidsmuseet med et belyst vikingskip i midten">
            <a:extLst>
              <a:ext uri="{FF2B5EF4-FFF2-40B4-BE49-F238E27FC236}">
                <a16:creationId xmlns:a16="http://schemas.microsoft.com/office/drawing/2014/main" id="{E7929762-6715-9807-DCC6-DF94D02D9BC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110" y="1180946"/>
            <a:ext cx="2862000" cy="2378808"/>
          </a:xfrm>
          <a:prstGeom prst="rect">
            <a:avLst/>
          </a:prstGeom>
          <a:ln>
            <a:noFill/>
          </a:ln>
        </p:spPr>
      </p:pic>
      <p:pic>
        <p:nvPicPr>
          <p:cNvPr id="3082" name="Picture 10" descr="Interør fra Fysikkbygningen på Blindern med Focaults pendel fra taket og fargerik freske på veggen.">
            <a:extLst>
              <a:ext uri="{FF2B5EF4-FFF2-40B4-BE49-F238E27FC236}">
                <a16:creationId xmlns:a16="http://schemas.microsoft.com/office/drawing/2014/main" id="{5BD73227-87A6-38B7-B7B0-C2F75CC4815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9850" y="1180946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Tre forskere studerer gamelt manuskript i glassmonter.">
            <a:extLst>
              <a:ext uri="{FF2B5EF4-FFF2-40B4-BE49-F238E27FC236}">
                <a16:creationId xmlns:a16="http://schemas.microsoft.com/office/drawing/2014/main" id="{A969712B-967F-42CC-4494-F2D39FE8BED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7457" y="354384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2F60CFF-7FC9-EB23-91F3-72164E3D0626}"/>
              </a:ext>
            </a:extLst>
          </p:cNvPr>
          <p:cNvSpPr/>
          <p:nvPr/>
        </p:nvSpPr>
        <p:spPr>
          <a:xfrm>
            <a:off x="608985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88362F-98CA-532B-7A23-8FEEB22E193C}"/>
              </a:ext>
            </a:extLst>
          </p:cNvPr>
          <p:cNvSpPr/>
          <p:nvPr/>
        </p:nvSpPr>
        <p:spPr>
          <a:xfrm>
            <a:off x="374110" y="3543848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Universitetet i Oslo i dag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1A1C9E-28F8-7A6B-FDEF-B8926A082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E4E104F-A083-F6D9-468E-DB1459E1F578}"/>
              </a:ext>
            </a:extLst>
          </p:cNvPr>
          <p:cNvSpPr/>
          <p:nvPr/>
        </p:nvSpPr>
        <p:spPr>
          <a:xfrm>
            <a:off x="3229774" y="1181854"/>
            <a:ext cx="2861251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A628F62-DA64-9532-C44D-EC0EE9D591F2}"/>
              </a:ext>
            </a:extLst>
          </p:cNvPr>
          <p:cNvSpPr/>
          <p:nvPr/>
        </p:nvSpPr>
        <p:spPr>
          <a:xfrm>
            <a:off x="8947457" y="1180946"/>
            <a:ext cx="2862000" cy="237960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56A22CA1-19ED-08F1-2EBE-429D2EC8966A}"/>
              </a:ext>
            </a:extLst>
          </p:cNvPr>
          <p:cNvSpPr txBox="1"/>
          <p:nvPr/>
        </p:nvSpPr>
        <p:spPr>
          <a:xfrm>
            <a:off x="3517231" y="1834208"/>
            <a:ext cx="2422630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fakulteter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museer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593795" y="4203823"/>
            <a:ext cx="2422630" cy="1056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7 200 ansatte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26 500 studenter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123661" y="1516599"/>
            <a:ext cx="2517913" cy="1715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Verdens 8</a:t>
            </a:r>
            <a:r>
              <a:rPr lang="nb-NO" sz="2000">
                <a:solidFill>
                  <a:schemeClr val="bg1"/>
                </a:solidFill>
                <a:latin typeface="Arial"/>
                <a:ea typeface="Calibri"/>
                <a:cs typeface="Arial"/>
              </a:rPr>
              <a:t>3</a:t>
            </a: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. beste forskningsuniversitet (Shanghai Ranking)</a:t>
            </a:r>
          </a:p>
          <a:p>
            <a:pPr lvl="0">
              <a:lnSpc>
                <a:spcPct val="107000"/>
              </a:lnSpc>
            </a:pPr>
            <a:endParaRPr lang="nb-NO" sz="200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/>
                <a:cs typeface="Arial"/>
              </a:rPr>
              <a:t>5 nobelprisvinnere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250345" y="3708913"/>
            <a:ext cx="2539137" cy="20443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219 studieprogram</a:t>
            </a:r>
          </a:p>
          <a:p>
            <a:pPr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16</a:t>
            </a:r>
            <a:r>
              <a:rPr lang="nb-NO" sz="2000">
                <a:solidFill>
                  <a:schemeClr val="bg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 fremragende sentre</a:t>
            </a:r>
          </a:p>
          <a:p>
            <a:pPr>
              <a:lnSpc>
                <a:spcPct val="107000"/>
              </a:lnSpc>
            </a:pPr>
            <a:endParaRPr lang="nb-NO" sz="2000">
              <a:solidFill>
                <a:schemeClr val="bg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lvl="0">
              <a:lnSpc>
                <a:spcPct val="107000"/>
              </a:lnSpc>
            </a:pPr>
            <a:r>
              <a:rPr lang="nb-NO" sz="2000">
                <a:solidFill>
                  <a:schemeClr val="bg1"/>
                </a:solidFill>
                <a:latin typeface="Arial"/>
                <a:ea typeface="Calibri" panose="020F0502020204030204" pitchFamily="34" charset="0"/>
                <a:cs typeface="Arial"/>
              </a:rPr>
              <a:t>107 ERC-prosjekter</a:t>
            </a:r>
          </a:p>
        </p:txBody>
      </p:sp>
      <p:pic>
        <p:nvPicPr>
          <p:cNvPr id="17" name="Bilde 16" descr="Studenter sitter i rød sofa i fellesområdet på biblioteket i Georg Sverdups hus.">
            <a:extLst>
              <a:ext uri="{FF2B5EF4-FFF2-40B4-BE49-F238E27FC236}">
                <a16:creationId xmlns:a16="http://schemas.microsoft.com/office/drawing/2014/main" id="{BE400B73-5252-3426-3F23-A659ACD2CB5F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t="2792"/>
          <a:stretch/>
        </p:blipFill>
        <p:spPr>
          <a:xfrm>
            <a:off x="3230263" y="3543848"/>
            <a:ext cx="2862000" cy="23796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10A0C82-7DEE-2975-0598-166B5C2BF621}"/>
              </a:ext>
            </a:extLst>
          </p:cNvPr>
          <p:cNvSpPr txBox="1"/>
          <p:nvPr/>
        </p:nvSpPr>
        <p:spPr>
          <a:xfrm>
            <a:off x="5014328" y="5702295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nb-NO" sz="800" err="1">
                <a:solidFill>
                  <a:schemeClr val="bg1"/>
                </a:solidFill>
              </a:rPr>
              <a:t>Jarli</a:t>
            </a:r>
            <a:r>
              <a:rPr lang="nb-NO" sz="800">
                <a:solidFill>
                  <a:schemeClr val="bg1"/>
                </a:solidFill>
              </a:rPr>
              <a:t>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D3B700A-AFA6-58B8-D20C-A4F2465A500C}"/>
              </a:ext>
            </a:extLst>
          </p:cNvPr>
          <p:cNvSpPr txBox="1"/>
          <p:nvPr/>
        </p:nvSpPr>
        <p:spPr>
          <a:xfrm>
            <a:off x="10622104" y="5702400"/>
            <a:ext cx="11849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</a:t>
            </a:r>
            <a:r>
              <a:rPr lang="nb-NO">
                <a:solidFill>
                  <a:schemeClr val="bg1"/>
                </a:solidFill>
              </a:rPr>
              <a:t>: </a:t>
            </a:r>
            <a:r>
              <a:rPr lang="nb-NO" err="1">
                <a:solidFill>
                  <a:schemeClr val="bg1"/>
                </a:solidFill>
              </a:rPr>
              <a:t>Jarli</a:t>
            </a:r>
            <a:r>
              <a:rPr lang="nb-NO">
                <a:solidFill>
                  <a:schemeClr val="bg1"/>
                </a:solidFill>
              </a:rPr>
              <a:t> &amp; Jordan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48B57ED-CD48-5661-DB5F-35AD93AA4BFE}"/>
              </a:ext>
            </a:extLst>
          </p:cNvPr>
          <p:cNvSpPr txBox="1"/>
          <p:nvPr/>
        </p:nvSpPr>
        <p:spPr>
          <a:xfrm>
            <a:off x="7875098" y="3336484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734659E-FBEE-81A3-94E6-786FB38983CC}"/>
              </a:ext>
            </a:extLst>
          </p:cNvPr>
          <p:cNvSpPr txBox="1"/>
          <p:nvPr/>
        </p:nvSpPr>
        <p:spPr>
          <a:xfrm>
            <a:off x="2026087" y="3325422"/>
            <a:ext cx="12041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AART Architects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E015214C-B9B4-C7EB-73ED-272AD42E0817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759644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pe 23">
            <a:extLst>
              <a:ext uri="{FF2B5EF4-FFF2-40B4-BE49-F238E27FC236}">
                <a16:creationId xmlns:a16="http://schemas.microsoft.com/office/drawing/2014/main" id="{E5193411-6BD1-5471-FF8D-44CF57D7C0DC}"/>
              </a:ext>
            </a:extLst>
          </p:cNvPr>
          <p:cNvGrpSpPr/>
          <p:nvPr/>
        </p:nvGrpSpPr>
        <p:grpSpPr>
          <a:xfrm>
            <a:off x="417722" y="1083503"/>
            <a:ext cx="3603677" cy="2324270"/>
            <a:chOff x="417722" y="1083503"/>
            <a:chExt cx="3603677" cy="2324270"/>
          </a:xfrm>
        </p:grpSpPr>
        <p:pic>
          <p:nvPicPr>
            <p:cNvPr id="6" name="Bilde 5" descr="Et bilde som inneholder klær, person, jeans, Menneskeansikt&#10;&#10;KI-generert innhold kan være feil.">
              <a:extLst>
                <a:ext uri="{FF2B5EF4-FFF2-40B4-BE49-F238E27FC236}">
                  <a16:creationId xmlns:a16="http://schemas.microsoft.com/office/drawing/2014/main" id="{319BF7DC-9903-E3E3-A4BE-D5E639212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55"/>
            <a:stretch/>
          </p:blipFill>
          <p:spPr>
            <a:xfrm>
              <a:off x="417722" y="1083503"/>
              <a:ext cx="3603677" cy="2324270"/>
            </a:xfrm>
            <a:prstGeom prst="rect">
              <a:avLst/>
            </a:prstGeom>
          </p:spPr>
        </p:pic>
        <p:sp>
          <p:nvSpPr>
            <p:cNvPr id="17" name="TekstSylinder 5">
              <a:extLst>
                <a:ext uri="{FF2B5EF4-FFF2-40B4-BE49-F238E27FC236}">
                  <a16:creationId xmlns:a16="http://schemas.microsoft.com/office/drawing/2014/main" id="{6E0EC041-7431-DA6C-F8C4-AFA273A29F64}"/>
                </a:ext>
              </a:extLst>
            </p:cNvPr>
            <p:cNvSpPr txBox="1"/>
            <p:nvPr/>
          </p:nvSpPr>
          <p:spPr>
            <a:xfrm>
              <a:off x="2724249" y="3188033"/>
              <a:ext cx="129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4B25FFF-CA42-FF92-3621-45D739B7EED2}"/>
              </a:ext>
            </a:extLst>
          </p:cNvPr>
          <p:cNvGrpSpPr/>
          <p:nvPr/>
        </p:nvGrpSpPr>
        <p:grpSpPr>
          <a:xfrm>
            <a:off x="4188742" y="1083917"/>
            <a:ext cx="3630804" cy="2324270"/>
            <a:chOff x="4188742" y="1083917"/>
            <a:chExt cx="3630804" cy="2324270"/>
          </a:xfrm>
        </p:grpSpPr>
        <p:pic>
          <p:nvPicPr>
            <p:cNvPr id="8" name="Bilde 7" descr="Et bilde som inneholder person, innendørs, datamaskin, PC&#10;&#10;KI-generert innhold kan være feil.">
              <a:extLst>
                <a:ext uri="{FF2B5EF4-FFF2-40B4-BE49-F238E27FC236}">
                  <a16:creationId xmlns:a16="http://schemas.microsoft.com/office/drawing/2014/main" id="{4C31980F-821A-AC67-C3E9-6676D9E02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8" b="2949"/>
            <a:stretch/>
          </p:blipFill>
          <p:spPr>
            <a:xfrm>
              <a:off x="4188742" y="1083917"/>
              <a:ext cx="3630804" cy="2324270"/>
            </a:xfrm>
            <a:prstGeom prst="rect">
              <a:avLst/>
            </a:prstGeom>
          </p:spPr>
        </p:pic>
        <p:sp>
          <p:nvSpPr>
            <p:cNvPr id="18" name="TekstSylinder 5">
              <a:extLst>
                <a:ext uri="{FF2B5EF4-FFF2-40B4-BE49-F238E27FC236}">
                  <a16:creationId xmlns:a16="http://schemas.microsoft.com/office/drawing/2014/main" id="{6C9EA3E9-2CCF-4E91-080F-754124122C88}"/>
                </a:ext>
              </a:extLst>
            </p:cNvPr>
            <p:cNvSpPr txBox="1"/>
            <p:nvPr/>
          </p:nvSpPr>
          <p:spPr>
            <a:xfrm>
              <a:off x="6522396" y="3166960"/>
              <a:ext cx="12971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CA1EDD65-33A1-6E28-8F0E-02A13707605A}"/>
              </a:ext>
            </a:extLst>
          </p:cNvPr>
          <p:cNvGrpSpPr/>
          <p:nvPr/>
        </p:nvGrpSpPr>
        <p:grpSpPr>
          <a:xfrm>
            <a:off x="7982889" y="1085335"/>
            <a:ext cx="3642769" cy="2320606"/>
            <a:chOff x="7982889" y="1085335"/>
            <a:chExt cx="3642769" cy="2320606"/>
          </a:xfrm>
        </p:grpSpPr>
        <p:pic>
          <p:nvPicPr>
            <p:cNvPr id="16" name="Bilde 15" descr="Et bilde som inneholder klær, person, vegg, mann&#10;&#10;KI-generert innhold kan være feil.">
              <a:extLst>
                <a:ext uri="{FF2B5EF4-FFF2-40B4-BE49-F238E27FC236}">
                  <a16:creationId xmlns:a16="http://schemas.microsoft.com/office/drawing/2014/main" id="{4E582E1E-E6E8-68D9-59AC-F1B6504E8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8" r="6604"/>
            <a:stretch/>
          </p:blipFill>
          <p:spPr>
            <a:xfrm>
              <a:off x="7982889" y="1085335"/>
              <a:ext cx="3642769" cy="2320606"/>
            </a:xfrm>
            <a:prstGeom prst="rect">
              <a:avLst/>
            </a:prstGeom>
          </p:spPr>
        </p:pic>
        <p:sp>
          <p:nvSpPr>
            <p:cNvPr id="19" name="TekstSylinder 5">
              <a:extLst>
                <a:ext uri="{FF2B5EF4-FFF2-40B4-BE49-F238E27FC236}">
                  <a16:creationId xmlns:a16="http://schemas.microsoft.com/office/drawing/2014/main" id="{5C7C631D-0AAC-8470-711B-453F6B059F1E}"/>
                </a:ext>
              </a:extLst>
            </p:cNvPr>
            <p:cNvSpPr txBox="1"/>
            <p:nvPr/>
          </p:nvSpPr>
          <p:spPr>
            <a:xfrm>
              <a:off x="10115308" y="3184412"/>
              <a:ext cx="151035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800">
                  <a:solidFill>
                    <a:schemeClr val="bg1"/>
                  </a:solidFill>
                </a:rPr>
                <a:t>Foto: Amund Aasbrenn / UiO</a:t>
              </a:r>
            </a:p>
          </p:txBody>
        </p:sp>
      </p:grp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409605" y="3548368"/>
            <a:ext cx="3611794" cy="2593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92601" y="3548367"/>
            <a:ext cx="3642769" cy="2593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87987" y="3548368"/>
            <a:ext cx="3642769" cy="2593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 samfunnsvitenskapelige fakultet – tall og fakta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26617" y="3697556"/>
            <a:ext cx="3268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chemeClr val="accent6"/>
                </a:solidFill>
              </a:rPr>
              <a:t>Studenter</a:t>
            </a:r>
            <a:br>
              <a:rPr lang="nb-NO" sz="2400">
                <a:solidFill>
                  <a:schemeClr val="accent6"/>
                </a:solidFill>
              </a:rPr>
            </a:br>
            <a:endParaRPr lang="nb-NO" sz="2400">
              <a:solidFill>
                <a:schemeClr val="accent6"/>
              </a:solidFill>
            </a:endParaRPr>
          </a:p>
          <a:p>
            <a:r>
              <a:rPr lang="nb-NO" sz="2400"/>
              <a:t>4900 studenter</a:t>
            </a:r>
          </a:p>
          <a:p>
            <a:r>
              <a:rPr lang="nb-NO" sz="2400"/>
              <a:t>499 ph.d.-kandidater</a:t>
            </a:r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8171548" y="3697556"/>
            <a:ext cx="3394553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>
                <a:solidFill>
                  <a:schemeClr val="accent6"/>
                </a:solidFill>
              </a:rPr>
              <a:t>Årsverk</a:t>
            </a:r>
          </a:p>
          <a:p>
            <a:br>
              <a:rPr lang="nb-NO" sz="2400"/>
            </a:br>
            <a:r>
              <a:rPr lang="nb-NO" sz="2400"/>
              <a:t>494 vitenskapelige årsverk</a:t>
            </a:r>
            <a:endParaRPr lang="nb-NO" sz="2400">
              <a:cs typeface="Arial"/>
            </a:endParaRPr>
          </a:p>
          <a:p>
            <a:r>
              <a:rPr lang="nb-NO" sz="2400"/>
              <a:t>169 teknisk-administrative årsverk</a:t>
            </a:r>
            <a:endParaRPr lang="nb-NO" sz="2400">
              <a:cs typeface="Arial"/>
            </a:endParaRPr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404104" y="3697556"/>
            <a:ext cx="334280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400">
                <a:solidFill>
                  <a:schemeClr val="accent6"/>
                </a:solidFill>
              </a:rPr>
              <a:t>Studier</a:t>
            </a:r>
            <a:br>
              <a:rPr lang="nb-NO" sz="2400"/>
            </a:br>
            <a:endParaRPr lang="nb-NO" sz="2400">
              <a:solidFill>
                <a:schemeClr val="accent6"/>
              </a:solidFill>
            </a:endParaRPr>
          </a:p>
          <a:p>
            <a:r>
              <a:rPr lang="nb-NO" sz="2400"/>
              <a:t>1 profesjonsstudium </a:t>
            </a:r>
            <a:endParaRPr lang="nb-NO" sz="2400">
              <a:cs typeface="Arial"/>
            </a:endParaRPr>
          </a:p>
          <a:p>
            <a:r>
              <a:rPr lang="nb-NO" sz="2400"/>
              <a:t>12 masterprogram</a:t>
            </a:r>
            <a:endParaRPr lang="nb-NO" sz="2400">
              <a:cs typeface="Arial"/>
            </a:endParaRPr>
          </a:p>
          <a:p>
            <a:r>
              <a:rPr lang="nb-NO" sz="2400"/>
              <a:t>12 bachelorprogram</a:t>
            </a:r>
            <a:endParaRPr lang="nb-NO" sz="2400">
              <a:cs typeface="Arial"/>
            </a:endParaRPr>
          </a:p>
          <a:p>
            <a:r>
              <a:rPr lang="nb-NO" sz="2400"/>
              <a:t>4 årsenheter</a:t>
            </a:r>
            <a:endParaRPr lang="nb-NO" sz="2400">
              <a:cs typeface="Arial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162A1B5A-B08D-82DE-4EBF-C566F7F35670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307784823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91020" y="4827192"/>
            <a:ext cx="3599718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211187" y="4827192"/>
            <a:ext cx="3599402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8006573" y="4827192"/>
            <a:ext cx="3599402" cy="9848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Dekanatet ved Det samfunnsvitenskapelige fakultet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415692" y="4949511"/>
            <a:ext cx="3222378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2000">
                <a:solidFill>
                  <a:schemeClr val="accent6"/>
                </a:solidFill>
              </a:rPr>
              <a:t>Forskningsdekan </a:t>
            </a:r>
          </a:p>
          <a:p>
            <a:r>
              <a:rPr lang="nb-NO" sz="2000"/>
              <a:t>Lars Tjelta Westlye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86875" y="4949510"/>
            <a:ext cx="3192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>
                <a:solidFill>
                  <a:schemeClr val="accent6"/>
                </a:solidFill>
              </a:rPr>
              <a:t>Dekan</a:t>
            </a:r>
          </a:p>
          <a:p>
            <a:r>
              <a:rPr lang="nb-NO" sz="2000"/>
              <a:t>Anne Julie Semb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DB6293B-6AC3-1006-0817-44132B0AF93A}"/>
              </a:ext>
            </a:extLst>
          </p:cNvPr>
          <p:cNvSpPr txBox="1"/>
          <p:nvPr/>
        </p:nvSpPr>
        <p:spPr>
          <a:xfrm>
            <a:off x="8229600" y="4949510"/>
            <a:ext cx="314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>
                <a:solidFill>
                  <a:schemeClr val="accent6"/>
                </a:solidFill>
              </a:rPr>
              <a:t>Studiedekan </a:t>
            </a:r>
          </a:p>
          <a:p>
            <a:r>
              <a:rPr lang="nb-NO" sz="2000"/>
              <a:t>Tora Skodvin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5783494-8402-D41F-67D2-E7BB52338E18}"/>
              </a:ext>
            </a:extLst>
          </p:cNvPr>
          <p:cNvSpPr txBox="1"/>
          <p:nvPr/>
        </p:nvSpPr>
        <p:spPr>
          <a:xfrm>
            <a:off x="10582589" y="33336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Jarli &amp; Jordan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4911B76-6657-3916-6758-4844B26FA992}"/>
              </a:ext>
            </a:extLst>
          </p:cNvPr>
          <p:cNvSpPr txBox="1"/>
          <p:nvPr/>
        </p:nvSpPr>
        <p:spPr>
          <a:xfrm>
            <a:off x="6174855" y="3332924"/>
            <a:ext cx="169148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Nicholas Doherty/Unsplash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C2C5A078-3FAA-0889-69D1-F922394ED8B3}"/>
              </a:ext>
            </a:extLst>
          </p:cNvPr>
          <p:cNvSpPr txBox="1"/>
          <p:nvPr/>
        </p:nvSpPr>
        <p:spPr>
          <a:xfrm>
            <a:off x="3258115" y="4450922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kstSylinder 8">
            <a:extLst>
              <a:ext uri="{FF2B5EF4-FFF2-40B4-BE49-F238E27FC236}">
                <a16:creationId xmlns:a16="http://schemas.microsoft.com/office/drawing/2014/main" id="{C26CC436-8480-4BE2-833F-EAC527BC1023}"/>
              </a:ext>
            </a:extLst>
          </p:cNvPr>
          <p:cNvSpPr txBox="1"/>
          <p:nvPr/>
        </p:nvSpPr>
        <p:spPr>
          <a:xfrm>
            <a:off x="7012577" y="4401965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kstSylinder 8">
            <a:extLst>
              <a:ext uri="{FF2B5EF4-FFF2-40B4-BE49-F238E27FC236}">
                <a16:creationId xmlns:a16="http://schemas.microsoft.com/office/drawing/2014/main" id="{50EC756C-4D77-842E-6341-E6B98D735BD2}"/>
              </a:ext>
            </a:extLst>
          </p:cNvPr>
          <p:cNvSpPr txBox="1"/>
          <p:nvPr/>
        </p:nvSpPr>
        <p:spPr>
          <a:xfrm>
            <a:off x="10884189" y="4348461"/>
            <a:ext cx="62549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UiO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5" name="Bilde 24" descr="Et bilde som inneholder Menneskeansikt, person, smil, klær">
            <a:extLst>
              <a:ext uri="{FF2B5EF4-FFF2-40B4-BE49-F238E27FC236}">
                <a16:creationId xmlns:a16="http://schemas.microsoft.com/office/drawing/2014/main" id="{FC8C8234-75B8-AB11-215C-3AEB5764C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854" y="1108017"/>
            <a:ext cx="3600450" cy="3600450"/>
          </a:xfrm>
          <a:prstGeom prst="rect">
            <a:avLst/>
          </a:prstGeom>
        </p:spPr>
      </p:pic>
      <p:pic>
        <p:nvPicPr>
          <p:cNvPr id="27" name="Bilde 26" descr="Et bilde som inneholder Menneskeansikt, klær, person, smil">
            <a:extLst>
              <a:ext uri="{FF2B5EF4-FFF2-40B4-BE49-F238E27FC236}">
                <a16:creationId xmlns:a16="http://schemas.microsoft.com/office/drawing/2014/main" id="{0636B895-D5AD-EC09-1561-29C1B3CE9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88" y="1108017"/>
            <a:ext cx="3600381" cy="3600381"/>
          </a:xfrm>
          <a:prstGeom prst="rect">
            <a:avLst/>
          </a:prstGeom>
        </p:spPr>
      </p:pic>
      <p:pic>
        <p:nvPicPr>
          <p:cNvPr id="30" name="Bilde 29" descr="Et bilde som inneholder Menneskeansikt, person, smil, klær">
            <a:extLst>
              <a:ext uri="{FF2B5EF4-FFF2-40B4-BE49-F238E27FC236}">
                <a16:creationId xmlns:a16="http://schemas.microsoft.com/office/drawing/2014/main" id="{6D550853-B53B-1CBF-EDC8-70270FFB18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082" y="1108813"/>
            <a:ext cx="3600381" cy="3600381"/>
          </a:xfrm>
          <a:prstGeom prst="rect">
            <a:avLst/>
          </a:prstGeo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6C682AE8-3B2A-1F42-1641-A9755F642226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1066424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6A4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Rett pilkobling 50">
            <a:extLst>
              <a:ext uri="{FF2B5EF4-FFF2-40B4-BE49-F238E27FC236}">
                <a16:creationId xmlns:a16="http://schemas.microsoft.com/office/drawing/2014/main" id="{F4AEEB39-8626-CA19-B985-9B860E3C0FDD}"/>
              </a:ext>
            </a:extLst>
          </p:cNvPr>
          <p:cNvCxnSpPr>
            <a:cxnSpLocks/>
          </p:cNvCxnSpPr>
          <p:nvPr/>
        </p:nvCxnSpPr>
        <p:spPr>
          <a:xfrm flipV="1">
            <a:off x="1073273" y="4595409"/>
            <a:ext cx="0" cy="527197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Rett pilkobling 51">
            <a:extLst>
              <a:ext uri="{FF2B5EF4-FFF2-40B4-BE49-F238E27FC236}">
                <a16:creationId xmlns:a16="http://schemas.microsoft.com/office/drawing/2014/main" id="{85AA84B8-F761-3BFF-B49F-5D4744DD23D5}"/>
              </a:ext>
            </a:extLst>
          </p:cNvPr>
          <p:cNvCxnSpPr>
            <a:cxnSpLocks/>
          </p:cNvCxnSpPr>
          <p:nvPr/>
        </p:nvCxnSpPr>
        <p:spPr>
          <a:xfrm flipV="1">
            <a:off x="2694964" y="4610129"/>
            <a:ext cx="0" cy="527197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Rett pilkobling 49">
            <a:extLst>
              <a:ext uri="{FF2B5EF4-FFF2-40B4-BE49-F238E27FC236}">
                <a16:creationId xmlns:a16="http://schemas.microsoft.com/office/drawing/2014/main" id="{F53F57DC-CA5F-C78D-C54D-A1D502FAF4DF}"/>
              </a:ext>
            </a:extLst>
          </p:cNvPr>
          <p:cNvCxnSpPr>
            <a:cxnSpLocks/>
          </p:cNvCxnSpPr>
          <p:nvPr/>
        </p:nvCxnSpPr>
        <p:spPr>
          <a:xfrm flipV="1">
            <a:off x="4327462" y="4610130"/>
            <a:ext cx="0" cy="527197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Rett pilkobling 48">
            <a:extLst>
              <a:ext uri="{FF2B5EF4-FFF2-40B4-BE49-F238E27FC236}">
                <a16:creationId xmlns:a16="http://schemas.microsoft.com/office/drawing/2014/main" id="{2E57E087-F40C-3CBB-662B-9E6DD9E1E710}"/>
              </a:ext>
            </a:extLst>
          </p:cNvPr>
          <p:cNvCxnSpPr>
            <a:cxnSpLocks/>
          </p:cNvCxnSpPr>
          <p:nvPr/>
        </p:nvCxnSpPr>
        <p:spPr>
          <a:xfrm flipV="1">
            <a:off x="5958619" y="4601988"/>
            <a:ext cx="0" cy="527197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Rett pilkobling 47">
            <a:extLst>
              <a:ext uri="{FF2B5EF4-FFF2-40B4-BE49-F238E27FC236}">
                <a16:creationId xmlns:a16="http://schemas.microsoft.com/office/drawing/2014/main" id="{9C08B981-8FC9-4512-D85B-8C87180FD6A6}"/>
              </a:ext>
            </a:extLst>
          </p:cNvPr>
          <p:cNvCxnSpPr>
            <a:cxnSpLocks/>
          </p:cNvCxnSpPr>
          <p:nvPr/>
        </p:nvCxnSpPr>
        <p:spPr>
          <a:xfrm flipV="1">
            <a:off x="9129183" y="4601989"/>
            <a:ext cx="0" cy="527197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Rett pilkobling 29">
            <a:extLst>
              <a:ext uri="{FF2B5EF4-FFF2-40B4-BE49-F238E27FC236}">
                <a16:creationId xmlns:a16="http://schemas.microsoft.com/office/drawing/2014/main" id="{7603E568-D862-080F-0D3F-8C4463DC952D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4571476" y="3902803"/>
            <a:ext cx="870929" cy="1554"/>
          </a:xfrm>
          <a:prstGeom prst="straightConnector1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itle 4">
            <a:extLst>
              <a:ext uri="{FF2B5EF4-FFF2-40B4-BE49-F238E27FC236}">
                <a16:creationId xmlns:a16="http://schemas.microsoft.com/office/drawing/2014/main" id="{11AED670-5857-6757-EECC-92B51459C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075" y="356780"/>
            <a:ext cx="11357474" cy="629560"/>
          </a:xfrm>
        </p:spPr>
        <p:txBody>
          <a:bodyPr anchor="ctr">
            <a:noAutofit/>
          </a:bodyPr>
          <a:lstStyle/>
          <a:p>
            <a:r>
              <a:rPr lang="en-US" sz="4000" err="1"/>
              <a:t>Organisasjonskart</a:t>
            </a:r>
            <a:endParaRPr lang="en-US" sz="400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A9553411-0C9D-3294-8156-71EE30BA7C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C1D9C995-3813-DD4F-BD93-A084B2B802BC}" type="datetime1">
              <a:rPr lang="nb-NO" smtClean="0"/>
              <a:pPr>
                <a:spcAft>
                  <a:spcPts val="600"/>
                </a:spcAft>
              </a:pPr>
              <a:t>10.10.2025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D93EBC6-875C-9E65-C175-8CD17FF53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Date Placeholder 8" hidden="1">
            <a:extLst>
              <a:ext uri="{FF2B5EF4-FFF2-40B4-BE49-F238E27FC236}">
                <a16:creationId xmlns:a16="http://schemas.microsoft.com/office/drawing/2014/main" id="{15B7ECC1-A245-D5A7-0100-F944C67ACC1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0326756" y="6243181"/>
            <a:ext cx="74169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245B39F-840D-A148-9922-F2D02AE5EA38}" type="datetime1">
              <a:rPr lang="nb-NO" smtClean="0"/>
              <a:pPr>
                <a:spcAft>
                  <a:spcPts val="600"/>
                </a:spcAft>
              </a:pPr>
              <a:t>10.10.2025</a:t>
            </a:fld>
            <a:endParaRPr lang="en-US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C2EE15C1-4233-8E0E-B21A-25F023734690}"/>
              </a:ext>
            </a:extLst>
          </p:cNvPr>
          <p:cNvSpPr txBox="1">
            <a:spLocks/>
          </p:cNvSpPr>
          <p:nvPr/>
        </p:nvSpPr>
        <p:spPr>
          <a:xfrm>
            <a:off x="4153466" y="6228271"/>
            <a:ext cx="1753598" cy="3157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grpSp>
        <p:nvGrpSpPr>
          <p:cNvPr id="38" name="Gruppe 37">
            <a:extLst>
              <a:ext uri="{FF2B5EF4-FFF2-40B4-BE49-F238E27FC236}">
                <a16:creationId xmlns:a16="http://schemas.microsoft.com/office/drawing/2014/main" id="{493FB2FA-105F-7345-2F40-8A75CF66D38B}"/>
              </a:ext>
            </a:extLst>
          </p:cNvPr>
          <p:cNvGrpSpPr/>
          <p:nvPr/>
        </p:nvGrpSpPr>
        <p:grpSpPr>
          <a:xfrm>
            <a:off x="331075" y="596166"/>
            <a:ext cx="11153674" cy="5347741"/>
            <a:chOff x="436392" y="552800"/>
            <a:chExt cx="11153674" cy="5347741"/>
          </a:xfrm>
        </p:grpSpPr>
        <p:cxnSp>
          <p:nvCxnSpPr>
            <p:cNvPr id="11" name="Rett pilkobling 10">
              <a:extLst>
                <a:ext uri="{FF2B5EF4-FFF2-40B4-BE49-F238E27FC236}">
                  <a16:creationId xmlns:a16="http://schemas.microsoft.com/office/drawing/2014/main" id="{CFF0404A-9318-1B58-6B1F-69D3D58AD15B}"/>
                </a:ext>
              </a:extLst>
            </p:cNvPr>
            <p:cNvCxnSpPr>
              <a:cxnSpLocks/>
            </p:cNvCxnSpPr>
            <p:nvPr/>
          </p:nvCxnSpPr>
          <p:spPr>
            <a:xfrm>
              <a:off x="5798420" y="1724622"/>
              <a:ext cx="1243912" cy="1372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" name="Rett pilkobling 1">
              <a:extLst>
                <a:ext uri="{FF2B5EF4-FFF2-40B4-BE49-F238E27FC236}">
                  <a16:creationId xmlns:a16="http://schemas.microsoft.com/office/drawing/2014/main" id="{4D8D90D9-B25D-5F38-70B2-647454FBB4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6793" y="2835523"/>
              <a:ext cx="840116" cy="4220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Rett pilkobling 36">
              <a:extLst>
                <a:ext uri="{FF2B5EF4-FFF2-40B4-BE49-F238E27FC236}">
                  <a16:creationId xmlns:a16="http://schemas.microsoft.com/office/drawing/2014/main" id="{E2B4F1FE-FA1F-D51A-DAEA-DE85288D77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26952" y="4558623"/>
              <a:ext cx="0" cy="527197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2BA044B0-39DF-1585-DC4D-4A408DC96D40}"/>
                </a:ext>
              </a:extLst>
            </p:cNvPr>
            <p:cNvSpPr/>
            <p:nvPr/>
          </p:nvSpPr>
          <p:spPr>
            <a:xfrm>
              <a:off x="6987640" y="1448076"/>
              <a:ext cx="1393568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Dekanatet</a:t>
              </a:r>
              <a:endParaRPr lang="nb-NO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4993B9CD-64E2-8B65-3944-32868F5E90A2}"/>
                </a:ext>
              </a:extLst>
            </p:cNvPr>
            <p:cNvSpPr/>
            <p:nvPr/>
          </p:nvSpPr>
          <p:spPr>
            <a:xfrm>
              <a:off x="6987640" y="552800"/>
              <a:ext cx="1393567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Fakultetsstyret</a:t>
              </a:r>
            </a:p>
          </p:txBody>
        </p:sp>
        <p:cxnSp>
          <p:nvCxnSpPr>
            <p:cNvPr id="8" name="Rett pilkobling 7">
              <a:extLst>
                <a:ext uri="{FF2B5EF4-FFF2-40B4-BE49-F238E27FC236}">
                  <a16:creationId xmlns:a16="http://schemas.microsoft.com/office/drawing/2014/main" id="{5F158AFD-388A-8A1E-942B-16AD561C667D}"/>
                </a:ext>
              </a:extLst>
            </p:cNvPr>
            <p:cNvCxnSpPr/>
            <p:nvPr/>
          </p:nvCxnSpPr>
          <p:spPr>
            <a:xfrm flipV="1">
              <a:off x="7684423" y="1176997"/>
              <a:ext cx="1370" cy="273218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EFD83375-6604-5627-6A7B-510F72B90250}"/>
                </a:ext>
              </a:extLst>
            </p:cNvPr>
            <p:cNvSpPr/>
            <p:nvPr/>
          </p:nvSpPr>
          <p:spPr>
            <a:xfrm>
              <a:off x="4410258" y="1452001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Fakultets-administrasjonen</a:t>
              </a:r>
              <a:endParaRPr lang="nb-NO">
                <a:solidFill>
                  <a:schemeClr val="tx1"/>
                </a:solidFill>
                <a:cs typeface="Arial"/>
              </a:endParaRPr>
            </a:p>
          </p:txBody>
        </p:sp>
        <p:cxnSp>
          <p:nvCxnSpPr>
            <p:cNvPr id="13" name="Rett pilkobling 12">
              <a:extLst>
                <a:ext uri="{FF2B5EF4-FFF2-40B4-BE49-F238E27FC236}">
                  <a16:creationId xmlns:a16="http://schemas.microsoft.com/office/drawing/2014/main" id="{1AB27AD2-FEC8-E142-25F6-ADEE5E29D4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83719" y="2069910"/>
              <a:ext cx="10331" cy="2488713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E9AE89D9-43D9-674C-E8DD-4DCC57D6CB20}"/>
                </a:ext>
              </a:extLst>
            </p:cNvPr>
            <p:cNvSpPr/>
            <p:nvPr/>
          </p:nvSpPr>
          <p:spPr>
            <a:xfrm>
              <a:off x="5516896" y="3531512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Studieavdelingen</a:t>
              </a:r>
            </a:p>
          </p:txBody>
        </p:sp>
        <p:sp>
          <p:nvSpPr>
            <p:cNvPr id="15" name="Rektangel 14">
              <a:extLst>
                <a:ext uri="{FF2B5EF4-FFF2-40B4-BE49-F238E27FC236}">
                  <a16:creationId xmlns:a16="http://schemas.microsoft.com/office/drawing/2014/main" id="{C3B3C9BB-18D8-085E-4ACE-2EC9AECF3EB9}"/>
                </a:ext>
              </a:extLst>
            </p:cNvPr>
            <p:cNvSpPr/>
            <p:nvPr/>
          </p:nvSpPr>
          <p:spPr>
            <a:xfrm>
              <a:off x="3216944" y="2526604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Økonomi-avdelingen</a:t>
              </a:r>
            </a:p>
          </p:txBody>
        </p: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47496E63-3FC8-288A-DAFB-796EC98E2ACA}"/>
                </a:ext>
              </a:extLst>
            </p:cNvPr>
            <p:cNvSpPr/>
            <p:nvPr/>
          </p:nvSpPr>
          <p:spPr>
            <a:xfrm>
              <a:off x="3214577" y="3550518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Personal-avdelingen (HR)</a:t>
              </a:r>
              <a:endParaRPr lang="nb-NO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74DDDE7E-36D5-67A6-0434-9760F7E8041C}"/>
                </a:ext>
              </a:extLst>
            </p:cNvPr>
            <p:cNvSpPr/>
            <p:nvPr/>
          </p:nvSpPr>
          <p:spPr>
            <a:xfrm>
              <a:off x="5523487" y="2526604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Avdeling for forskning og kommunikasjon</a:t>
              </a:r>
              <a:endParaRPr lang="nb-NO">
                <a:solidFill>
                  <a:schemeClr val="tx1"/>
                </a:solidFill>
                <a:cs typeface="Arial"/>
              </a:endParaRPr>
            </a:p>
          </p:txBody>
        </p:sp>
        <p:cxnSp>
          <p:nvCxnSpPr>
            <p:cNvPr id="18" name="Rett pilkobling 17">
              <a:extLst>
                <a:ext uri="{FF2B5EF4-FFF2-40B4-BE49-F238E27FC236}">
                  <a16:creationId xmlns:a16="http://schemas.microsoft.com/office/drawing/2014/main" id="{59F53099-5D4D-DEA3-ED6D-7ED8C6D5C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2004" y="2053045"/>
              <a:ext cx="12420" cy="3026195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93E50FBA-9364-4064-508F-0734609838E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78590" y="4558623"/>
              <a:ext cx="9642759" cy="1970"/>
            </a:xfrm>
            <a:prstGeom prst="straightConnector1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78B1409C-D8DB-3ABC-E6ED-F0FAD0328E28}"/>
                </a:ext>
              </a:extLst>
            </p:cNvPr>
            <p:cNvSpPr/>
            <p:nvPr/>
          </p:nvSpPr>
          <p:spPr>
            <a:xfrm>
              <a:off x="436392" y="4993186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Psykologisk institutt</a:t>
              </a:r>
            </a:p>
          </p:txBody>
        </p:sp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206BF182-240F-5B4D-292B-0C0E70E423A7}"/>
                </a:ext>
              </a:extLst>
            </p:cNvPr>
            <p:cNvSpPr/>
            <p:nvPr/>
          </p:nvSpPr>
          <p:spPr>
            <a:xfrm>
              <a:off x="2069844" y="4991534"/>
              <a:ext cx="1462216" cy="90900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Institutt for sosiologi og samfunns-geografi</a:t>
              </a:r>
            </a:p>
          </p:txBody>
        </p:sp>
        <p:sp>
          <p:nvSpPr>
            <p:cNvPr id="22" name="Rektangel 21">
              <a:extLst>
                <a:ext uri="{FF2B5EF4-FFF2-40B4-BE49-F238E27FC236}">
                  <a16:creationId xmlns:a16="http://schemas.microsoft.com/office/drawing/2014/main" id="{02B3F622-7853-D010-63B4-A82829976A86}"/>
                </a:ext>
              </a:extLst>
            </p:cNvPr>
            <p:cNvSpPr/>
            <p:nvPr/>
          </p:nvSpPr>
          <p:spPr>
            <a:xfrm>
              <a:off x="3701955" y="4991534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Økonomisk institutt</a:t>
              </a:r>
            </a:p>
          </p:txBody>
        </p:sp>
        <p:sp>
          <p:nvSpPr>
            <p:cNvPr id="23" name="Rektangel 22">
              <a:extLst>
                <a:ext uri="{FF2B5EF4-FFF2-40B4-BE49-F238E27FC236}">
                  <a16:creationId xmlns:a16="http://schemas.microsoft.com/office/drawing/2014/main" id="{DE923B0F-7F5B-C8F4-C1CA-64DC33C7A7F4}"/>
                </a:ext>
              </a:extLst>
            </p:cNvPr>
            <p:cNvSpPr/>
            <p:nvPr/>
          </p:nvSpPr>
          <p:spPr>
            <a:xfrm>
              <a:off x="5332828" y="4991534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Sosial-antropologisk institutt</a:t>
              </a:r>
            </a:p>
          </p:txBody>
        </p:sp>
        <p:sp>
          <p:nvSpPr>
            <p:cNvPr id="25" name="Rektangel 24">
              <a:extLst>
                <a:ext uri="{FF2B5EF4-FFF2-40B4-BE49-F238E27FC236}">
                  <a16:creationId xmlns:a16="http://schemas.microsoft.com/office/drawing/2014/main" id="{C823816A-5195-D5A3-E851-95EA2DFE7EAC}"/>
                </a:ext>
              </a:extLst>
            </p:cNvPr>
            <p:cNvSpPr/>
            <p:nvPr/>
          </p:nvSpPr>
          <p:spPr>
            <a:xfrm>
              <a:off x="6915875" y="4993186"/>
              <a:ext cx="1462216" cy="61783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Institutt for statsvitenskap</a:t>
              </a:r>
            </a:p>
          </p:txBody>
        </p:sp>
        <p:sp>
          <p:nvSpPr>
            <p:cNvPr id="27" name="Rektangel 26">
              <a:extLst>
                <a:ext uri="{FF2B5EF4-FFF2-40B4-BE49-F238E27FC236}">
                  <a16:creationId xmlns:a16="http://schemas.microsoft.com/office/drawing/2014/main" id="{F72EE3D9-8FB8-0761-1EFE-F94392EE872D}"/>
                </a:ext>
              </a:extLst>
            </p:cNvPr>
            <p:cNvSpPr/>
            <p:nvPr/>
          </p:nvSpPr>
          <p:spPr>
            <a:xfrm>
              <a:off x="8498922" y="4991534"/>
              <a:ext cx="1462216" cy="909007"/>
            </a:xfrm>
            <a:prstGeom prst="rect">
              <a:avLst/>
            </a:prstGeom>
            <a:solidFill>
              <a:srgbClr val="E6E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TIK Senter for teknologi, innovasjon og kultur </a:t>
              </a:r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A5132A36-9790-178B-7FE3-7B20ACDE929E}"/>
                </a:ext>
              </a:extLst>
            </p:cNvPr>
            <p:cNvSpPr/>
            <p:nvPr/>
          </p:nvSpPr>
          <p:spPr>
            <a:xfrm>
              <a:off x="10127850" y="4993969"/>
              <a:ext cx="1462216" cy="617837"/>
            </a:xfrm>
            <a:prstGeom prst="rect">
              <a:avLst/>
            </a:prstGeom>
            <a:solidFill>
              <a:srgbClr val="E6EC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nb-NO" sz="1200" b="1">
                  <a:solidFill>
                    <a:schemeClr val="tx1"/>
                  </a:solidFill>
                  <a:cs typeface="Arial"/>
                </a:rPr>
                <a:t>ARENA Senter for europa-forskning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1978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D26173-2F34-3ECC-5415-20128E558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343" y="2062004"/>
            <a:ext cx="9922565" cy="2733991"/>
          </a:xfrm>
        </p:spPr>
        <p:txBody>
          <a:bodyPr/>
          <a:lstStyle/>
          <a:p>
            <a:pPr algn="ctr"/>
            <a:r>
              <a:rPr lang="en-US"/>
              <a:t>Studier </a:t>
            </a:r>
            <a:r>
              <a:rPr lang="en-US" err="1"/>
              <a:t>ved</a:t>
            </a:r>
            <a:r>
              <a:rPr lang="en-US"/>
              <a:t> SV-fakultetet</a:t>
            </a:r>
            <a:endParaRPr lang="en-GB"/>
          </a:p>
        </p:txBody>
      </p:sp>
      <p:sp>
        <p:nvSpPr>
          <p:cNvPr id="2" name="TekstSylinder 8">
            <a:extLst>
              <a:ext uri="{FF2B5EF4-FFF2-40B4-BE49-F238E27FC236}">
                <a16:creationId xmlns:a16="http://schemas.microsoft.com/office/drawing/2014/main" id="{DDAD5D84-563A-D647-DC18-B3BBA063C7B1}"/>
              </a:ext>
            </a:extLst>
          </p:cNvPr>
          <p:cNvSpPr txBox="1"/>
          <p:nvPr/>
        </p:nvSpPr>
        <p:spPr>
          <a:xfrm>
            <a:off x="10763404" y="6627168"/>
            <a:ext cx="14285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Erik Engblad / UiO</a:t>
            </a:r>
            <a:endParaRPr kumimoji="0" lang="en-GB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776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Bachelorprogram </a:t>
            </a:r>
            <a:endParaRPr lang="nb-NO" sz="4000">
              <a:highlight>
                <a:srgbClr val="FFFF00"/>
              </a:highlight>
            </a:endParaRP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4F04D25-3C22-50F1-0211-745836D1937B}"/>
              </a:ext>
            </a:extLst>
          </p:cNvPr>
          <p:cNvSpPr/>
          <p:nvPr/>
        </p:nvSpPr>
        <p:spPr>
          <a:xfrm>
            <a:off x="6125820" y="1182759"/>
            <a:ext cx="2880000" cy="2331676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F3D5FE8-BCE8-0806-5A78-584684D7B314}"/>
              </a:ext>
            </a:extLst>
          </p:cNvPr>
          <p:cNvSpPr/>
          <p:nvPr/>
        </p:nvSpPr>
        <p:spPr>
          <a:xfrm>
            <a:off x="360044" y="1186098"/>
            <a:ext cx="2866525" cy="2331676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873171A-028A-BBF6-AB4A-000EED632008}"/>
              </a:ext>
            </a:extLst>
          </p:cNvPr>
          <p:cNvSpPr/>
          <p:nvPr/>
        </p:nvSpPr>
        <p:spPr>
          <a:xfrm>
            <a:off x="9042198" y="3550781"/>
            <a:ext cx="2842582" cy="233802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430494" y="1253264"/>
            <a:ext cx="2720888" cy="2205668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err="1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Honours</a:t>
            </a:r>
            <a: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-programmet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Internasjonale studier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Kultur og kommunikasjon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2335B98-C402-B84C-5BDA-B8C3086EEDB2}"/>
              </a:ext>
            </a:extLst>
          </p:cNvPr>
          <p:cNvSpPr txBox="1"/>
          <p:nvPr/>
        </p:nvSpPr>
        <p:spPr>
          <a:xfrm>
            <a:off x="9189203" y="3889881"/>
            <a:ext cx="2642751" cy="1715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Statsvitenskap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Utviklingsstudier </a:t>
            </a:r>
            <a:b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og bærekraft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Økonomi og datavitenskap</a:t>
            </a:r>
            <a:endParaRPr lang="nb-NO" sz="2000">
              <a:solidFill>
                <a:srgbClr val="FFFFF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945010-45A7-528F-4B31-286094C04FD6}"/>
              </a:ext>
            </a:extLst>
          </p:cNvPr>
          <p:cNvSpPr txBox="1"/>
          <p:nvPr/>
        </p:nvSpPr>
        <p:spPr>
          <a:xfrm>
            <a:off x="6223945" y="1819584"/>
            <a:ext cx="2690308" cy="105637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Samfunnsøkonomi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Sosialantropologi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Sosiologi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2C0D43-C800-D114-15B9-712CC6600C38}"/>
              </a:ext>
            </a:extLst>
          </p:cNvPr>
          <p:cNvSpPr txBox="1"/>
          <p:nvPr/>
        </p:nvSpPr>
        <p:spPr>
          <a:xfrm>
            <a:off x="10724050" y="33624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2D56E-6499-7096-9310-8E17346300D0}"/>
              </a:ext>
            </a:extLst>
          </p:cNvPr>
          <p:cNvSpPr txBox="1"/>
          <p:nvPr/>
        </p:nvSpPr>
        <p:spPr>
          <a:xfrm>
            <a:off x="5006965" y="336341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83ADEF2-1C6E-6CAF-0024-2945AB205529}"/>
              </a:ext>
            </a:extLst>
          </p:cNvPr>
          <p:cNvSpPr txBox="1"/>
          <p:nvPr/>
        </p:nvSpPr>
        <p:spPr>
          <a:xfrm>
            <a:off x="7855189" y="574300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24" name="Rektangel 13">
            <a:extLst>
              <a:ext uri="{FF2B5EF4-FFF2-40B4-BE49-F238E27FC236}">
                <a16:creationId xmlns:a16="http://schemas.microsoft.com/office/drawing/2014/main" id="{2DDD5FDB-EEEB-5A66-4B61-F9B419D40E51}"/>
              </a:ext>
            </a:extLst>
          </p:cNvPr>
          <p:cNvSpPr/>
          <p:nvPr/>
        </p:nvSpPr>
        <p:spPr>
          <a:xfrm>
            <a:off x="3268806" y="3549495"/>
            <a:ext cx="2827191" cy="2324774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">
            <a:extLst>
              <a:ext uri="{FF2B5EF4-FFF2-40B4-BE49-F238E27FC236}">
                <a16:creationId xmlns:a16="http://schemas.microsoft.com/office/drawing/2014/main" id="{BC1D12C6-5FF1-3E04-102F-D4A76227494E}"/>
              </a:ext>
            </a:extLst>
          </p:cNvPr>
          <p:cNvSpPr txBox="1"/>
          <p:nvPr/>
        </p:nvSpPr>
        <p:spPr>
          <a:xfrm>
            <a:off x="3314095" y="3889881"/>
            <a:ext cx="2663271" cy="1715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Offentlig administrasjon </a:t>
            </a:r>
            <a:b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og ledelse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Psykologi </a:t>
            </a: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/>
                <a:ea typeface="Calibri" panose="020F0502020204030204" pitchFamily="34" charset="0"/>
                <a:cs typeface="Arial"/>
              </a:rPr>
              <a:t>Samfunnsgeografi</a:t>
            </a:r>
            <a:endParaRPr lang="nb-NO" sz="2000"/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F286CF31-0EBD-0916-3DEA-AA4FECF60846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3833A78-BA71-6E12-BE2A-3D02B1A22443}"/>
              </a:ext>
            </a:extLst>
          </p:cNvPr>
          <p:cNvGrpSpPr/>
          <p:nvPr/>
        </p:nvGrpSpPr>
        <p:grpSpPr>
          <a:xfrm>
            <a:off x="6138234" y="3549495"/>
            <a:ext cx="2906530" cy="2338879"/>
            <a:chOff x="6138234" y="3549495"/>
            <a:chExt cx="2906530" cy="2338879"/>
          </a:xfrm>
        </p:grpSpPr>
        <p:pic>
          <p:nvPicPr>
            <p:cNvPr id="8" name="Bilde 7" descr="Et bilde som inneholder klær, utendørs, tre, person&#10;&#10;KI-generert innhold kan være feil.">
              <a:extLst>
                <a:ext uri="{FF2B5EF4-FFF2-40B4-BE49-F238E27FC236}">
                  <a16:creationId xmlns:a16="http://schemas.microsoft.com/office/drawing/2014/main" id="{85C48A10-774D-8951-99BF-CAA858085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78"/>
            <a:stretch/>
          </p:blipFill>
          <p:spPr>
            <a:xfrm>
              <a:off x="6138234" y="3549495"/>
              <a:ext cx="2867585" cy="2324774"/>
            </a:xfrm>
            <a:prstGeom prst="rect">
              <a:avLst/>
            </a:prstGeom>
          </p:spPr>
        </p:pic>
        <p:sp>
          <p:nvSpPr>
            <p:cNvPr id="22" name="TekstSylinder 5">
              <a:extLst>
                <a:ext uri="{FF2B5EF4-FFF2-40B4-BE49-F238E27FC236}">
                  <a16:creationId xmlns:a16="http://schemas.microsoft.com/office/drawing/2014/main" id="{CACAF0FB-E25A-F904-14C9-434AD8F09C15}"/>
                </a:ext>
              </a:extLst>
            </p:cNvPr>
            <p:cNvSpPr txBox="1"/>
            <p:nvPr/>
          </p:nvSpPr>
          <p:spPr>
            <a:xfrm>
              <a:off x="7891884" y="5688319"/>
              <a:ext cx="115288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6EF377CA-745A-628D-2161-2EA820DDFA75}"/>
              </a:ext>
            </a:extLst>
          </p:cNvPr>
          <p:cNvGrpSpPr/>
          <p:nvPr/>
        </p:nvGrpSpPr>
        <p:grpSpPr>
          <a:xfrm>
            <a:off x="355308" y="3542229"/>
            <a:ext cx="2897010" cy="2332040"/>
            <a:chOff x="355308" y="3542229"/>
            <a:chExt cx="2897010" cy="2332040"/>
          </a:xfrm>
        </p:grpSpPr>
        <p:pic>
          <p:nvPicPr>
            <p:cNvPr id="21" name="Bilde 20" descr="Et bilde som inneholder klær, person, møbler, sko&#10;&#10;KI-generert innhold kan være feil.">
              <a:extLst>
                <a:ext uri="{FF2B5EF4-FFF2-40B4-BE49-F238E27FC236}">
                  <a16:creationId xmlns:a16="http://schemas.microsoft.com/office/drawing/2014/main" id="{2A2B4413-FF54-58B1-D281-C55996891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163" t="-446" r="15229" b="446"/>
            <a:stretch/>
          </p:blipFill>
          <p:spPr>
            <a:xfrm>
              <a:off x="355308" y="3542229"/>
              <a:ext cx="2871261" cy="2332040"/>
            </a:xfrm>
            <a:prstGeom prst="rect">
              <a:avLst/>
            </a:prstGeom>
          </p:spPr>
        </p:pic>
        <p:sp>
          <p:nvSpPr>
            <p:cNvPr id="26" name="TekstSylinder 5">
              <a:extLst>
                <a:ext uri="{FF2B5EF4-FFF2-40B4-BE49-F238E27FC236}">
                  <a16:creationId xmlns:a16="http://schemas.microsoft.com/office/drawing/2014/main" id="{BC619C1A-AD90-8F5A-15DB-777C8E1A9EE6}"/>
                </a:ext>
              </a:extLst>
            </p:cNvPr>
            <p:cNvSpPr txBox="1"/>
            <p:nvPr/>
          </p:nvSpPr>
          <p:spPr>
            <a:xfrm>
              <a:off x="1913490" y="5671902"/>
              <a:ext cx="13388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Amund Aasbrenn / UiO</a:t>
              </a:r>
            </a:p>
          </p:txBody>
        </p:sp>
      </p:grp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65A0F9B7-F793-3EF0-05FE-7914A3AE0F8D}"/>
              </a:ext>
            </a:extLst>
          </p:cNvPr>
          <p:cNvGrpSpPr/>
          <p:nvPr/>
        </p:nvGrpSpPr>
        <p:grpSpPr>
          <a:xfrm>
            <a:off x="9042198" y="1177774"/>
            <a:ext cx="2861431" cy="2362292"/>
            <a:chOff x="9042198" y="1177774"/>
            <a:chExt cx="2861431" cy="2362292"/>
          </a:xfrm>
        </p:grpSpPr>
        <p:pic>
          <p:nvPicPr>
            <p:cNvPr id="15" name="Bilde 14" descr="Et bilde som inneholder person, klær, innendørs, bord&#10;&#10;KI-generert innhold kan være feil.">
              <a:extLst>
                <a:ext uri="{FF2B5EF4-FFF2-40B4-BE49-F238E27FC236}">
                  <a16:creationId xmlns:a16="http://schemas.microsoft.com/office/drawing/2014/main" id="{610107B9-0903-D827-7922-60E733101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84" r="5205" b="488"/>
            <a:stretch/>
          </p:blipFill>
          <p:spPr>
            <a:xfrm>
              <a:off x="9042198" y="1177774"/>
              <a:ext cx="2823637" cy="2340000"/>
            </a:xfrm>
            <a:prstGeom prst="rect">
              <a:avLst/>
            </a:prstGeom>
          </p:spPr>
        </p:pic>
        <p:sp>
          <p:nvSpPr>
            <p:cNvPr id="28" name="TekstSylinder 5">
              <a:extLst>
                <a:ext uri="{FF2B5EF4-FFF2-40B4-BE49-F238E27FC236}">
                  <a16:creationId xmlns:a16="http://schemas.microsoft.com/office/drawing/2014/main" id="{F473A433-1503-0CC3-7B02-1F2D68C4CF1D}"/>
                </a:ext>
              </a:extLst>
            </p:cNvPr>
            <p:cNvSpPr txBox="1"/>
            <p:nvPr/>
          </p:nvSpPr>
          <p:spPr>
            <a:xfrm>
              <a:off x="10564801" y="3340011"/>
              <a:ext cx="13388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/>
                <a:t>Foto: Amund Aasbrenn / UiO</a:t>
              </a:r>
            </a:p>
          </p:txBody>
        </p:sp>
      </p:grpSp>
      <p:grpSp>
        <p:nvGrpSpPr>
          <p:cNvPr id="7" name="Gruppe 6">
            <a:extLst>
              <a:ext uri="{FF2B5EF4-FFF2-40B4-BE49-F238E27FC236}">
                <a16:creationId xmlns:a16="http://schemas.microsoft.com/office/drawing/2014/main" id="{CF8DC7C9-38B1-87DD-08C1-C96CB511388C}"/>
              </a:ext>
            </a:extLst>
          </p:cNvPr>
          <p:cNvGrpSpPr/>
          <p:nvPr/>
        </p:nvGrpSpPr>
        <p:grpSpPr>
          <a:xfrm>
            <a:off x="3262947" y="1186098"/>
            <a:ext cx="2863914" cy="2353968"/>
            <a:chOff x="3262947" y="1186098"/>
            <a:chExt cx="2863914" cy="2353968"/>
          </a:xfrm>
        </p:grpSpPr>
        <p:pic>
          <p:nvPicPr>
            <p:cNvPr id="33" name="Bilde 32" descr="Et bilde som inneholder klær, person, innendørs, vindu&#10;&#10;KI-generert innhold kan være feil.">
              <a:extLst>
                <a:ext uri="{FF2B5EF4-FFF2-40B4-BE49-F238E27FC236}">
                  <a16:creationId xmlns:a16="http://schemas.microsoft.com/office/drawing/2014/main" id="{AAAEE03D-1A93-F439-F8EF-B127DE868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2" t="355" r="13798" b="1"/>
            <a:stretch/>
          </p:blipFill>
          <p:spPr>
            <a:xfrm>
              <a:off x="3262947" y="1186098"/>
              <a:ext cx="2833052" cy="2331676"/>
            </a:xfrm>
            <a:prstGeom prst="rect">
              <a:avLst/>
            </a:prstGeom>
          </p:spPr>
        </p:pic>
        <p:sp>
          <p:nvSpPr>
            <p:cNvPr id="34" name="TekstSylinder 5">
              <a:extLst>
                <a:ext uri="{FF2B5EF4-FFF2-40B4-BE49-F238E27FC236}">
                  <a16:creationId xmlns:a16="http://schemas.microsoft.com/office/drawing/2014/main" id="{5B6DA493-E3F1-7883-C1E2-D4F39BDF5BB9}"/>
                </a:ext>
              </a:extLst>
            </p:cNvPr>
            <p:cNvSpPr txBox="1"/>
            <p:nvPr/>
          </p:nvSpPr>
          <p:spPr>
            <a:xfrm>
              <a:off x="4973981" y="3340011"/>
              <a:ext cx="115288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0758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DF390-1D33-7B20-29AF-CB4E6F4E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F60FA0-E74D-92FE-7BC6-1C688EF8B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Masterprogram </a:t>
            </a:r>
            <a:endParaRPr lang="nb-NO" sz="4000">
              <a:highlight>
                <a:srgbClr val="FFFF00"/>
              </a:highlight>
            </a:endParaRP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F17668F9-66F6-9006-9F0B-91D666815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F5A9F7CE-94B5-3B39-9DD2-1E695500A2A2}"/>
              </a:ext>
            </a:extLst>
          </p:cNvPr>
          <p:cNvSpPr/>
          <p:nvPr/>
        </p:nvSpPr>
        <p:spPr>
          <a:xfrm>
            <a:off x="6125820" y="1182759"/>
            <a:ext cx="2880000" cy="2335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DC9CAB08-B375-C2AF-6081-82C4FCB5E4BA}"/>
              </a:ext>
            </a:extLst>
          </p:cNvPr>
          <p:cNvSpPr/>
          <p:nvPr/>
        </p:nvSpPr>
        <p:spPr>
          <a:xfrm>
            <a:off x="360044" y="1186098"/>
            <a:ext cx="2866525" cy="2331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75AACF1-C52B-9EA6-9EEA-5364EA5780A5}"/>
              </a:ext>
            </a:extLst>
          </p:cNvPr>
          <p:cNvSpPr/>
          <p:nvPr/>
        </p:nvSpPr>
        <p:spPr>
          <a:xfrm>
            <a:off x="9042198" y="3550781"/>
            <a:ext cx="2842582" cy="23380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44B94A7-A645-9227-EE4B-DBFA1E53F935}"/>
              </a:ext>
            </a:extLst>
          </p:cNvPr>
          <p:cNvSpPr txBox="1"/>
          <p:nvPr/>
        </p:nvSpPr>
        <p:spPr>
          <a:xfrm>
            <a:off x="430494" y="1827908"/>
            <a:ext cx="2720888" cy="1056379"/>
          </a:xfrm>
          <a:prstGeom prst="rect">
            <a:avLst/>
          </a:prstGeom>
          <a:noFill/>
        </p:spPr>
        <p:txBody>
          <a:bodyPr wrap="square" lIns="91440" tIns="45720" rIns="91440" bIns="45720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err="1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Economics</a:t>
            </a:r>
            <a:endParaRPr lang="nb-NO" sz="2000">
              <a:solidFill>
                <a:srgbClr val="FFFFF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Global-MINDS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Human </a:t>
            </a:r>
            <a:r>
              <a:rPr lang="nb-NO" sz="2000" err="1">
                <a:solidFill>
                  <a:srgbClr val="FFFFFF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geography</a:t>
            </a:r>
            <a:endParaRPr lang="nb-NO" sz="2000">
              <a:solidFill>
                <a:srgbClr val="FFFFFF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2D312A2-B5DE-A426-5959-91DED1A52FC2}"/>
              </a:ext>
            </a:extLst>
          </p:cNvPr>
          <p:cNvSpPr txBox="1"/>
          <p:nvPr/>
        </p:nvSpPr>
        <p:spPr>
          <a:xfrm>
            <a:off x="9077994" y="3927358"/>
            <a:ext cx="2770989" cy="155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8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Teknologi, innovasjon og kunnskap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18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ESST – </a:t>
            </a:r>
            <a:r>
              <a:rPr lang="nb-NO" sz="1800" err="1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Society</a:t>
            </a:r>
            <a:r>
              <a:rPr lang="nb-NO" sz="1800">
                <a:solidFill>
                  <a:srgbClr val="FFFFFF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Science and Technology in Europe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96D0BBF-9BCA-A9B1-B66A-523A2DA47F60}"/>
              </a:ext>
            </a:extLst>
          </p:cNvPr>
          <p:cNvSpPr txBox="1"/>
          <p:nvPr/>
        </p:nvSpPr>
        <p:spPr>
          <a:xfrm>
            <a:off x="6223945" y="1819584"/>
            <a:ext cx="2690308" cy="105637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</a:t>
            </a: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b-NO" sz="200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Anthropolgy</a:t>
            </a:r>
            <a:endParaRPr lang="nb-NO" sz="200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Sosiologi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Statsvitenskap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F74EC49-661B-6019-F481-17069F9E5D99}"/>
              </a:ext>
            </a:extLst>
          </p:cNvPr>
          <p:cNvSpPr txBox="1"/>
          <p:nvPr/>
        </p:nvSpPr>
        <p:spPr>
          <a:xfrm>
            <a:off x="10724050" y="33624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0979CEC-B46B-0737-7A6C-6DCA7C017563}"/>
              </a:ext>
            </a:extLst>
          </p:cNvPr>
          <p:cNvSpPr txBox="1"/>
          <p:nvPr/>
        </p:nvSpPr>
        <p:spPr>
          <a:xfrm>
            <a:off x="5006965" y="336341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0DCB738-82E8-26EC-867D-4C5A2FA40737}"/>
              </a:ext>
            </a:extLst>
          </p:cNvPr>
          <p:cNvSpPr txBox="1"/>
          <p:nvPr/>
        </p:nvSpPr>
        <p:spPr>
          <a:xfrm>
            <a:off x="7855189" y="5743008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Jarli &amp; Jordan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24" name="Rektangel 13">
            <a:extLst>
              <a:ext uri="{FF2B5EF4-FFF2-40B4-BE49-F238E27FC236}">
                <a16:creationId xmlns:a16="http://schemas.microsoft.com/office/drawing/2014/main" id="{6C060FD5-B6AF-1094-8F9F-22AAFDBAFD94}"/>
              </a:ext>
            </a:extLst>
          </p:cNvPr>
          <p:cNvSpPr/>
          <p:nvPr/>
        </p:nvSpPr>
        <p:spPr>
          <a:xfrm>
            <a:off x="3268806" y="3549495"/>
            <a:ext cx="2827191" cy="23247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TekstSylinder 2">
            <a:extLst>
              <a:ext uri="{FF2B5EF4-FFF2-40B4-BE49-F238E27FC236}">
                <a16:creationId xmlns:a16="http://schemas.microsoft.com/office/drawing/2014/main" id="{5B5CF138-A840-ED5A-A26A-15938582F5A6}"/>
              </a:ext>
            </a:extLst>
          </p:cNvPr>
          <p:cNvSpPr txBox="1"/>
          <p:nvPr/>
        </p:nvSpPr>
        <p:spPr>
          <a:xfrm>
            <a:off x="3314095" y="3889881"/>
            <a:ext cx="2663271" cy="1715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Organisasjon, </a:t>
            </a:r>
            <a:b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ledelse og arbeid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Peace and </a:t>
            </a:r>
            <a:r>
              <a:rPr lang="nb-NO" sz="200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Conflict</a:t>
            </a: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Studies</a:t>
            </a:r>
          </a:p>
          <a:p>
            <a:pPr marL="342900" lvl="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nb-NO" sz="200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Psykologi</a:t>
            </a:r>
          </a:p>
        </p:txBody>
      </p:sp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904ABAC6-9610-5139-75FB-7ECFF5E673AB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7913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34143080-94A8-8C8D-C8E6-8B3C7546E8B6}"/>
              </a:ext>
            </a:extLst>
          </p:cNvPr>
          <p:cNvGrpSpPr/>
          <p:nvPr/>
        </p:nvGrpSpPr>
        <p:grpSpPr>
          <a:xfrm>
            <a:off x="6138234" y="3549495"/>
            <a:ext cx="2906530" cy="2338879"/>
            <a:chOff x="6138234" y="3549495"/>
            <a:chExt cx="2906530" cy="2338879"/>
          </a:xfrm>
        </p:grpSpPr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D2D8FCAD-15F3-76D4-E17B-C6846E2AE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3" r="8873"/>
            <a:stretch/>
          </p:blipFill>
          <p:spPr>
            <a:xfrm>
              <a:off x="6138234" y="3549495"/>
              <a:ext cx="2867585" cy="2324774"/>
            </a:xfrm>
            <a:prstGeom prst="rect">
              <a:avLst/>
            </a:prstGeom>
          </p:spPr>
        </p:pic>
        <p:sp>
          <p:nvSpPr>
            <p:cNvPr id="22" name="TekstSylinder 5">
              <a:extLst>
                <a:ext uri="{FF2B5EF4-FFF2-40B4-BE49-F238E27FC236}">
                  <a16:creationId xmlns:a16="http://schemas.microsoft.com/office/drawing/2014/main" id="{167426F5-C30C-C621-26AD-B50C38F20D09}"/>
                </a:ext>
              </a:extLst>
            </p:cNvPr>
            <p:cNvSpPr txBox="1"/>
            <p:nvPr/>
          </p:nvSpPr>
          <p:spPr>
            <a:xfrm>
              <a:off x="7891884" y="5688319"/>
              <a:ext cx="1152880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D8FCD6EF-707A-2362-2D39-F5F651DDF11C}"/>
              </a:ext>
            </a:extLst>
          </p:cNvPr>
          <p:cNvGrpSpPr/>
          <p:nvPr/>
        </p:nvGrpSpPr>
        <p:grpSpPr>
          <a:xfrm>
            <a:off x="360044" y="3549495"/>
            <a:ext cx="3056226" cy="2334204"/>
            <a:chOff x="355308" y="3542229"/>
            <a:chExt cx="3060962" cy="2341470"/>
          </a:xfrm>
        </p:grpSpPr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A2562ED9-5E67-0913-F73D-6C81D1357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59" r="8959"/>
            <a:stretch/>
          </p:blipFill>
          <p:spPr>
            <a:xfrm>
              <a:off x="355308" y="3542229"/>
              <a:ext cx="2871261" cy="2332040"/>
            </a:xfrm>
            <a:prstGeom prst="rect">
              <a:avLst/>
            </a:prstGeom>
          </p:spPr>
        </p:pic>
        <p:sp>
          <p:nvSpPr>
            <p:cNvPr id="26" name="TekstSylinder 5">
              <a:extLst>
                <a:ext uri="{FF2B5EF4-FFF2-40B4-BE49-F238E27FC236}">
                  <a16:creationId xmlns:a16="http://schemas.microsoft.com/office/drawing/2014/main" id="{6AE178FD-84DD-4CD7-2265-99E73DC1DFB5}"/>
                </a:ext>
              </a:extLst>
            </p:cNvPr>
            <p:cNvSpPr txBox="1"/>
            <p:nvPr/>
          </p:nvSpPr>
          <p:spPr>
            <a:xfrm>
              <a:off x="2077442" y="5683644"/>
              <a:ext cx="13388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Erik Engblad / UiO</a:t>
              </a: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B65D24CB-FFAE-0DDA-345F-B6E0020020BE}"/>
              </a:ext>
            </a:extLst>
          </p:cNvPr>
          <p:cNvGrpSpPr/>
          <p:nvPr/>
        </p:nvGrpSpPr>
        <p:grpSpPr>
          <a:xfrm>
            <a:off x="9042198" y="1177774"/>
            <a:ext cx="2861431" cy="2362292"/>
            <a:chOff x="9042198" y="1177774"/>
            <a:chExt cx="2861431" cy="2362292"/>
          </a:xfrm>
        </p:grpSpPr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5BEE07B8-B568-674E-9BB8-F3D5B45899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62" r="16062"/>
            <a:stretch/>
          </p:blipFill>
          <p:spPr>
            <a:xfrm>
              <a:off x="9042198" y="1177774"/>
              <a:ext cx="2823637" cy="2340000"/>
            </a:xfrm>
            <a:prstGeom prst="rect">
              <a:avLst/>
            </a:prstGeom>
          </p:spPr>
        </p:pic>
        <p:sp>
          <p:nvSpPr>
            <p:cNvPr id="28" name="TekstSylinder 5">
              <a:extLst>
                <a:ext uri="{FF2B5EF4-FFF2-40B4-BE49-F238E27FC236}">
                  <a16:creationId xmlns:a16="http://schemas.microsoft.com/office/drawing/2014/main" id="{70735A62-B19B-5475-2B91-81A81A265F05}"/>
                </a:ext>
              </a:extLst>
            </p:cNvPr>
            <p:cNvSpPr txBox="1"/>
            <p:nvPr/>
          </p:nvSpPr>
          <p:spPr>
            <a:xfrm>
              <a:off x="10564801" y="3340011"/>
              <a:ext cx="1338828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Amund Aasbrenn / UiO</a:t>
              </a: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E18B9CE5-0E3E-6C0E-EBCA-7A2D687C6387}"/>
              </a:ext>
            </a:extLst>
          </p:cNvPr>
          <p:cNvGrpSpPr/>
          <p:nvPr/>
        </p:nvGrpSpPr>
        <p:grpSpPr>
          <a:xfrm>
            <a:off x="3262947" y="1186098"/>
            <a:ext cx="2883271" cy="2353967"/>
            <a:chOff x="3262947" y="1186098"/>
            <a:chExt cx="2883271" cy="2353967"/>
          </a:xfrm>
        </p:grpSpPr>
        <p:pic>
          <p:nvPicPr>
            <p:cNvPr id="33" name="Bilde 32">
              <a:extLst>
                <a:ext uri="{FF2B5EF4-FFF2-40B4-BE49-F238E27FC236}">
                  <a16:creationId xmlns:a16="http://schemas.microsoft.com/office/drawing/2014/main" id="{340F8A55-3A07-3AA3-96EF-2901E4869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06" r="15806"/>
            <a:stretch/>
          </p:blipFill>
          <p:spPr>
            <a:xfrm>
              <a:off x="3262947" y="1186098"/>
              <a:ext cx="2833052" cy="2331676"/>
            </a:xfrm>
            <a:prstGeom prst="rect">
              <a:avLst/>
            </a:prstGeom>
          </p:spPr>
        </p:pic>
        <p:sp>
          <p:nvSpPr>
            <p:cNvPr id="34" name="TekstSylinder 5">
              <a:extLst>
                <a:ext uri="{FF2B5EF4-FFF2-40B4-BE49-F238E27FC236}">
                  <a16:creationId xmlns:a16="http://schemas.microsoft.com/office/drawing/2014/main" id="{A62D2378-F4C9-4C98-B70F-7352B8E264FE}"/>
                </a:ext>
              </a:extLst>
            </p:cNvPr>
            <p:cNvSpPr txBox="1"/>
            <p:nvPr/>
          </p:nvSpPr>
          <p:spPr>
            <a:xfrm>
              <a:off x="4807390" y="3340010"/>
              <a:ext cx="1338828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700">
                  <a:solidFill>
                    <a:schemeClr val="bg1"/>
                  </a:solidFill>
                </a:rPr>
                <a:t>Foto: Amund Aasbrenn / UiO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5809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E20A4AA-7C51-016A-C3A8-2A3B5241A15A}"/>
              </a:ext>
            </a:extLst>
          </p:cNvPr>
          <p:cNvSpPr txBox="1"/>
          <p:nvPr/>
        </p:nvSpPr>
        <p:spPr>
          <a:xfrm>
            <a:off x="360044" y="1482198"/>
            <a:ext cx="4822717" cy="39395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 dirty="0">
                <a:cs typeface="Arial"/>
              </a:rPr>
              <a:t>Psykologi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nb-NO" dirty="0">
              <a:cs typeface="Arial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cs typeface="Times New Roman"/>
              </a:rPr>
              <a:t>Profesjonsutdanning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cs typeface="Times New Roman"/>
              </a:rPr>
              <a:t>Gir studenten kompetanse til å jobbe som autorisert psykolog</a:t>
            </a:r>
            <a:endParaRPr lang="nb-NO" sz="2000" dirty="0">
              <a:latin typeface="Arial"/>
              <a:cs typeface="Arial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>
                <a:latin typeface="Arial"/>
                <a:ea typeface="ヒラギノ角ゴ Pro W3"/>
                <a:cs typeface="Times New Roman"/>
              </a:rPr>
              <a:t>6-årig </a:t>
            </a:r>
            <a:r>
              <a:rPr lang="nb-NO" sz="2000" dirty="0">
                <a:latin typeface="Arial"/>
                <a:ea typeface="ヒラギノ角ゴ Pro W3"/>
                <a:cs typeface="Times New Roman"/>
              </a:rPr>
              <a:t>utdannelse </a:t>
            </a:r>
            <a:endParaRPr lang="nb-NO" sz="2000" dirty="0">
              <a:latin typeface="Arial"/>
              <a:ea typeface="ヒラギノ角ゴ Pro W3" charset="-128"/>
              <a:cs typeface="Times New Roman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Times New Roman"/>
              </a:rPr>
              <a:t>360 studiepoeng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nb-NO" sz="2400" dirty="0">
              <a:latin typeface="Arial"/>
              <a:ea typeface="ヒラギノ角ゴ Pro W3" charset="-128"/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 dirty="0">
                <a:latin typeface="Arial"/>
                <a:ea typeface="ヒラギノ角ゴ Pro W3"/>
                <a:cs typeface="MS PGothic" pitchFamily="34" charset="-128"/>
              </a:rPr>
              <a:t>Samfunnsøkonomisk analyse</a:t>
            </a:r>
            <a:endParaRPr lang="nb-NO" sz="2400" dirty="0"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nb-NO" dirty="0">
              <a:latin typeface="Arial"/>
              <a:ea typeface="ヒラギノ角ゴ Pro W3"/>
              <a:cs typeface="MS PGothic" pitchFamily="34" charset="-128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Samfunnsøkonomisk analyse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5-årig integrert masterstudium</a:t>
            </a: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nb-NO" sz="2000" dirty="0">
                <a:latin typeface="Arial"/>
                <a:ea typeface="ヒラギノ角ゴ Pro W3"/>
                <a:cs typeface="MS PGothic" pitchFamily="34" charset="-128"/>
              </a:rPr>
              <a:t>300 studiepoeng</a:t>
            </a:r>
          </a:p>
        </p:txBody>
      </p:sp>
      <p:sp>
        <p:nvSpPr>
          <p:cNvPr id="12" name="Tittel 4">
            <a:extLst>
              <a:ext uri="{FF2B5EF4-FFF2-40B4-BE49-F238E27FC236}">
                <a16:creationId xmlns:a16="http://schemas.microsoft.com/office/drawing/2014/main" id="{B3536FDF-CEE4-2607-5E61-9CA55DAC3522}"/>
              </a:ext>
            </a:extLst>
          </p:cNvPr>
          <p:cNvSpPr txBox="1">
            <a:spLocks/>
          </p:cNvSpPr>
          <p:nvPr/>
        </p:nvSpPr>
        <p:spPr>
          <a:xfrm>
            <a:off x="401858" y="626266"/>
            <a:ext cx="5295252" cy="855932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6EA1582-E793-E980-414A-4CD383E6E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Integrerte utdanninger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CF0EDD-512E-FAA2-71F6-621768871B7E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0" r="16684"/>
          <a:stretch/>
        </p:blipFill>
        <p:spPr>
          <a:xfrm>
            <a:off x="6150202" y="0"/>
            <a:ext cx="6044772" cy="6858000"/>
          </a:xfr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EB81ACD-2480-7D8E-A823-445811762F4D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sp>
        <p:nvSpPr>
          <p:cNvPr id="2" name="TekstSylinder 5">
            <a:extLst>
              <a:ext uri="{FF2B5EF4-FFF2-40B4-BE49-F238E27FC236}">
                <a16:creationId xmlns:a16="http://schemas.microsoft.com/office/drawing/2014/main" id="{42DB9B47-BAE5-C5CE-4A91-BC49BBA3F110}"/>
              </a:ext>
            </a:extLst>
          </p:cNvPr>
          <p:cNvSpPr txBox="1"/>
          <p:nvPr/>
        </p:nvSpPr>
        <p:spPr>
          <a:xfrm>
            <a:off x="10772776" y="6627168"/>
            <a:ext cx="14192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Erik Engblad / UiO</a:t>
            </a:r>
          </a:p>
        </p:txBody>
      </p:sp>
    </p:spTree>
    <p:extLst>
      <p:ext uri="{BB962C8B-B14F-4D97-AF65-F5344CB8AC3E}">
        <p14:creationId xmlns:p14="http://schemas.microsoft.com/office/powerpoint/2010/main" val="2862021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BCA5B-F4F7-4FE3-AE6C-605463CFFDA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6B63A6-24C9-4E0F-976F-EF0A7C166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Tverrfaglighet og bærekraft i undervisningen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29817F14-61F7-4F5A-AAA6-C7D5D156113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58288" y="2105076"/>
            <a:ext cx="2537338" cy="494749"/>
          </a:xfrm>
        </p:spPr>
        <p:txBody>
          <a:bodyPr/>
          <a:lstStyle/>
          <a:p>
            <a:r>
              <a:rPr lang="nb-NO" sz="2400">
                <a:cs typeface="Arial"/>
              </a:rPr>
              <a:t>Noen eksempler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503A75C-F41E-4C00-A394-FA7FBA2C1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402" y="3813518"/>
            <a:ext cx="4695566" cy="229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8055279-15EA-4E07-A245-1139D983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4"/>
          <a:stretch>
            <a:fillRect/>
          </a:stretch>
        </p:blipFill>
        <p:spPr>
          <a:xfrm>
            <a:off x="3388994" y="1329825"/>
            <a:ext cx="8244722" cy="2288467"/>
          </a:xfrm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2CFAE6D-AED2-9693-C372-293EDBFAE42D}"/>
              </a:ext>
            </a:extLst>
          </p:cNvPr>
          <p:cNvSpPr txBox="1">
            <a:spLocks/>
          </p:cNvSpPr>
          <p:nvPr/>
        </p:nvSpPr>
        <p:spPr>
          <a:xfrm>
            <a:off x="2026087" y="6301632"/>
            <a:ext cx="2131698" cy="21945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0159D03-E5B2-D990-9AF7-559248CE0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44" y="3816258"/>
            <a:ext cx="4515315" cy="2287408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862D30E9-6F74-642D-A954-56499A2951AD}"/>
              </a:ext>
            </a:extLst>
          </p:cNvPr>
          <p:cNvSpPr/>
          <p:nvPr/>
        </p:nvSpPr>
        <p:spPr>
          <a:xfrm>
            <a:off x="3390900" y="3818054"/>
            <a:ext cx="3276600" cy="22842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>
                <a:cs typeface="Arial"/>
              </a:rPr>
              <a:t>SAMKLIMA: Samfunn, klima og miljø (40-gruppe)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3694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10534"/>
            <a:ext cx="5326381" cy="1189654"/>
          </a:xfrm>
        </p:spPr>
        <p:txBody>
          <a:bodyPr/>
          <a:lstStyle/>
          <a:p>
            <a:r>
              <a:rPr lang="nb-NO" sz="4000"/>
              <a:t>Senter for tverrfaglig utdanning: INTED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0044" y="1715374"/>
            <a:ext cx="5116692" cy="40626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Et Senter for </a:t>
            </a:r>
            <a:r>
              <a:rPr lang="en-US" sz="2400" err="1"/>
              <a:t>fremragende</a:t>
            </a:r>
            <a:r>
              <a:rPr lang="en-US" sz="2400"/>
              <a:t> </a:t>
            </a:r>
            <a:r>
              <a:rPr lang="en-US" sz="2400" err="1"/>
              <a:t>utdanning</a:t>
            </a:r>
            <a:r>
              <a:rPr lang="en-US" sz="2400"/>
              <a:t> (SFU) </a:t>
            </a:r>
            <a:r>
              <a:rPr lang="en-US" sz="2400" err="1"/>
              <a:t>i</a:t>
            </a:r>
            <a:r>
              <a:rPr lang="en-US" sz="2400"/>
              <a:t> </a:t>
            </a:r>
            <a:r>
              <a:rPr lang="en-US" sz="2400" err="1"/>
              <a:t>samarbeid</a:t>
            </a:r>
            <a:r>
              <a:rPr lang="en-US" sz="2400"/>
              <a:t> </a:t>
            </a:r>
            <a:r>
              <a:rPr lang="en-US" sz="2400" err="1"/>
              <a:t>mellom</a:t>
            </a:r>
            <a:r>
              <a:rPr lang="en-US" sz="2400"/>
              <a:t>: </a:t>
            </a:r>
            <a:br>
              <a:rPr lang="en-US" sz="2400"/>
            </a:br>
            <a:endParaRPr lang="en-US" sz="2400">
              <a:cs typeface="Arial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/>
              <a:t>HF: Det </a:t>
            </a:r>
            <a:r>
              <a:rPr lang="en-US" sz="2400" err="1"/>
              <a:t>humanistiske</a:t>
            </a:r>
            <a:r>
              <a:rPr lang="en-US" sz="2400"/>
              <a:t> </a:t>
            </a:r>
            <a:r>
              <a:rPr lang="en-US" sz="2400" err="1"/>
              <a:t>fakultet</a:t>
            </a:r>
            <a:endParaRPr lang="en-US" sz="2400"/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/>
              <a:t>MN: Det </a:t>
            </a:r>
            <a:r>
              <a:rPr lang="en-US" sz="2400" err="1"/>
              <a:t>matematisk-naturvitenskapelige</a:t>
            </a:r>
            <a:r>
              <a:rPr lang="en-US" sz="2400"/>
              <a:t> </a:t>
            </a:r>
            <a:r>
              <a:rPr lang="en-US" sz="2400" err="1"/>
              <a:t>fakultet</a:t>
            </a:r>
            <a:endParaRPr lang="en-US" sz="2400"/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/>
              <a:t>SV: Det </a:t>
            </a:r>
            <a:r>
              <a:rPr lang="en-US" sz="2400" err="1"/>
              <a:t>samfunns-vitenskapelige</a:t>
            </a:r>
            <a:r>
              <a:rPr lang="en-US" sz="2400"/>
              <a:t> </a:t>
            </a:r>
            <a:r>
              <a:rPr lang="en-US" sz="2400" err="1"/>
              <a:t>fakultet</a:t>
            </a:r>
            <a:endParaRPr lang="en-US" sz="2400"/>
          </a:p>
          <a:p>
            <a:endParaRPr lang="nb-NO" sz="1800"/>
          </a:p>
          <a:p>
            <a:r>
              <a:rPr lang="nb-NO" sz="2400"/>
              <a:t>MÅL: Styrke tverrfaglig undervisning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>
                <a:solidFill>
                  <a:schemeClr val="bg2">
                    <a:lumMod val="75000"/>
                  </a:schemeClr>
                </a:solidFill>
              </a:rPr>
              <a:t>Sett inn bilde her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6C01DA1-4D3F-AA90-E059-F70F61E13087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1026" name="Picture 2" descr="Fargerike bobler som overlapper, studenter som snakker sammen, logo for INTED">
            <a:extLst>
              <a:ext uri="{FF2B5EF4-FFF2-40B4-BE49-F238E27FC236}">
                <a16:creationId xmlns:a16="http://schemas.microsoft.com/office/drawing/2014/main" id="{C5CB78AA-6C67-CAEC-239B-6B1E146FEB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3" r="11421"/>
          <a:stretch/>
        </p:blipFill>
        <p:spPr bwMode="auto">
          <a:xfrm>
            <a:off x="6324600" y="1"/>
            <a:ext cx="5867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tel 17">
            <a:extLst>
              <a:ext uri="{FF2B5EF4-FFF2-40B4-BE49-F238E27FC236}">
                <a16:creationId xmlns:a16="http://schemas.microsoft.com/office/drawing/2014/main" id="{76055FB4-F3A5-9EC8-AA21-6F957A31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/>
              <a:t>Internasjonal utdanning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CF0EDD-512E-FAA2-71F6-621768871B7E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4" r="25357"/>
          <a:stretch/>
        </p:blipFill>
        <p:spPr>
          <a:xfrm>
            <a:off x="6550648" y="0"/>
            <a:ext cx="5641352" cy="6858000"/>
          </a:xfr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E20A4AA-7C51-016A-C3A8-2A3B5241A15A}"/>
              </a:ext>
            </a:extLst>
          </p:cNvPr>
          <p:cNvSpPr txBox="1"/>
          <p:nvPr/>
        </p:nvSpPr>
        <p:spPr>
          <a:xfrm>
            <a:off x="458163" y="1469808"/>
            <a:ext cx="4822717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115 studentutvekslingsavtaler med høyere utdanningsinstitusjoner 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endParaRPr lang="nb-NO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>
                <a:latin typeface="Arial"/>
                <a:ea typeface="ヒラギノ角ゴ Pro W3"/>
                <a:cs typeface="MS PGothic" pitchFamily="34" charset="-128"/>
              </a:rPr>
              <a:t>Det samfunnsvitenskapelige fakultet tilbyr 331</a:t>
            </a:r>
            <a:r>
              <a:rPr lang="en-US" sz="2400">
                <a:latin typeface="Arial"/>
                <a:ea typeface="ヒラギノ角ゴ Pro W3"/>
                <a:cs typeface="MS PGothic" pitchFamily="34" charset="-128"/>
              </a:rPr>
              <a:t> </a:t>
            </a:r>
            <a:r>
              <a:rPr lang="nb-NO" sz="2400">
                <a:latin typeface="Arial"/>
                <a:ea typeface="ヒラギノ角ゴ Pro W3"/>
                <a:cs typeface="MS PGothic" pitchFamily="34" charset="-128"/>
              </a:rPr>
              <a:t>engelskspråklige</a:t>
            </a:r>
            <a:r>
              <a:rPr lang="en-US" sz="2400">
                <a:latin typeface="Arial"/>
                <a:ea typeface="ヒラギノ角ゴ Pro W3"/>
                <a:cs typeface="MS PGothic" pitchFamily="34" charset="-128"/>
              </a:rPr>
              <a:t> </a:t>
            </a:r>
            <a:r>
              <a:rPr lang="nb-NO" sz="2400">
                <a:latin typeface="Arial"/>
                <a:ea typeface="ヒラギノ角ゴ Pro W3"/>
                <a:cs typeface="MS PGothic" pitchFamily="34" charset="-128"/>
              </a:rPr>
              <a:t>kurs</a:t>
            </a:r>
            <a:r>
              <a:rPr lang="en-US" sz="2400">
                <a:latin typeface="Arial"/>
                <a:ea typeface="ヒラギノ角ゴ Pro W3"/>
                <a:cs typeface="MS PGothic" pitchFamily="34" charset="-128"/>
              </a:rPr>
              <a:t> </a:t>
            </a:r>
            <a:endParaRPr lang="en-US" sz="2400">
              <a:latin typeface="Arial" charset="0"/>
              <a:ea typeface="ヒラギノ角ゴ Pro W3" charset="-128"/>
              <a:cs typeface="MS PGothic" pitchFamily="34" charset="-128"/>
            </a:endParaRPr>
          </a:p>
          <a:p>
            <a:pPr algn="l"/>
            <a:endParaRPr lang="en-US" sz="2400">
              <a:latin typeface="Arial" charset="0"/>
              <a:ea typeface="ヒラギノ角ゴ Pro W3" charset="-128"/>
              <a:cs typeface="MS PGothic" pitchFamily="34" charset="-128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err="1">
                <a:latin typeface="Arial"/>
                <a:ea typeface="ヒラギノ角ゴ Pro W3"/>
                <a:cs typeface="MS PGothic" pitchFamily="34" charset="-128"/>
              </a:rPr>
              <a:t>Innreisende</a:t>
            </a:r>
            <a:r>
              <a:rPr lang="en-US" sz="2400">
                <a:latin typeface="Arial"/>
                <a:ea typeface="ヒラギノ角ゴ Pro W3"/>
                <a:cs typeface="MS PGothic" pitchFamily="34" charset="-128"/>
              </a:rPr>
              <a:t> 2024: 335</a:t>
            </a:r>
            <a:endParaRPr lang="en-US" sz="2400">
              <a:latin typeface="Arial" charset="0"/>
              <a:ea typeface="ヒラギノ角ゴ Pro W3" charset="-128"/>
              <a:cs typeface="MS PGothic" pitchFamily="34" charset="-128"/>
            </a:endParaRP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err="1">
                <a:latin typeface="Arial"/>
                <a:ea typeface="ヒラギノ角ゴ Pro W3"/>
                <a:cs typeface="MS PGothic" pitchFamily="34" charset="-128"/>
              </a:rPr>
              <a:t>Utreisende</a:t>
            </a:r>
            <a:r>
              <a:rPr lang="en-US" sz="2400">
                <a:latin typeface="Arial"/>
                <a:ea typeface="ヒラギノ角ゴ Pro W3"/>
                <a:cs typeface="MS PGothic" pitchFamily="34" charset="-128"/>
              </a:rPr>
              <a:t> 2024: 225</a:t>
            </a:r>
          </a:p>
        </p:txBody>
      </p:sp>
      <p:sp>
        <p:nvSpPr>
          <p:cNvPr id="12" name="Tittel 4">
            <a:extLst>
              <a:ext uri="{FF2B5EF4-FFF2-40B4-BE49-F238E27FC236}">
                <a16:creationId xmlns:a16="http://schemas.microsoft.com/office/drawing/2014/main" id="{B3536FDF-CEE4-2607-5E61-9CA55DAC3522}"/>
              </a:ext>
            </a:extLst>
          </p:cNvPr>
          <p:cNvSpPr txBox="1">
            <a:spLocks/>
          </p:cNvSpPr>
          <p:nvPr/>
        </p:nvSpPr>
        <p:spPr>
          <a:xfrm>
            <a:off x="346102" y="613876"/>
            <a:ext cx="5295252" cy="855932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805D72E-A6F8-36C0-582F-E62D5AA0C6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  <p:sp>
        <p:nvSpPr>
          <p:cNvPr id="3" name="TekstSylinder 5">
            <a:extLst>
              <a:ext uri="{FF2B5EF4-FFF2-40B4-BE49-F238E27FC236}">
                <a16:creationId xmlns:a16="http://schemas.microsoft.com/office/drawing/2014/main" id="{6649D493-65C7-5458-35BB-F91B86053666}"/>
              </a:ext>
            </a:extLst>
          </p:cNvPr>
          <p:cNvSpPr txBox="1"/>
          <p:nvPr/>
        </p:nvSpPr>
        <p:spPr>
          <a:xfrm>
            <a:off x="10602359" y="6627168"/>
            <a:ext cx="1665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Amund Aasbrenn / UiO</a:t>
            </a:r>
            <a:endParaRPr lang="nb-NO" sz="1000">
              <a:solidFill>
                <a:schemeClr val="bg1"/>
              </a:solidFill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04594BE7-80E2-0087-4139-79D14692C907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1357723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4">
            <a:extLst>
              <a:ext uri="{FF2B5EF4-FFF2-40B4-BE49-F238E27FC236}">
                <a16:creationId xmlns:a16="http://schemas.microsoft.com/office/drawing/2014/main" id="{35E53675-ED7B-DA86-0847-5E75CFD3032A}"/>
              </a:ext>
            </a:extLst>
          </p:cNvPr>
          <p:cNvSpPr/>
          <p:nvPr/>
        </p:nvSpPr>
        <p:spPr>
          <a:xfrm>
            <a:off x="461195" y="4735131"/>
            <a:ext cx="2841472" cy="1407049"/>
          </a:xfrm>
          <a:prstGeom prst="rect">
            <a:avLst/>
          </a:prstGeom>
          <a:solidFill>
            <a:srgbClr val="E6EC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9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Rektangel 20">
            <a:extLst>
              <a:ext uri="{FF2B5EF4-FFF2-40B4-BE49-F238E27FC236}">
                <a16:creationId xmlns:a16="http://schemas.microsoft.com/office/drawing/2014/main" id="{DA6A30EA-CFC7-6C46-42A2-930C008086B9}"/>
              </a:ext>
            </a:extLst>
          </p:cNvPr>
          <p:cNvSpPr/>
          <p:nvPr/>
        </p:nvSpPr>
        <p:spPr>
          <a:xfrm>
            <a:off x="4155646" y="4735131"/>
            <a:ext cx="2828461" cy="1415571"/>
          </a:xfrm>
          <a:prstGeom prst="rect">
            <a:avLst/>
          </a:prstGeom>
          <a:solidFill>
            <a:srgbClr val="E6EC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9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Rektangel 22">
            <a:extLst>
              <a:ext uri="{FF2B5EF4-FFF2-40B4-BE49-F238E27FC236}">
                <a16:creationId xmlns:a16="http://schemas.microsoft.com/office/drawing/2014/main" id="{21B4BF0F-955A-CBEE-D819-F5007FA25B57}"/>
              </a:ext>
            </a:extLst>
          </p:cNvPr>
          <p:cNvSpPr/>
          <p:nvPr/>
        </p:nvSpPr>
        <p:spPr>
          <a:xfrm>
            <a:off x="7829147" y="4743653"/>
            <a:ext cx="2897132" cy="1407049"/>
          </a:xfrm>
          <a:prstGeom prst="rect">
            <a:avLst/>
          </a:prstGeom>
          <a:solidFill>
            <a:srgbClr val="E6EC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9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9BBEE51D-2C69-8FBD-2306-1C2D0E8D661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nb-NO" sz="4000"/>
              <a:t>Arbeidslivsrelevans</a:t>
            </a:r>
          </a:p>
        </p:txBody>
      </p:sp>
      <p:sp>
        <p:nvSpPr>
          <p:cNvPr id="6" name="Plassholder for lysbildenummer 9">
            <a:extLst>
              <a:ext uri="{FF2B5EF4-FFF2-40B4-BE49-F238E27FC236}">
                <a16:creationId xmlns:a16="http://schemas.microsoft.com/office/drawing/2014/main" id="{FCAAD45B-FA0A-5D89-BEBE-01ED23F60976}"/>
              </a:ext>
            </a:extLst>
          </p:cNvPr>
          <p:cNvSpPr txBox="1"/>
          <p:nvPr/>
        </p:nvSpPr>
        <p:spPr>
          <a:xfrm>
            <a:off x="11266368" y="6243184"/>
            <a:ext cx="599471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Side 15</a:t>
            </a:r>
          </a:p>
        </p:txBody>
      </p:sp>
      <p:sp>
        <p:nvSpPr>
          <p:cNvPr id="7" name="TekstSylinder 30">
            <a:extLst>
              <a:ext uri="{FF2B5EF4-FFF2-40B4-BE49-F238E27FC236}">
                <a16:creationId xmlns:a16="http://schemas.microsoft.com/office/drawing/2014/main" id="{089674FB-CD44-1158-B651-3B46BEEE7FCD}"/>
              </a:ext>
            </a:extLst>
          </p:cNvPr>
          <p:cNvSpPr txBox="1"/>
          <p:nvPr/>
        </p:nvSpPr>
        <p:spPr>
          <a:xfrm>
            <a:off x="592928" y="4766691"/>
            <a:ext cx="2626007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Sikre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relevansen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av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studentenes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kompetanse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etter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endt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utdanning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 for </a:t>
            </a:r>
            <a:r>
              <a:rPr lang="en-GB" sz="1800" b="0" i="0" u="none" strike="noStrike" kern="1200" cap="none" spc="0" baseline="0" err="1">
                <a:solidFill>
                  <a:srgbClr val="000000"/>
                </a:solidFill>
                <a:uFillTx/>
                <a:latin typeface="Helvetica" pitchFamily="34"/>
              </a:rPr>
              <a:t>arbeidslivet</a:t>
            </a: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Helvetica" pitchFamily="34"/>
              </a:rPr>
              <a:t>.</a:t>
            </a:r>
          </a:p>
        </p:txBody>
      </p:sp>
      <p:sp>
        <p:nvSpPr>
          <p:cNvPr id="8" name="TekstSylinder 4">
            <a:extLst>
              <a:ext uri="{FF2B5EF4-FFF2-40B4-BE49-F238E27FC236}">
                <a16:creationId xmlns:a16="http://schemas.microsoft.com/office/drawing/2014/main" id="{BA5AE249-D759-BCF0-EDA9-0A0C79ED9DA0}"/>
              </a:ext>
            </a:extLst>
          </p:cNvPr>
          <p:cNvSpPr txBox="1"/>
          <p:nvPr/>
        </p:nvSpPr>
        <p:spPr>
          <a:xfrm>
            <a:off x="6442268" y="3332923"/>
            <a:ext cx="1423784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Foto:</a:t>
            </a:r>
            <a:r>
              <a:rPr lang="en-GB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Audum Braastad/NTB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61419C9-8ACC-8D90-BBF6-2FEA9DC05216}"/>
              </a:ext>
            </a:extLst>
          </p:cNvPr>
          <p:cNvSpPr txBox="1"/>
          <p:nvPr/>
        </p:nvSpPr>
        <p:spPr>
          <a:xfrm>
            <a:off x="2789980" y="3333600"/>
            <a:ext cx="1281120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Foto:</a:t>
            </a:r>
            <a:r>
              <a:rPr lang="en-GB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 Getty stock image</a:t>
            </a:r>
          </a:p>
        </p:txBody>
      </p:sp>
      <p:sp>
        <p:nvSpPr>
          <p:cNvPr id="10" name="TekstSylinder 2">
            <a:extLst>
              <a:ext uri="{FF2B5EF4-FFF2-40B4-BE49-F238E27FC236}">
                <a16:creationId xmlns:a16="http://schemas.microsoft.com/office/drawing/2014/main" id="{566F1A5E-A0DD-763E-1AF5-30A1CB74F28F}"/>
              </a:ext>
            </a:extLst>
          </p:cNvPr>
          <p:cNvSpPr txBox="1"/>
          <p:nvPr/>
        </p:nvSpPr>
        <p:spPr>
          <a:xfrm>
            <a:off x="10582588" y="3333600"/>
            <a:ext cx="1079138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Foto: </a:t>
            </a:r>
            <a:r>
              <a:rPr lang="en-GB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Jarli &amp; Jordan</a:t>
            </a:r>
          </a:p>
        </p:txBody>
      </p:sp>
      <p:sp>
        <p:nvSpPr>
          <p:cNvPr id="11" name="TekstSylinder 3">
            <a:extLst>
              <a:ext uri="{FF2B5EF4-FFF2-40B4-BE49-F238E27FC236}">
                <a16:creationId xmlns:a16="http://schemas.microsoft.com/office/drawing/2014/main" id="{423EC568-307B-CDA7-1975-CFA0DE8BC3A0}"/>
              </a:ext>
            </a:extLst>
          </p:cNvPr>
          <p:cNvSpPr txBox="1"/>
          <p:nvPr/>
        </p:nvSpPr>
        <p:spPr>
          <a:xfrm>
            <a:off x="7898463" y="4771025"/>
            <a:ext cx="2735742" cy="14773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Sikre arbeidsgiveres forståelse av og kunnskap om studentenes kompetanse etter endt utdanning.</a:t>
            </a:r>
          </a:p>
        </p:txBody>
      </p:sp>
      <p:sp>
        <p:nvSpPr>
          <p:cNvPr id="12" name="TekstSylinder 5">
            <a:extLst>
              <a:ext uri="{FF2B5EF4-FFF2-40B4-BE49-F238E27FC236}">
                <a16:creationId xmlns:a16="http://schemas.microsoft.com/office/drawing/2014/main" id="{37DDE3B1-431C-D0D1-F0B4-106B1A1D816F}"/>
              </a:ext>
            </a:extLst>
          </p:cNvPr>
          <p:cNvSpPr txBox="1"/>
          <p:nvPr/>
        </p:nvSpPr>
        <p:spPr>
          <a:xfrm>
            <a:off x="4338224" y="4806378"/>
            <a:ext cx="2699862" cy="12003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Øke studentenes egen forståelse av og evne til å sette ord på egen kompetanse.</a:t>
            </a:r>
          </a:p>
        </p:txBody>
      </p:sp>
      <p:sp>
        <p:nvSpPr>
          <p:cNvPr id="13" name="TekstSylinder 8">
            <a:extLst>
              <a:ext uri="{FF2B5EF4-FFF2-40B4-BE49-F238E27FC236}">
                <a16:creationId xmlns:a16="http://schemas.microsoft.com/office/drawing/2014/main" id="{437A9D4F-D812-BBA5-B38B-08C42BEE4B6A}"/>
              </a:ext>
            </a:extLst>
          </p:cNvPr>
          <p:cNvSpPr txBox="1"/>
          <p:nvPr/>
        </p:nvSpPr>
        <p:spPr>
          <a:xfrm>
            <a:off x="10590041" y="3217810"/>
            <a:ext cx="1079138" cy="215441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800" b="0" i="0" u="none" strike="noStrike" kern="1200" cap="none" spc="0" baseline="0">
                <a:solidFill>
                  <a:srgbClr val="FFFFFF"/>
                </a:solidFill>
                <a:uFillTx/>
                <a:latin typeface="Arial"/>
              </a:rPr>
              <a:t>Foto: Jarli &amp; Jordan</a:t>
            </a:r>
            <a:endParaRPr lang="en-GB" sz="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" name="Plassholder for lysbildenummer 2">
            <a:extLst>
              <a:ext uri="{FF2B5EF4-FFF2-40B4-BE49-F238E27FC236}">
                <a16:creationId xmlns:a16="http://schemas.microsoft.com/office/drawing/2014/main" id="{CB0318D2-C8B3-43D4-65B1-CDDBA429F8E3}"/>
              </a:ext>
            </a:extLst>
          </p:cNvPr>
          <p:cNvSpPr txBox="1"/>
          <p:nvPr/>
        </p:nvSpPr>
        <p:spPr>
          <a:xfrm>
            <a:off x="7592025" y="6251167"/>
            <a:ext cx="3674333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marL="0" marR="0" lvl="0" indent="0" algn="r" defTabSz="2286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75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Referanse: Sluttrapport Samfunns- og arbeidslivsrelevante studier, 2021, SV, UIO</a:t>
            </a: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A9C10C0D-D153-C7B4-F837-1BB4F1231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23" y="973719"/>
            <a:ext cx="9925856" cy="371650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6D9BB598-099F-ADEF-99E8-C5D0932AB342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>
                <a:latin typeface="Arial" panose="020B0604020202020204" pitchFamily="34" charset="0"/>
                <a:cs typeface="Arial" panose="020B0604020202020204" pitchFamily="34" charset="0"/>
              </a:rPr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20293817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5938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7"/>
            <a:ext cx="3710914" cy="259381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5938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Læringsnettverket EILIN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26618" y="3747955"/>
            <a:ext cx="3533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chemeClr val="accent6"/>
                </a:solidFill>
              </a:rPr>
              <a:t>Digitale verktøy</a:t>
            </a:r>
            <a:br>
              <a:rPr lang="nb-NO" sz="2400">
                <a:solidFill>
                  <a:schemeClr val="accent6"/>
                </a:solidFill>
              </a:rPr>
            </a:br>
            <a:endParaRPr lang="nb-NO" sz="240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Studentaktive læringsformer  </a:t>
            </a:r>
            <a:endParaRPr lang="en-GB" sz="2400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400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Varierte vurderingsformer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959818E-8F1D-62B1-E25E-D5C73338CF44}"/>
              </a:ext>
            </a:extLst>
          </p:cNvPr>
          <p:cNvSpPr txBox="1"/>
          <p:nvPr/>
        </p:nvSpPr>
        <p:spPr>
          <a:xfrm>
            <a:off x="6442271" y="3332924"/>
            <a:ext cx="14237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</a:t>
            </a:r>
            <a:r>
              <a:rPr lang="en-GB" sz="800">
                <a:solidFill>
                  <a:schemeClr val="bg1"/>
                </a:solidFill>
              </a:rPr>
              <a:t>Audum Braastad/NTB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A46906F-A916-8A10-7BE1-0ECC4C14246D}"/>
              </a:ext>
            </a:extLst>
          </p:cNvPr>
          <p:cNvSpPr txBox="1"/>
          <p:nvPr/>
        </p:nvSpPr>
        <p:spPr>
          <a:xfrm>
            <a:off x="2789982" y="3333600"/>
            <a:ext cx="12811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</a:t>
            </a:r>
            <a:r>
              <a:rPr lang="en-GB" sz="800">
                <a:solidFill>
                  <a:schemeClr val="bg1"/>
                </a:solidFill>
              </a:rPr>
              <a:t> Getty stock image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62D6DC5-31A2-44EB-357F-4FB5152D9B65}"/>
              </a:ext>
            </a:extLst>
          </p:cNvPr>
          <p:cNvSpPr txBox="1"/>
          <p:nvPr/>
        </p:nvSpPr>
        <p:spPr>
          <a:xfrm>
            <a:off x="10582589" y="3333600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</a:t>
            </a:r>
            <a:r>
              <a:rPr lang="en-GB" sz="800">
                <a:solidFill>
                  <a:schemeClr val="bg1"/>
                </a:solidFill>
              </a:rPr>
              <a:t>Jarli &amp; Jordan</a:t>
            </a:r>
          </a:p>
        </p:txBody>
      </p:sp>
      <p:sp>
        <p:nvSpPr>
          <p:cNvPr id="7" name="TekstSylinder 3">
            <a:extLst>
              <a:ext uri="{FF2B5EF4-FFF2-40B4-BE49-F238E27FC236}">
                <a16:creationId xmlns:a16="http://schemas.microsoft.com/office/drawing/2014/main" id="{E3E20633-5D08-91F6-240D-3B64C2157864}"/>
              </a:ext>
            </a:extLst>
          </p:cNvPr>
          <p:cNvSpPr txBox="1"/>
          <p:nvPr/>
        </p:nvSpPr>
        <p:spPr>
          <a:xfrm>
            <a:off x="8171548" y="3747955"/>
            <a:ext cx="3394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err="1">
                <a:solidFill>
                  <a:schemeClr val="accent6"/>
                </a:solidFill>
              </a:rPr>
              <a:t>Fagnær</a:t>
            </a:r>
            <a:r>
              <a:rPr lang="nb-NO" sz="2400">
                <a:solidFill>
                  <a:schemeClr val="accent6"/>
                </a:solidFill>
              </a:rPr>
              <a:t> tjeneste</a:t>
            </a:r>
            <a:br>
              <a:rPr lang="nb-NO" sz="2400">
                <a:solidFill>
                  <a:schemeClr val="accent6"/>
                </a:solidFill>
              </a:rPr>
            </a:br>
            <a:endParaRPr lang="nb-NO" sz="240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Erfaringsdeling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Kompetanseheving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Pedagogisk utviklingsarbeid</a:t>
            </a:r>
          </a:p>
        </p:txBody>
      </p:sp>
      <p:sp>
        <p:nvSpPr>
          <p:cNvPr id="13" name="TekstSylinder 5">
            <a:extLst>
              <a:ext uri="{FF2B5EF4-FFF2-40B4-BE49-F238E27FC236}">
                <a16:creationId xmlns:a16="http://schemas.microsoft.com/office/drawing/2014/main" id="{51757125-1B2C-AEC8-EE86-2D6BA84CAE7F}"/>
              </a:ext>
            </a:extLst>
          </p:cNvPr>
          <p:cNvSpPr txBox="1"/>
          <p:nvPr/>
        </p:nvSpPr>
        <p:spPr>
          <a:xfrm>
            <a:off x="4404104" y="3697556"/>
            <a:ext cx="334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chemeClr val="accent6"/>
                </a:solidFill>
              </a:rPr>
              <a:t>Undervisningsbistand</a:t>
            </a:r>
            <a:br>
              <a:rPr lang="nb-NO" sz="2400">
                <a:solidFill>
                  <a:schemeClr val="accent6"/>
                </a:solidFill>
              </a:rPr>
            </a:br>
            <a:endParaRPr lang="nb-NO" sz="2400">
              <a:solidFill>
                <a:schemeClr val="accent6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Utviklingsprosjekter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Støtte og hjelp til IT i utdanning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400"/>
              <a:t>Førstelinjesupport</a:t>
            </a:r>
          </a:p>
        </p:txBody>
      </p: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843694ED-7F32-CBD7-B8BF-11912C4FEF55}"/>
              </a:ext>
            </a:extLst>
          </p:cNvPr>
          <p:cNvGrpSpPr/>
          <p:nvPr/>
        </p:nvGrpSpPr>
        <p:grpSpPr>
          <a:xfrm>
            <a:off x="4158767" y="1097327"/>
            <a:ext cx="3835860" cy="2278867"/>
            <a:chOff x="4158767" y="1097327"/>
            <a:chExt cx="3835860" cy="2278867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4CCA2BB4-E6A3-D44D-4C7C-BE5E49637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 t="68" r="4" b="7760"/>
            <a:stretch/>
          </p:blipFill>
          <p:spPr>
            <a:xfrm>
              <a:off x="4158767" y="1097327"/>
              <a:ext cx="3703955" cy="2278867"/>
            </a:xfrm>
            <a:prstGeom prst="rect">
              <a:avLst/>
            </a:prstGeom>
          </p:spPr>
        </p:pic>
        <p:sp>
          <p:nvSpPr>
            <p:cNvPr id="11" name="TekstSylinder 8">
              <a:extLst>
                <a:ext uri="{FF2B5EF4-FFF2-40B4-BE49-F238E27FC236}">
                  <a16:creationId xmlns:a16="http://schemas.microsoft.com/office/drawing/2014/main" id="{D3335ED7-99C5-597C-11E8-4D0ECD986916}"/>
                </a:ext>
              </a:extLst>
            </p:cNvPr>
            <p:cNvSpPr txBox="1"/>
            <p:nvPr/>
          </p:nvSpPr>
          <p:spPr>
            <a:xfrm>
              <a:off x="6570839" y="3139975"/>
              <a:ext cx="14237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Foto: </a:t>
              </a:r>
              <a:r>
                <a:rPr lang="nb-NO" sz="800">
                  <a:solidFill>
                    <a:schemeClr val="bg1"/>
                  </a:solidFill>
                  <a:latin typeface="Arial"/>
                </a:rPr>
                <a:t>Erik Engblad / UiO</a:t>
              </a: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50C813E6-1944-61DA-D706-3555F779333F}"/>
              </a:ext>
            </a:extLst>
          </p:cNvPr>
          <p:cNvSpPr txBox="1">
            <a:spLocks/>
          </p:cNvSpPr>
          <p:nvPr/>
        </p:nvSpPr>
        <p:spPr>
          <a:xfrm>
            <a:off x="2026086" y="6299200"/>
            <a:ext cx="2033715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D0F8B56-14ED-AF92-FD03-81E9DA6A6DB5}"/>
              </a:ext>
            </a:extLst>
          </p:cNvPr>
          <p:cNvGrpSpPr/>
          <p:nvPr/>
        </p:nvGrpSpPr>
        <p:grpSpPr>
          <a:xfrm>
            <a:off x="360044" y="1097326"/>
            <a:ext cx="3782392" cy="2273903"/>
            <a:chOff x="360044" y="1097326"/>
            <a:chExt cx="3782392" cy="2273903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7F088F72-814B-2288-61E2-874CFAE6C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2" r="4538"/>
            <a:stretch/>
          </p:blipFill>
          <p:spPr>
            <a:xfrm>
              <a:off x="360044" y="1097326"/>
              <a:ext cx="3710628" cy="2273903"/>
            </a:xfrm>
            <a:prstGeom prst="rect">
              <a:avLst/>
            </a:prstGeom>
          </p:spPr>
        </p:pic>
        <p:sp>
          <p:nvSpPr>
            <p:cNvPr id="6" name="TekstSylinder 8">
              <a:extLst>
                <a:ext uri="{FF2B5EF4-FFF2-40B4-BE49-F238E27FC236}">
                  <a16:creationId xmlns:a16="http://schemas.microsoft.com/office/drawing/2014/main" id="{B2770892-C1AE-3B82-FBE4-7CDD99E72357}"/>
                </a:ext>
              </a:extLst>
            </p:cNvPr>
            <p:cNvSpPr txBox="1"/>
            <p:nvPr/>
          </p:nvSpPr>
          <p:spPr>
            <a:xfrm>
              <a:off x="2718648" y="3139975"/>
              <a:ext cx="14237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Foto: </a:t>
              </a:r>
              <a:r>
                <a:rPr lang="nb-NO" sz="800" dirty="0">
                  <a:solidFill>
                    <a:schemeClr val="bg1"/>
                  </a:solidFill>
                  <a:latin typeface="Arial"/>
                </a:rPr>
                <a:t>Erik Engblad / UiO</a:t>
              </a:r>
              <a:endPara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D9A8BD6D-3371-4D62-65FD-A71E58F6399E}"/>
              </a:ext>
            </a:extLst>
          </p:cNvPr>
          <p:cNvGrpSpPr/>
          <p:nvPr/>
        </p:nvGrpSpPr>
        <p:grpSpPr>
          <a:xfrm>
            <a:off x="7950388" y="1095652"/>
            <a:ext cx="3792050" cy="2259245"/>
            <a:chOff x="7950388" y="1095652"/>
            <a:chExt cx="3792050" cy="2254327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F14F06F-C5E0-96BE-7A80-C6A5BED2A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92"/>
            <a:stretch/>
          </p:blipFill>
          <p:spPr>
            <a:xfrm>
              <a:off x="7950388" y="1095652"/>
              <a:ext cx="3710628" cy="2253805"/>
            </a:xfrm>
            <a:prstGeom prst="rect">
              <a:avLst/>
            </a:prstGeom>
          </p:spPr>
        </p:pic>
        <p:sp>
          <p:nvSpPr>
            <p:cNvPr id="14" name="TekstSylinder 8">
              <a:extLst>
                <a:ext uri="{FF2B5EF4-FFF2-40B4-BE49-F238E27FC236}">
                  <a16:creationId xmlns:a16="http://schemas.microsoft.com/office/drawing/2014/main" id="{5BCE3323-BC1D-F3F6-CC7E-874CFE96F5F5}"/>
                </a:ext>
              </a:extLst>
            </p:cNvPr>
            <p:cNvSpPr txBox="1"/>
            <p:nvPr/>
          </p:nvSpPr>
          <p:spPr>
            <a:xfrm>
              <a:off x="10318650" y="3134535"/>
              <a:ext cx="14237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Foto: </a:t>
              </a:r>
              <a:r>
                <a:rPr lang="nb-NO" sz="800">
                  <a:solidFill>
                    <a:schemeClr val="bg1"/>
                  </a:solidFill>
                  <a:latin typeface="Arial"/>
                </a:rPr>
                <a:t>Erik Engblad / UiO</a:t>
              </a: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061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DBA5CA-D857-4261-A94C-C721768F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b">
            <a:noAutofit/>
          </a:bodyPr>
          <a:lstStyle/>
          <a:p>
            <a:r>
              <a:rPr lang="nb-NO" sz="4000"/>
              <a:t>Satser på undervisningskvalitet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42A7BF-08CA-45C9-9037-B89A2AFAB398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3687786"/>
          </a:xfrm>
        </p:spPr>
        <p:txBody>
          <a:bodyPr vert="horz" lIns="0" tIns="0" rIns="0" bIns="0" rtlCol="0" anchor="ctr">
            <a:normAutofit/>
          </a:bodyPr>
          <a:lstStyle/>
          <a:p>
            <a:pPr marL="287655" indent="-287655"/>
            <a:r>
              <a:rPr lang="nb-NO"/>
              <a:t>Positiv</a:t>
            </a:r>
            <a:r>
              <a:rPr lang="en-US"/>
              <a:t> </a:t>
            </a:r>
            <a:r>
              <a:rPr lang="nb-NO"/>
              <a:t>trend</a:t>
            </a:r>
          </a:p>
          <a:p>
            <a:pPr marL="287655" indent="-287655"/>
            <a:r>
              <a:rPr lang="nb-NO"/>
              <a:t>Gode resultater – selv med stor bredde</a:t>
            </a:r>
            <a:endParaRPr lang="nb-NO">
              <a:cs typeface="Arial"/>
            </a:endParaRPr>
          </a:p>
          <a:p>
            <a:pPr marL="287655" indent="-287655"/>
            <a:r>
              <a:rPr lang="nb-NO"/>
              <a:t>607</a:t>
            </a:r>
            <a:r>
              <a:rPr lang="en-US"/>
              <a:t> </a:t>
            </a:r>
            <a:r>
              <a:rPr lang="nb-NO"/>
              <a:t>emner</a:t>
            </a:r>
            <a:r>
              <a:rPr lang="en-US"/>
              <a:t> </a:t>
            </a:r>
            <a:r>
              <a:rPr lang="nb-NO"/>
              <a:t>av</a:t>
            </a:r>
            <a:r>
              <a:rPr lang="en-US"/>
              <a:t> </a:t>
            </a:r>
            <a:r>
              <a:rPr lang="nb-NO"/>
              <a:t>høy</a:t>
            </a:r>
            <a:r>
              <a:rPr lang="en-US"/>
              <a:t> </a:t>
            </a:r>
            <a:r>
              <a:rPr lang="nb-NO"/>
              <a:t>kvalitet</a:t>
            </a:r>
            <a:endParaRPr lang="nb-NO">
              <a:cs typeface="Arial"/>
            </a:endParaRPr>
          </a:p>
          <a:p>
            <a:pPr marL="287655" indent="-287655"/>
            <a:r>
              <a:rPr lang="nb-NO"/>
              <a:t>Forebyggende arbeid mot frafall</a:t>
            </a:r>
            <a:endParaRPr lang="nb-NO">
              <a:cs typeface="Arial"/>
            </a:endParaRPr>
          </a:p>
          <a:p>
            <a:pPr marL="287655" indent="-287655"/>
            <a:r>
              <a:rPr lang="nb-NO"/>
              <a:t>Høyt forholdstall studenter/undervisere: 9,2</a:t>
            </a:r>
            <a:endParaRPr lang="nb-NO">
              <a:cs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F372D-D2E2-49FD-AA00-49E96CE2C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>
                <a:solidFill>
                  <a:schemeClr val="tx1"/>
                </a:solidFill>
              </a:rPr>
              <a:t>Side </a:t>
            </a:r>
            <a:fld id="{5251F420-7306-4E7C-A79E-F31A38F7D392}" type="slidenum">
              <a:rPr lang="en-US" smtClean="0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A497599-552C-9DC3-027E-4443B1EB203B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0030A823-C424-DBB0-F177-F6FD7033A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052" y="1545251"/>
            <a:ext cx="6000049" cy="390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06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D26C301-C617-EB71-5B30-8F08F9676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207691"/>
            <a:ext cx="2532446" cy="542658"/>
          </a:xfrm>
        </p:spPr>
        <p:txBody>
          <a:bodyPr anchor="b">
            <a:normAutofit/>
          </a:bodyPr>
          <a:lstStyle/>
          <a:p>
            <a:r>
              <a:rPr lang="nb-NO"/>
              <a:t>Circle U.</a:t>
            </a:r>
          </a:p>
        </p:txBody>
      </p:sp>
      <p:sp>
        <p:nvSpPr>
          <p:cNvPr id="4102" name="Subtitle 2">
            <a:extLst>
              <a:ext uri="{FF2B5EF4-FFF2-40B4-BE49-F238E27FC236}">
                <a16:creationId xmlns:a16="http://schemas.microsoft.com/office/drawing/2014/main" id="{1D339A47-E39C-BCFE-03A3-CE2D39D9825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871021"/>
            <a:ext cx="11471910" cy="49474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/>
              <a:t>Europeisk universitetsallianse bestående av 9 universiteter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2000"/>
              <a:t>Vil legge til rette for at studenter og ansatte kan studere og samarbeide på tvers av landegrenser </a:t>
            </a:r>
          </a:p>
        </p:txBody>
      </p:sp>
      <p:pic>
        <p:nvPicPr>
          <p:cNvPr id="4098" name="Picture 2" descr="Nærbilde av to studenter som er på café utendørs i Paris.">
            <a:extLst>
              <a:ext uri="{FF2B5EF4-FFF2-40B4-BE49-F238E27FC236}">
                <a16:creationId xmlns:a16="http://schemas.microsoft.com/office/drawing/2014/main" id="{96B67745-DAD7-9C35-8870-1ACB6E703C5E}"/>
              </a:ext>
            </a:extLst>
          </p:cNvPr>
          <p:cNvPicPr>
            <a:picLocks noGrp="1" noChangeAspect="1" noChangeArrowheads="1"/>
          </p:cNvPicPr>
          <p:nvPr>
            <p:ph type="pic" sz="quarter" idx="2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3"/>
          <a:stretch/>
        </p:blipFill>
        <p:spPr bwMode="auto">
          <a:xfrm>
            <a:off x="360044" y="1757497"/>
            <a:ext cx="5611759" cy="392005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4100" name="Picture 4" descr="Student med kaffekopp i hånda fotografert foran det skjeve tårnet i Pisa. ">
            <a:extLst>
              <a:ext uri="{FF2B5EF4-FFF2-40B4-BE49-F238E27FC236}">
                <a16:creationId xmlns:a16="http://schemas.microsoft.com/office/drawing/2014/main" id="{8C3B39DB-42AC-71A6-0DD4-328FE9F53EBF}"/>
              </a:ext>
            </a:extLst>
          </p:cNvPr>
          <p:cNvPicPr>
            <a:picLocks noGrp="1" noChangeAspect="1" noChangeArrowheads="1"/>
          </p:cNvPicPr>
          <p:nvPr>
            <p:ph type="pic" sz="quarter" idx="21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 bwMode="auto">
          <a:xfrm>
            <a:off x="6220199" y="1757497"/>
            <a:ext cx="5611759" cy="392005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C9E16DF-8BC2-A7DA-F701-8878CD57E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058B1844-A910-8E06-CAB8-00824E9F11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32002" y="5798228"/>
          <a:ext cx="8128000" cy="33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8990240" imgH="2044440" progId="">
                  <p:embed/>
                </p:oleObj>
              </mc:Choice>
              <mc:Fallback>
                <p:oleObj r:id="rId5" imgW="48990240" imgH="2044440" progId="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058B1844-A910-8E06-CAB8-00824E9F11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32002" y="5798228"/>
                        <a:ext cx="8128000" cy="33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Sylinder 4">
            <a:extLst>
              <a:ext uri="{FF2B5EF4-FFF2-40B4-BE49-F238E27FC236}">
                <a16:creationId xmlns:a16="http://schemas.microsoft.com/office/drawing/2014/main" id="{02C1E58C-92EE-E554-29F0-81350E2EA66C}"/>
              </a:ext>
            </a:extLst>
          </p:cNvPr>
          <p:cNvSpPr txBox="1"/>
          <p:nvPr/>
        </p:nvSpPr>
        <p:spPr>
          <a:xfrm>
            <a:off x="5129908" y="5460687"/>
            <a:ext cx="8418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Circle U.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8175A92-6839-E74F-2B0D-DABE57CC0CD8}"/>
              </a:ext>
            </a:extLst>
          </p:cNvPr>
          <p:cNvSpPr txBox="1"/>
          <p:nvPr/>
        </p:nvSpPr>
        <p:spPr>
          <a:xfrm>
            <a:off x="10990057" y="5460687"/>
            <a:ext cx="8418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/>
              <a:t>Foto: Circle U.</a:t>
            </a:r>
            <a:endParaRPr lang="en-GB" sz="800"/>
          </a:p>
        </p:txBody>
      </p:sp>
      <p:pic>
        <p:nvPicPr>
          <p:cNvPr id="8" name="Picture 2" descr="Circle U. logo ">
            <a:extLst>
              <a:ext uri="{FF2B5EF4-FFF2-40B4-BE49-F238E27FC236}">
                <a16:creationId xmlns:a16="http://schemas.microsoft.com/office/drawing/2014/main" id="{FBBFCD7E-D885-3366-67CD-00E645456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0818" y="204232"/>
            <a:ext cx="1060374" cy="10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250EDD75-2D29-1446-3846-65EE0D4E66E0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2809364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D26173-2F34-3ECC-5415-20128E558B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b-NO" dirty="0"/>
              <a:t>Forskning ved SV-fakultetet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2" name="TekstSylinder 8">
            <a:extLst>
              <a:ext uri="{FF2B5EF4-FFF2-40B4-BE49-F238E27FC236}">
                <a16:creationId xmlns:a16="http://schemas.microsoft.com/office/drawing/2014/main" id="{1C427F69-ABBD-BCAD-88DA-122413802367}"/>
              </a:ext>
            </a:extLst>
          </p:cNvPr>
          <p:cNvSpPr txBox="1"/>
          <p:nvPr/>
        </p:nvSpPr>
        <p:spPr>
          <a:xfrm>
            <a:off x="10763404" y="6627168"/>
            <a:ext cx="14285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Erik Engblad / UiO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9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60045" y="1165290"/>
            <a:ext cx="3710914" cy="2257515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 descr="bilde av hovedkontoret til banktilsynsmyndigheten EBA i London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 descr="Person med mange ledninger festet til hode og en forsker som fester dem">
            <a:extLst>
              <a:ext uri="{FF2B5EF4-FFF2-40B4-BE49-F238E27FC236}">
                <a16:creationId xmlns:a16="http://schemas.microsoft.com/office/drawing/2014/main" id="{2FEC3F5B-0C93-0750-CA0A-DCF6A18EDF2A}"/>
              </a:ext>
            </a:extLst>
          </p:cNvPr>
          <p:cNvSpPr/>
          <p:nvPr/>
        </p:nvSpPr>
        <p:spPr>
          <a:xfrm>
            <a:off x="4155431" y="1174889"/>
            <a:ext cx="3710914" cy="226371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0D2B9BC-79C9-C201-8ED8-D4FE8D8D4A41}"/>
              </a:ext>
            </a:extLst>
          </p:cNvPr>
          <p:cNvSpPr/>
          <p:nvPr/>
        </p:nvSpPr>
        <p:spPr>
          <a:xfrm>
            <a:off x="7950817" y="1174889"/>
            <a:ext cx="3710914" cy="2263710"/>
          </a:xfrm>
          <a:prstGeom prst="rect">
            <a:avLst/>
          </a:prstGeom>
          <a:solidFill>
            <a:srgbClr val="3E3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 descr="illustrasjonsfoto av bøker og lekeklosser i stabel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cs typeface="Arial"/>
              </a:rPr>
              <a:t>Tildelinger fra Forskningsrådet 2015 - 2024</a:t>
            </a:r>
            <a:endParaRPr lang="en-US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38FD66C-8F8F-B093-A527-683553BABC35}"/>
              </a:ext>
            </a:extLst>
          </p:cNvPr>
          <p:cNvSpPr txBox="1"/>
          <p:nvPr/>
        </p:nvSpPr>
        <p:spPr>
          <a:xfrm>
            <a:off x="654171" y="1633643"/>
            <a:ext cx="312302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21 FRIPRO forskerprosjekter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21 FRIPRO unge</a:t>
            </a:r>
            <a:endParaRPr lang="nb-NO" sz="2000">
              <a:solidFill>
                <a:schemeClr val="bg1"/>
              </a:solidFill>
              <a:cs typeface="Arial"/>
            </a:endParaRPr>
          </a:p>
          <a:p>
            <a:r>
              <a:rPr lang="nb-NO" sz="2000">
                <a:solidFill>
                  <a:schemeClr val="bg1"/>
                </a:solidFill>
              </a:rPr>
              <a:t>	  talenter / tidlig karriere</a:t>
            </a:r>
            <a:endParaRPr lang="nb-NO" sz="2000">
              <a:solidFill>
                <a:schemeClr val="bg1"/>
              </a:solidFill>
              <a:cs typeface="Arial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48B5E79-AB1F-A7CB-64D4-37C3911F7C6A}"/>
              </a:ext>
            </a:extLst>
          </p:cNvPr>
          <p:cNvSpPr txBox="1"/>
          <p:nvPr/>
        </p:nvSpPr>
        <p:spPr>
          <a:xfrm>
            <a:off x="8248645" y="1589268"/>
            <a:ext cx="3104454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2 store tverrfaglige forskerprosjekter</a:t>
            </a:r>
            <a:endParaRPr lang="nb-NO" sz="2000">
              <a:solidFill>
                <a:schemeClr val="bg1"/>
              </a:solidFill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28 forsker/ samarbeidsprosjekter</a:t>
            </a:r>
            <a:br>
              <a:rPr lang="nb-NO" sz="1800"/>
            </a:br>
            <a:endParaRPr lang="nb-NO" sz="200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359934" y="4168878"/>
            <a:ext cx="330190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4 forskningssentre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solidFill>
                  <a:schemeClr val="bg1"/>
                </a:solidFill>
              </a:rPr>
              <a:t>Senter for fremragende forskning (SFF)</a:t>
            </a:r>
            <a:endParaRPr lang="nb-NO" sz="2000">
              <a:solidFill>
                <a:schemeClr val="bg1"/>
              </a:solidFill>
              <a:cs typeface="Arial"/>
            </a:endParaRPr>
          </a:p>
        </p:txBody>
      </p:sp>
      <p:sp>
        <p:nvSpPr>
          <p:cNvPr id="3" name="TekstSylinder 8">
            <a:extLst>
              <a:ext uri="{FF2B5EF4-FFF2-40B4-BE49-F238E27FC236}">
                <a16:creationId xmlns:a16="http://schemas.microsoft.com/office/drawing/2014/main" id="{77229A5B-7D04-7165-AA4E-8DEF0CC1DD9C}"/>
              </a:ext>
            </a:extLst>
          </p:cNvPr>
          <p:cNvSpPr txBox="1"/>
          <p:nvPr/>
        </p:nvSpPr>
        <p:spPr>
          <a:xfrm>
            <a:off x="6787203" y="3217123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Jarli &amp; Jordan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ekstSylinder 8">
            <a:extLst>
              <a:ext uri="{FF2B5EF4-FFF2-40B4-BE49-F238E27FC236}">
                <a16:creationId xmlns:a16="http://schemas.microsoft.com/office/drawing/2014/main" id="{AB22C89B-D949-4133-F93C-E3F86F433139}"/>
              </a:ext>
            </a:extLst>
          </p:cNvPr>
          <p:cNvSpPr txBox="1"/>
          <p:nvPr/>
        </p:nvSpPr>
        <p:spPr>
          <a:xfrm>
            <a:off x="3022511" y="5563392"/>
            <a:ext cx="87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lang="nb-NO" sz="80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78577DDE-7C98-7A45-2773-769CD8A10214}"/>
              </a:ext>
            </a:extLst>
          </p:cNvPr>
          <p:cNvSpPr txBox="1"/>
          <p:nvPr/>
        </p:nvSpPr>
        <p:spPr>
          <a:xfrm>
            <a:off x="10632424" y="5563392"/>
            <a:ext cx="87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lang="nb-NO" sz="80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0BC09B2-7D3C-9B89-3E67-DFC2F154F7CC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3077545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A1877-939E-F5DE-E7EE-A72B58C32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494C936-34FE-864B-EA1B-E8E0535A4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4"/>
            <a:ext cx="11471910" cy="928263"/>
          </a:xfrm>
        </p:spPr>
        <p:txBody>
          <a:bodyPr anchor="t">
            <a:normAutofit/>
          </a:bodyPr>
          <a:lstStyle/>
          <a:p>
            <a:r>
              <a:rPr lang="en-US" sz="3500" dirty="0"/>
              <a:t>EUs </a:t>
            </a:r>
            <a:r>
              <a:rPr lang="en-US" sz="3500" dirty="0" err="1"/>
              <a:t>rammeprogram</a:t>
            </a:r>
            <a:br>
              <a:rPr lang="en-US" sz="3500" dirty="0"/>
            </a:br>
            <a:r>
              <a:rPr lang="en-US" sz="2700" i="1" dirty="0" err="1"/>
              <a:t>Totalt</a:t>
            </a:r>
            <a:r>
              <a:rPr lang="en-US" sz="2700" i="1" dirty="0"/>
              <a:t> </a:t>
            </a:r>
            <a:r>
              <a:rPr lang="en-US" sz="2700" i="1" dirty="0" err="1"/>
              <a:t>antall</a:t>
            </a:r>
            <a:r>
              <a:rPr lang="en-US" sz="2700" i="1" dirty="0"/>
              <a:t> </a:t>
            </a:r>
            <a:r>
              <a:rPr lang="en-US" sz="2700" i="1" dirty="0" err="1"/>
              <a:t>prosjekter</a:t>
            </a:r>
            <a:endParaRPr lang="nb-NO" sz="2700" i="1" dirty="0"/>
          </a:p>
        </p:txBody>
      </p:sp>
      <p:pic>
        <p:nvPicPr>
          <p:cNvPr id="1026" name="Picture 2" descr="European Union flagg- Wikipedia">
            <a:extLst>
              <a:ext uri="{FF2B5EF4-FFF2-40B4-BE49-F238E27FC236}">
                <a16:creationId xmlns:a16="http://schemas.microsoft.com/office/drawing/2014/main" id="{D5EEF4BC-E5BD-8AA6-F8FD-418DDB3560BA}"/>
              </a:ext>
            </a:extLst>
          </p:cNvPr>
          <p:cNvPicPr>
            <a:picLocks noGrp="1" noChangeAspect="1" noChangeArrowheads="1"/>
          </p:cNvPicPr>
          <p:nvPr>
            <p:ph sz="quarter" idx="28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0" r="21363"/>
          <a:stretch/>
        </p:blipFill>
        <p:spPr bwMode="auto">
          <a:xfrm>
            <a:off x="6309528" y="3992"/>
            <a:ext cx="5882472" cy="6854008"/>
          </a:xfrm>
          <a:prstGeom prst="rect">
            <a:avLst/>
          </a:prstGeom>
          <a:noFill/>
          <a:ln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19C9C9B3-58FD-B4FF-3373-A809776FC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3C7A88-3B6C-E85C-E1EB-9F1D50059FCA}"/>
              </a:ext>
            </a:extLst>
          </p:cNvPr>
          <p:cNvSpPr txBox="1"/>
          <p:nvPr/>
        </p:nvSpPr>
        <p:spPr>
          <a:xfrm>
            <a:off x="335242" y="1382286"/>
            <a:ext cx="5716587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/>
              <a:t>ERC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/>
              <a:t>9 Advanced Grant</a:t>
            </a:r>
            <a:endParaRPr lang="en-US" sz="2000"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cs typeface="Arial"/>
              </a:rPr>
              <a:t>9 </a:t>
            </a:r>
            <a:r>
              <a:rPr lang="nb-NO" sz="2000" err="1">
                <a:cs typeface="Arial"/>
              </a:rPr>
              <a:t>Consolidator</a:t>
            </a:r>
            <a:r>
              <a:rPr lang="nb-NO" sz="2000">
                <a:cs typeface="Arial"/>
              </a:rPr>
              <a:t> </a:t>
            </a:r>
            <a:r>
              <a:rPr lang="nb-NO" sz="2000" err="1">
                <a:cs typeface="Arial"/>
              </a:rPr>
              <a:t>Grants</a:t>
            </a:r>
            <a:endParaRPr lang="nb-NO" sz="2000"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/>
              <a:t>16 Starting Grants</a:t>
            </a:r>
            <a:endParaRPr lang="en-US" sz="2000">
              <a:cs typeface="Arial"/>
            </a:endParaRPr>
          </a:p>
          <a:p>
            <a:endParaRPr lang="nb-NO" sz="2400">
              <a:cs typeface="Arial" panose="020B0604020202020204" pitchFamily="34" charset="0"/>
            </a:endParaRPr>
          </a:p>
          <a:p>
            <a:r>
              <a:rPr lang="nb-NO" sz="2400">
                <a:cs typeface="Arial"/>
              </a:rPr>
              <a:t>Tematiske samarbeidsprosjekt (2014-24)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cs typeface="Arial"/>
              </a:rPr>
              <a:t>4 koordinatorprosjekter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b-NO" sz="2000">
                <a:cs typeface="Arial"/>
              </a:rPr>
              <a:t>18 partnerprosjekter</a:t>
            </a:r>
            <a:br>
              <a:rPr lang="nb-NO" sz="2400">
                <a:cs typeface="Arial" panose="020B0604020202020204" pitchFamily="34" charset="0"/>
              </a:rPr>
            </a:br>
            <a:endParaRPr lang="nb-NO" sz="2400">
              <a:cs typeface="Arial" panose="020B0604020202020204" pitchFamily="34" charset="0"/>
            </a:endParaRPr>
          </a:p>
          <a:p>
            <a:r>
              <a:rPr lang="en-US" sz="2400"/>
              <a:t>Marie </a:t>
            </a:r>
            <a:r>
              <a:rPr lang="en-US" sz="2400" err="1"/>
              <a:t>Skłodowska</a:t>
            </a:r>
            <a:r>
              <a:rPr lang="en-US" sz="2400"/>
              <a:t>-Curie Actions</a:t>
            </a:r>
            <a:endParaRPr lang="nb-NO" sz="240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nb-NO" sz="2000">
                <a:cs typeface="Arial"/>
              </a:rPr>
              <a:t>7 doktorgradsnettverk (1 koordinator)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b-NO" sz="2000">
                <a:cs typeface="Arial"/>
              </a:rPr>
              <a:t>7 postdoktorprosjekter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03DA6BD-2BD8-A79E-8D0A-5CD9A19B5DC7}"/>
              </a:ext>
            </a:extLst>
          </p:cNvPr>
          <p:cNvSpPr txBox="1"/>
          <p:nvPr/>
        </p:nvSpPr>
        <p:spPr>
          <a:xfrm>
            <a:off x="11297203" y="6592844"/>
            <a:ext cx="89479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Wikipedia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B18C1B-F5FE-814F-9166-D8825AA8CD6E}"/>
              </a:ext>
            </a:extLst>
          </p:cNvPr>
          <p:cNvSpPr txBox="1"/>
          <p:nvPr/>
        </p:nvSpPr>
        <p:spPr>
          <a:xfrm>
            <a:off x="162477" y="5569692"/>
            <a:ext cx="5819224" cy="400110"/>
          </a:xfrm>
          <a:prstGeom prst="rect">
            <a:avLst/>
          </a:prstGeom>
          <a:solidFill>
            <a:schemeClr val="lt1"/>
          </a:solidFill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nb-NO" sz="2000" b="1">
                <a:latin typeface="Arial"/>
                <a:cs typeface="Arial"/>
              </a:rPr>
              <a:t>Total bevilgning 2019-2024: 32,8 millioner euro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6033B9-686B-08B4-0438-B3EE3D791B8C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2434394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E47023-B0DF-4F05-A4D1-4068E011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3500" dirty="0" err="1"/>
              <a:t>Målrettet</a:t>
            </a:r>
            <a:r>
              <a:rPr lang="en-US" sz="3500" dirty="0"/>
              <a:t> </a:t>
            </a:r>
            <a:r>
              <a:rPr lang="en-US" sz="3500" dirty="0" err="1"/>
              <a:t>satsning</a:t>
            </a:r>
            <a:endParaRPr lang="nb-NO" sz="3500" dirty="0"/>
          </a:p>
        </p:txBody>
      </p:sp>
      <p:pic>
        <p:nvPicPr>
          <p:cNvPr id="10" name="Picture Placeholder 9" descr="A white arrow on a blue surface">
            <a:extLst>
              <a:ext uri="{FF2B5EF4-FFF2-40B4-BE49-F238E27FC236}">
                <a16:creationId xmlns:a16="http://schemas.microsoft.com/office/drawing/2014/main" id="{2B96BC23-862B-E109-6295-8D50A7FBFDAA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7196"/>
          <a:stretch/>
        </p:blipFill>
        <p:spPr>
          <a:xfrm>
            <a:off x="6716486" y="4142"/>
            <a:ext cx="5475515" cy="6885341"/>
          </a:xfrm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CB4D1E0-A883-4F6D-9664-77C1F9D79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5" name="TekstSylinder 8">
            <a:extLst>
              <a:ext uri="{FF2B5EF4-FFF2-40B4-BE49-F238E27FC236}">
                <a16:creationId xmlns:a16="http://schemas.microsoft.com/office/drawing/2014/main" id="{F1D82405-9A23-2A3D-C360-C68C8F2C4900}"/>
              </a:ext>
            </a:extLst>
          </p:cNvPr>
          <p:cNvSpPr txBox="1"/>
          <p:nvPr/>
        </p:nvSpPr>
        <p:spPr>
          <a:xfrm>
            <a:off x="11223944" y="6598197"/>
            <a:ext cx="87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</a:t>
            </a:r>
            <a:r>
              <a:rPr lang="nb-NO" sz="800" dirty="0" err="1">
                <a:solidFill>
                  <a:prstClr val="white"/>
                </a:solidFill>
                <a:latin typeface="Arial"/>
              </a:rPr>
              <a:t>Unsplash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42C256-C3B1-673D-1F4D-142247353947}"/>
              </a:ext>
            </a:extLst>
          </p:cNvPr>
          <p:cNvSpPr txBox="1"/>
          <p:nvPr/>
        </p:nvSpPr>
        <p:spPr>
          <a:xfrm>
            <a:off x="436352" y="1234696"/>
            <a:ext cx="5716587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nb-NO" sz="2400" dirty="0">
                <a:latin typeface="Arial"/>
                <a:cs typeface="Arial"/>
              </a:rPr>
              <a:t>ERC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nb-NO" sz="2400" dirty="0">
                <a:latin typeface="Arial"/>
                <a:cs typeface="Arial"/>
              </a:rPr>
              <a:t>Fra d</a:t>
            </a:r>
            <a:r>
              <a:rPr lang="en-US" sz="2400" dirty="0"/>
              <a:t>e to </a:t>
            </a:r>
            <a:r>
              <a:rPr lang="en-US" sz="2400" dirty="0" err="1"/>
              <a:t>første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2012 </a:t>
            </a:r>
            <a:r>
              <a:rPr lang="en-US" sz="2400" dirty="0" err="1"/>
              <a:t>til</a:t>
            </a:r>
            <a:r>
              <a:rPr lang="en-US" sz="2400" dirty="0"/>
              <a:t> 34 </a:t>
            </a:r>
            <a:r>
              <a:rPr lang="en-US" sz="2400" dirty="0" err="1"/>
              <a:t>innvilgete</a:t>
            </a:r>
            <a:r>
              <a:rPr lang="en-US" sz="2400" dirty="0"/>
              <a:t> </a:t>
            </a:r>
            <a:r>
              <a:rPr lang="en-US" sz="2400" dirty="0" err="1"/>
              <a:t>prosjekter</a:t>
            </a:r>
            <a:r>
              <a:rPr lang="en-US" sz="2400" dirty="0"/>
              <a:t> per </a:t>
            </a:r>
            <a:r>
              <a:rPr lang="en-US" sz="2400" dirty="0" err="1"/>
              <a:t>juni</a:t>
            </a:r>
            <a:r>
              <a:rPr lang="en-US" sz="2400" dirty="0"/>
              <a:t> 2025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en-US" sz="2400" dirty="0" err="1"/>
              <a:t>Flere</a:t>
            </a:r>
            <a:r>
              <a:rPr lang="en-US" sz="2400" dirty="0"/>
              <a:t> </a:t>
            </a:r>
            <a:r>
              <a:rPr lang="en-US" sz="2400" dirty="0" err="1"/>
              <a:t>forskere</a:t>
            </a:r>
            <a:r>
              <a:rPr lang="en-US" sz="2400" dirty="0"/>
              <a:t> </a:t>
            </a:r>
            <a:r>
              <a:rPr lang="en-US" sz="2400" dirty="0" err="1"/>
              <a:t>har</a:t>
            </a:r>
            <a:r>
              <a:rPr lang="en-US" sz="2400" dirty="0"/>
              <a:t> </a:t>
            </a:r>
            <a:r>
              <a:rPr lang="en-US" sz="2400" dirty="0" err="1"/>
              <a:t>fått</a:t>
            </a:r>
            <a:r>
              <a:rPr lang="en-US" sz="2400" dirty="0"/>
              <a:t> ERC </a:t>
            </a:r>
            <a:r>
              <a:rPr lang="en-US" sz="2400" dirty="0" err="1"/>
              <a:t>flere</a:t>
            </a:r>
            <a:r>
              <a:rPr lang="en-US" sz="2400" dirty="0"/>
              <a:t> ganger</a:t>
            </a:r>
          </a:p>
          <a:p>
            <a:pPr algn="l"/>
            <a:endParaRPr lang="en-US" sz="2400" dirty="0"/>
          </a:p>
          <a:p>
            <a:r>
              <a:rPr lang="nb-NO" sz="2400" dirty="0">
                <a:cs typeface="Arial"/>
              </a:rPr>
              <a:t>Tematiske EU-prosjekter</a:t>
            </a:r>
            <a:endParaRPr lang="en-US" sz="2400" dirty="0">
              <a:cs typeface="Arial"/>
            </a:endParaRPr>
          </a:p>
          <a:p>
            <a:pPr marL="571500" lvl="1" indent="-342900">
              <a:buFont typeface="Wingdings,Sans-Serif"/>
              <a:buChar char="§"/>
            </a:pPr>
            <a:r>
              <a:rPr lang="en-US" sz="2400" dirty="0">
                <a:cs typeface="Arial"/>
              </a:rPr>
              <a:t>Stort </a:t>
            </a:r>
            <a:r>
              <a:rPr lang="en-US" sz="2400" dirty="0" err="1">
                <a:cs typeface="Arial"/>
              </a:rPr>
              <a:t>potensiale</a:t>
            </a:r>
            <a:endParaRPr lang="en-US" sz="2400" dirty="0">
              <a:cs typeface="Arial"/>
            </a:endParaRPr>
          </a:p>
          <a:p>
            <a:pPr marL="571500" lvl="1" indent="-342900">
              <a:buFont typeface="Wingdings,Sans-Serif"/>
              <a:buChar char="§"/>
            </a:pPr>
            <a:r>
              <a:rPr lang="en-US" sz="2400" dirty="0" err="1">
                <a:cs typeface="Arial"/>
              </a:rPr>
              <a:t>Satsing</a:t>
            </a:r>
            <a:r>
              <a:rPr lang="en-US" sz="2400" dirty="0">
                <a:cs typeface="Arial"/>
              </a:rPr>
              <a:t> med Horisont Europa</a:t>
            </a:r>
          </a:p>
          <a:p>
            <a:endParaRPr lang="en-US" sz="2400" dirty="0"/>
          </a:p>
          <a:p>
            <a:r>
              <a:rPr lang="en-US" sz="2400" dirty="0"/>
              <a:t>Marie </a:t>
            </a:r>
            <a:r>
              <a:rPr lang="en-US" sz="2400" dirty="0" err="1"/>
              <a:t>Skłodowska</a:t>
            </a:r>
            <a:r>
              <a:rPr lang="en-US" sz="2400" dirty="0"/>
              <a:t>-Curie Actions</a:t>
            </a:r>
            <a:endParaRPr lang="en-US" dirty="0">
              <a:cs typeface="Arial"/>
            </a:endParaRPr>
          </a:p>
          <a:p>
            <a:pPr marL="571500" lvl="1" indent="-342900">
              <a:buFont typeface="Wingdings" panose="05000000000000000000" pitchFamily="2" charset="2"/>
              <a:buChar char="§"/>
            </a:pPr>
            <a:r>
              <a:rPr lang="en-US" sz="2400" dirty="0" err="1"/>
              <a:t>Internasjonal</a:t>
            </a:r>
            <a:r>
              <a:rPr lang="en-US" sz="2400" dirty="0"/>
              <a:t> </a:t>
            </a:r>
            <a:r>
              <a:rPr lang="en-US" sz="2400" dirty="0" err="1"/>
              <a:t>rekruttering</a:t>
            </a:r>
            <a:r>
              <a:rPr lang="en-US" sz="2400" dirty="0"/>
              <a:t> av </a:t>
            </a:r>
            <a:r>
              <a:rPr lang="en-US" sz="2400" dirty="0" err="1"/>
              <a:t>unge</a:t>
            </a:r>
            <a:r>
              <a:rPr lang="en-US" sz="2400" dirty="0"/>
              <a:t>, </a:t>
            </a:r>
            <a:r>
              <a:rPr lang="en-US" sz="2400" dirty="0" err="1"/>
              <a:t>fremragende</a:t>
            </a:r>
            <a:r>
              <a:rPr lang="en-US" sz="2400" dirty="0"/>
              <a:t> </a:t>
            </a:r>
            <a:r>
              <a:rPr lang="en-US" sz="2400" dirty="0" err="1"/>
              <a:t>forskere</a:t>
            </a:r>
            <a:endParaRPr lang="nb-NO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036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60000"/>
            <a:ext cx="5530011" cy="1550358"/>
          </a:xfrm>
        </p:spPr>
        <p:txBody>
          <a:bodyPr/>
          <a:lstStyle/>
          <a:p>
            <a:r>
              <a:rPr lang="en-GB"/>
              <a:t>The Guild of European Research-Intensive Universities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64265" y="2055600"/>
            <a:ext cx="4955520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nb-NO" sz="2400"/>
              <a:t>23 forskningsintensive breddeuniversiteter fra 17 europeiske land</a:t>
            </a:r>
          </a:p>
          <a:p>
            <a:pPr marL="285750" indent="-285750">
              <a:buFont typeface="Wingdings" pitchFamily="2" charset="2"/>
              <a:buChar char="§"/>
            </a:pPr>
            <a:endParaRPr lang="nb-NO" sz="2400"/>
          </a:p>
          <a:p>
            <a:pPr marL="285750" indent="-285750">
              <a:buFont typeface="Wingdings" pitchFamily="2" charset="2"/>
              <a:buChar char="§"/>
            </a:pPr>
            <a:r>
              <a:rPr lang="nb-NO" sz="2400"/>
              <a:t>Jobber med forsknings- og utdanningspolitikk samt innspill til EUs programmer </a:t>
            </a:r>
            <a:endParaRPr lang="nb-NO" sz="2400">
              <a:cs typeface="Arial"/>
            </a:endParaRPr>
          </a:p>
          <a:p>
            <a:endParaRPr lang="en-GB" sz="1800"/>
          </a:p>
        </p:txBody>
      </p:sp>
      <p:pic>
        <p:nvPicPr>
          <p:cNvPr id="5" name="Bilde 4" descr="EU-flagg foran Berlaymont-bygningen, hovedkvarteret til Europakommisjonen.">
            <a:extLst>
              <a:ext uri="{FF2B5EF4-FFF2-40B4-BE49-F238E27FC236}">
                <a16:creationId xmlns:a16="http://schemas.microsoft.com/office/drawing/2014/main" id="{8A94FA72-90E8-7F7F-7424-C2EB7F568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946" y="0"/>
            <a:ext cx="5890054" cy="687376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D75B9C6-9237-23EA-A443-A0A2DD25C414}"/>
              </a:ext>
            </a:extLst>
          </p:cNvPr>
          <p:cNvSpPr txBox="1"/>
          <p:nvPr/>
        </p:nvSpPr>
        <p:spPr>
          <a:xfrm>
            <a:off x="10389904" y="6642556"/>
            <a:ext cx="18020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imageBROKER/Wilfried Wirth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DF49BA7-36BB-AF31-2177-58284C7244D2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4064300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8EE22EF-3E3E-EB12-DEC0-A087527BF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49694"/>
            <a:ext cx="11471910" cy="542658"/>
          </a:xfrm>
        </p:spPr>
        <p:txBody>
          <a:bodyPr/>
          <a:lstStyle/>
          <a:p>
            <a:r>
              <a:rPr lang="en-US" err="1"/>
              <a:t>Rangeringer</a:t>
            </a:r>
            <a:r>
              <a:rPr lang="en-US"/>
              <a:t> av </a:t>
            </a:r>
            <a:r>
              <a:rPr lang="en-US" err="1"/>
              <a:t>samfunnsvitenskap</a:t>
            </a:r>
            <a:r>
              <a:rPr lang="en-US"/>
              <a:t> </a:t>
            </a:r>
            <a:r>
              <a:rPr lang="en-US" err="1"/>
              <a:t>ved</a:t>
            </a:r>
            <a:r>
              <a:rPr lang="en-US"/>
              <a:t> </a:t>
            </a:r>
            <a:r>
              <a:rPr lang="en-US" err="1"/>
              <a:t>UiO</a:t>
            </a:r>
            <a:endParaRPr lang="en-GB" err="1"/>
          </a:p>
        </p:txBody>
      </p:sp>
      <p:pic>
        <p:nvPicPr>
          <p:cNvPr id="28" name="Picture 4" descr="Times Higher Education – Wikipedia">
            <a:extLst>
              <a:ext uri="{FF2B5EF4-FFF2-40B4-BE49-F238E27FC236}">
                <a16:creationId xmlns:a16="http://schemas.microsoft.com/office/drawing/2014/main" id="{1D38D5AB-32BB-A6A9-AFAA-B8F8400270A2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" r="8115"/>
          <a:stretch>
            <a:fillRect/>
          </a:stretch>
        </p:blipFill>
        <p:spPr bwMode="auto">
          <a:xfrm>
            <a:off x="8564491" y="1108674"/>
            <a:ext cx="2932497" cy="163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65EAAA16-E51C-FD98-031C-0E6853AB62D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4724412" y="3909877"/>
            <a:ext cx="2743174" cy="2067061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 err="1"/>
              <a:t>Sosialantropologi</a:t>
            </a:r>
            <a:r>
              <a:rPr lang="en-US" sz="2000"/>
              <a:t>:</a:t>
            </a:r>
            <a:br>
              <a:rPr lang="en-US" sz="2000"/>
            </a:br>
            <a:r>
              <a:rPr lang="en-US" sz="2000"/>
              <a:t> 44. </a:t>
            </a:r>
            <a:r>
              <a:rPr lang="en-US" sz="2000" err="1"/>
              <a:t>plass</a:t>
            </a:r>
            <a:endParaRPr lang="en-US" sz="2000">
              <a:cs typeface="Arial"/>
            </a:endParaRPr>
          </a:p>
          <a:p>
            <a:pPr marL="0" indent="0" algn="ctr">
              <a:buNone/>
            </a:pPr>
            <a:r>
              <a:rPr lang="en-US" sz="2000" err="1"/>
              <a:t>Sosiologi</a:t>
            </a:r>
            <a:r>
              <a:rPr lang="en-US" sz="2000"/>
              <a:t>: 45. </a:t>
            </a:r>
            <a:r>
              <a:rPr lang="en-US" sz="2000" err="1"/>
              <a:t>plass</a:t>
            </a:r>
            <a:endParaRPr lang="en-US" sz="2000">
              <a:cs typeface="Arial"/>
            </a:endParaRP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AEBF1B7-94B5-6928-1015-2A11A85D2E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255866" y="3067810"/>
            <a:ext cx="3549746" cy="365126"/>
          </a:xfrm>
        </p:spPr>
        <p:txBody>
          <a:bodyPr/>
          <a:lstStyle/>
          <a:p>
            <a:pPr marL="287655" indent="-287655" algn="ctr"/>
            <a:r>
              <a:rPr lang="en-US" sz="2000" dirty="0"/>
              <a:t>Times Higher Education</a:t>
            </a:r>
            <a:endParaRPr lang="nb-NO" sz="2000" dirty="0">
              <a:cs typeface="Arial"/>
            </a:endParaRPr>
          </a:p>
          <a:p>
            <a:pPr marL="287655" indent="-287655" algn="ctr"/>
            <a:endParaRPr lang="en-GB" dirty="0">
              <a:cs typeface="Arial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5469D5A-512C-C859-1610-46AD4AEC06F8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662249" y="3909877"/>
            <a:ext cx="2736980" cy="2067060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cs typeface="Arial"/>
              </a:rPr>
              <a:t>59. </a:t>
            </a:r>
            <a:r>
              <a:rPr lang="en-US" sz="2000" err="1">
                <a:cs typeface="Arial"/>
              </a:rPr>
              <a:t>plass</a:t>
            </a:r>
          </a:p>
        </p:txBody>
      </p:sp>
      <p:pic>
        <p:nvPicPr>
          <p:cNvPr id="27" name="Picture Placeholder 18">
            <a:extLst>
              <a:ext uri="{FF2B5EF4-FFF2-40B4-BE49-F238E27FC236}">
                <a16:creationId xmlns:a16="http://schemas.microsoft.com/office/drawing/2014/main" id="{8CF5511A-3DDB-B5F0-28C6-3DF82BF26DF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/>
          <a:srcRect l="20829" r="20829"/>
          <a:stretch>
            <a:fillRect/>
          </a:stretch>
        </p:blipFill>
        <p:spPr>
          <a:xfrm>
            <a:off x="4629751" y="1108674"/>
            <a:ext cx="2932497" cy="1632945"/>
          </a:xfrm>
          <a:prstGeom prst="rect">
            <a:avLst/>
          </a:prstGeom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3A5048B-4B2D-BC25-0C3C-039A79100F6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6F4484-8A44-8A41-9D7E-A9E3B5657A05}" type="datetime1">
              <a:rPr lang="nb-NO" smtClean="0"/>
              <a:t>10.10.2025</a:t>
            </a:fld>
            <a:endParaRPr lang="en-US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CD71694-D420-05B4-29E3-74D1A7836B3D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656314" y="3909876"/>
            <a:ext cx="3009892" cy="2067061"/>
          </a:xfrm>
          <a:solidFill>
            <a:srgbClr val="E6ECFF"/>
          </a:solidFill>
        </p:spPr>
        <p:txBody>
          <a:bodyPr vert="horz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nb-NO" sz="2000" dirty="0"/>
              <a:t>Sosiologi: 30. plass </a:t>
            </a:r>
            <a:endParaRPr lang="nb-NO" sz="2000" dirty="0">
              <a:cs typeface="Arial"/>
            </a:endParaRPr>
          </a:p>
          <a:p>
            <a:pPr marL="0" indent="0" algn="ctr">
              <a:buNone/>
            </a:pPr>
            <a:r>
              <a:rPr lang="nb-NO" sz="2000" dirty="0"/>
              <a:t>Statsvitenskap: </a:t>
            </a:r>
            <a:br>
              <a:rPr lang="nb-NO" sz="2000" dirty="0"/>
            </a:br>
            <a:r>
              <a:rPr lang="nb-NO" sz="2000" dirty="0"/>
              <a:t>34. plass</a:t>
            </a:r>
          </a:p>
          <a:p>
            <a:pPr marL="0" indent="0" algn="ctr">
              <a:buNone/>
            </a:pPr>
            <a:r>
              <a:rPr lang="nb-NO" sz="2000" dirty="0"/>
              <a:t>Offentlig administrasjon:</a:t>
            </a:r>
            <a:br>
              <a:rPr lang="nb-NO" sz="2000" dirty="0"/>
            </a:br>
            <a:r>
              <a:rPr lang="nb-NO" sz="2000" dirty="0"/>
              <a:t>36. plass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61E120-2621-BB0F-22C3-484F4258DA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24411" y="3067810"/>
            <a:ext cx="2743175" cy="318644"/>
          </a:xfrm>
        </p:spPr>
        <p:txBody>
          <a:bodyPr vert="horz" lIns="0" tIns="0" rIns="0" bIns="0" rtlCol="0" anchor="ctr">
            <a:noAutofit/>
          </a:bodyPr>
          <a:lstStyle/>
          <a:p>
            <a:pPr marL="287655" indent="-287655" algn="ctr"/>
            <a:r>
              <a:rPr lang="en-US" sz="2400" dirty="0"/>
              <a:t>QS 2023</a:t>
            </a:r>
            <a:endParaRPr lang="en-GB" sz="2400" dirty="0">
              <a:cs typeface="Arial"/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D6FF6882-7BAA-4C9F-D084-E42FCB3DA7A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92770" y="3067810"/>
            <a:ext cx="2736980" cy="318644"/>
          </a:xfrm>
          <a:noFill/>
        </p:spPr>
        <p:txBody>
          <a:bodyPr/>
          <a:lstStyle/>
          <a:p>
            <a:pPr algn="ctr"/>
            <a:r>
              <a:rPr lang="en-US" sz="2400" dirty="0"/>
              <a:t>Shanghai ranking</a:t>
            </a:r>
            <a:endParaRPr lang="en-GB" sz="2400" dirty="0">
              <a:cs typeface="Arial"/>
            </a:endParaRPr>
          </a:p>
        </p:txBody>
      </p:sp>
      <p:pic>
        <p:nvPicPr>
          <p:cNvPr id="25" name="Picture 2" descr="2022 Shanghai Rankings: Sorbonne University in the Top 10 Worldwide by  Academic Subject | Sorbonne Université">
            <a:extLst>
              <a:ext uri="{FF2B5EF4-FFF2-40B4-BE49-F238E27FC236}">
                <a16:creationId xmlns:a16="http://schemas.microsoft.com/office/drawing/2014/main" id="{D22F6430-2E7B-A486-6645-72BB33CAA004}"/>
              </a:ext>
            </a:extLst>
          </p:cNvPr>
          <p:cNvPicPr>
            <a:picLocks noGrp="1" noChangeAspect="1" noChangeArrowheads="1"/>
          </p:cNvPicPr>
          <p:nvPr>
            <p:ph type="pic" sz="quarter" idx="2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" r="807"/>
          <a:stretch>
            <a:fillRect/>
          </a:stretch>
        </p:blipFill>
        <p:spPr bwMode="auto">
          <a:xfrm>
            <a:off x="695012" y="1108674"/>
            <a:ext cx="2932497" cy="163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CB47BB5-FE3A-83FB-BB1D-3D79F453E291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1834607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DBEDD7D-FE98-0A34-6529-3652DC5C509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43D5341-F818-359A-0352-C590B25CF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Finansiering</a:t>
            </a:r>
          </a:p>
        </p:txBody>
      </p:sp>
      <p:sp>
        <p:nvSpPr>
          <p:cNvPr id="14" name="Undertittel 13">
            <a:extLst>
              <a:ext uri="{FF2B5EF4-FFF2-40B4-BE49-F238E27FC236}">
                <a16:creationId xmlns:a16="http://schemas.microsoft.com/office/drawing/2014/main" id="{2F0A4AB1-E652-4AEB-C068-0ECF5A99D26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08910" y="1347950"/>
            <a:ext cx="5489213" cy="494749"/>
          </a:xfrm>
        </p:spPr>
        <p:txBody>
          <a:bodyPr/>
          <a:lstStyle/>
          <a:p>
            <a:r>
              <a:rPr lang="nb-NO"/>
              <a:t>Andel eksternfinansiering 2024</a:t>
            </a:r>
          </a:p>
        </p:txBody>
      </p: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D0BE7797-2601-D87D-9F1E-8856B8503F9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03714" y="1341847"/>
            <a:ext cx="5489213" cy="494749"/>
          </a:xfrm>
        </p:spPr>
        <p:txBody>
          <a:bodyPr/>
          <a:lstStyle/>
          <a:p>
            <a:r>
              <a:rPr lang="nb-NO"/>
              <a:t>Utvikling over tid (2019-2024)</a:t>
            </a:r>
          </a:p>
        </p:txBody>
      </p:sp>
      <p:graphicFrame>
        <p:nvGraphicFramePr>
          <p:cNvPr id="18" name="Plassholder for innhold 17">
            <a:extLst>
              <a:ext uri="{FF2B5EF4-FFF2-40B4-BE49-F238E27FC236}">
                <a16:creationId xmlns:a16="http://schemas.microsoft.com/office/drawing/2014/main" id="{A2E1A102-EC47-0738-AB91-ED1D25F16609}"/>
              </a:ext>
            </a:extLst>
          </p:cNvPr>
          <p:cNvGraphicFramePr>
            <a:graphicFrameLocks noGrp="1"/>
          </p:cNvGraphicFramePr>
          <p:nvPr>
            <p:ph sz="half" idx="29"/>
          </p:nvPr>
        </p:nvGraphicFramePr>
        <p:xfrm>
          <a:off x="360363" y="1757363"/>
          <a:ext cx="5489575" cy="4300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56F9F1-783F-56FB-14E4-8DD18F970A29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533FD24-4C15-394B-1353-C59D629CF9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7902929"/>
              </p:ext>
            </p:extLst>
          </p:nvPr>
        </p:nvGraphicFramePr>
        <p:xfrm>
          <a:off x="360044" y="1660214"/>
          <a:ext cx="6115051" cy="4095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2D355ED-0412-D86F-C824-B033A57344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068063"/>
              </p:ext>
            </p:extLst>
          </p:nvPr>
        </p:nvGraphicFramePr>
        <p:xfrm>
          <a:off x="6365451" y="2174223"/>
          <a:ext cx="5200650" cy="3895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474959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8E47023-B0DF-4F05-A4D1-4068E011D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b-NO" sz="4000"/>
              <a:t>Forskerstøtte</a:t>
            </a:r>
            <a:endParaRPr lang="nb-NO" sz="4000">
              <a:cs typeface="Arial"/>
            </a:endParaRPr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66BF87A6-58E9-03F9-FB95-2356FBB04EA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719384"/>
            <a:ext cx="5536803" cy="418065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Strategier, høringer, prosesser</a:t>
            </a:r>
            <a:endParaRPr lang="en-US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Informasjon og veiledning om Forskningsrådet og Horisont Europa</a:t>
            </a:r>
            <a:endParaRPr lang="nb-NO"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Veiledning i søknadsskriving</a:t>
            </a:r>
            <a:endParaRPr lang="nb-NO"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Forskningsinfrastruktur</a:t>
            </a:r>
            <a:endParaRPr lang="nb-NO"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Forskningsetikk og personvern</a:t>
            </a:r>
            <a:endParaRPr lang="nb-NO">
              <a:cs typeface="Arial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Forskerstøtte </a:t>
            </a:r>
            <a:endParaRPr lang="nb-NO">
              <a:cs typeface="Arial"/>
            </a:endParaRPr>
          </a:p>
          <a:p>
            <a:endParaRPr lang="nb-NO"/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CB4D1E0-A883-4F6D-9664-77C1F9D79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311C4E6E-C691-FB10-B442-19D728A140EE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6" name="Bilde 5" descr="Et bilde som inneholder blomster, plante, utendørs, gul&#10;&#10;KI-generert innhold kan være feil.">
            <a:extLst>
              <a:ext uri="{FF2B5EF4-FFF2-40B4-BE49-F238E27FC236}">
                <a16:creationId xmlns:a16="http://schemas.microsoft.com/office/drawing/2014/main" id="{0FC853C9-8328-E2AB-E6C5-A1494668C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61"/>
          <a:stretch/>
        </p:blipFill>
        <p:spPr>
          <a:xfrm>
            <a:off x="6975600" y="1"/>
            <a:ext cx="5216400" cy="6858000"/>
          </a:xfrm>
          <a:prstGeom prst="rect">
            <a:avLst/>
          </a:prstGeom>
        </p:spPr>
      </p:pic>
      <p:sp>
        <p:nvSpPr>
          <p:cNvPr id="7" name="TekstSylinder 5">
            <a:extLst>
              <a:ext uri="{FF2B5EF4-FFF2-40B4-BE49-F238E27FC236}">
                <a16:creationId xmlns:a16="http://schemas.microsoft.com/office/drawing/2014/main" id="{BC6EE1BE-BFA9-F933-7734-6DD4F1C41579}"/>
              </a:ext>
            </a:extLst>
          </p:cNvPr>
          <p:cNvSpPr txBox="1"/>
          <p:nvPr/>
        </p:nvSpPr>
        <p:spPr>
          <a:xfrm>
            <a:off x="10692872" y="6627168"/>
            <a:ext cx="149912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Hilde Vik Dale / UiO</a:t>
            </a:r>
            <a:endParaRPr lang="nb-NO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907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/>
              <a:t>Forskerutdanning</a:t>
            </a:r>
            <a:endParaRPr lang="nb-NO" sz="4000">
              <a:cs typeface="Arial"/>
            </a:endParaRPr>
          </a:p>
        </p:txBody>
      </p:sp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6B5A4C97-CF29-BD10-5506-9CFEC188178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578708"/>
            <a:ext cx="5446787" cy="4321330"/>
          </a:xfrm>
        </p:spPr>
        <p:txBody>
          <a:bodyPr vert="horz" lIns="0" tIns="0" rIns="0" bIns="0" rtlCol="0" anchor="t">
            <a:no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nb-NO"/>
              <a:t>51 doktorgradsstipendiater disputerte i 2024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/>
              <a:t>Økt opptak som resultat av suksess med ekstern finansiering </a:t>
            </a:r>
            <a:endParaRPr lang="nb-NO">
              <a:cs typeface="Arial"/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235BE0F-2BD9-2047-2953-94D3D09B08EB}"/>
              </a:ext>
            </a:extLst>
          </p:cNvPr>
          <p:cNvSpPr txBox="1"/>
          <p:nvPr/>
        </p:nvSpPr>
        <p:spPr>
          <a:xfrm>
            <a:off x="11266367" y="6625431"/>
            <a:ext cx="9188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bg1"/>
                </a:solidFill>
              </a:rPr>
              <a:t>Foto: Colourbox</a:t>
            </a:r>
            <a:endParaRPr lang="en-GB" sz="800">
              <a:solidFill>
                <a:schemeClr val="bg1"/>
              </a:solidFill>
            </a:endParaRPr>
          </a:p>
        </p:txBody>
      </p:sp>
      <p:sp>
        <p:nvSpPr>
          <p:cNvPr id="7" name="TekstSylinder 8">
            <a:extLst>
              <a:ext uri="{FF2B5EF4-FFF2-40B4-BE49-F238E27FC236}">
                <a16:creationId xmlns:a16="http://schemas.microsoft.com/office/drawing/2014/main" id="{D6369B89-5D83-499A-04BE-3625DEC1A456}"/>
              </a:ext>
            </a:extLst>
          </p:cNvPr>
          <p:cNvSpPr txBox="1"/>
          <p:nvPr/>
        </p:nvSpPr>
        <p:spPr>
          <a:xfrm>
            <a:off x="11026530" y="6608306"/>
            <a:ext cx="10791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Foto: Jarli &amp; Jordan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E5B37D5-5E72-F59B-5750-A98F1A97996E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12" name="Bilde 11" descr="Et bilde som inneholder vindu, vegg, innendørs, person&#10;&#10;KI-generert innhold kan være feil.">
            <a:extLst>
              <a:ext uri="{FF2B5EF4-FFF2-40B4-BE49-F238E27FC236}">
                <a16:creationId xmlns:a16="http://schemas.microsoft.com/office/drawing/2014/main" id="{7026B939-B2C2-343B-0100-C2D2F59D8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28" r="31962"/>
          <a:stretch/>
        </p:blipFill>
        <p:spPr>
          <a:xfrm>
            <a:off x="7112977" y="0"/>
            <a:ext cx="5217894" cy="6858000"/>
          </a:xfrm>
          <a:prstGeom prst="rect">
            <a:avLst/>
          </a:prstGeom>
        </p:spPr>
      </p:pic>
      <p:sp>
        <p:nvSpPr>
          <p:cNvPr id="13" name="TekstSylinder 5">
            <a:extLst>
              <a:ext uri="{FF2B5EF4-FFF2-40B4-BE49-F238E27FC236}">
                <a16:creationId xmlns:a16="http://schemas.microsoft.com/office/drawing/2014/main" id="{83D70272-193D-97F6-1CCB-3B4574D6FCB1}"/>
              </a:ext>
            </a:extLst>
          </p:cNvPr>
          <p:cNvSpPr txBox="1"/>
          <p:nvPr/>
        </p:nvSpPr>
        <p:spPr>
          <a:xfrm>
            <a:off x="10526159" y="6617737"/>
            <a:ext cx="16658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>
                <a:solidFill>
                  <a:schemeClr val="bg1"/>
                </a:solidFill>
              </a:rPr>
              <a:t>Foto: Amund Aasbrenn / UiO</a:t>
            </a:r>
            <a:endParaRPr lang="nb-NO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70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-26336" y="0"/>
            <a:ext cx="5890054" cy="6858000"/>
          </a:xfrm>
          <a:prstGeom prst="rect">
            <a:avLst/>
          </a:prstGeom>
          <a:solidFill>
            <a:srgbClr val="FB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6832030" y="1997515"/>
            <a:ext cx="50390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err="1"/>
              <a:t>Strategiske</a:t>
            </a:r>
            <a:r>
              <a:rPr lang="en-US" sz="2400"/>
              <a:t> </a:t>
            </a:r>
            <a:r>
              <a:rPr lang="en-US" sz="2400" err="1"/>
              <a:t>målsettinger</a:t>
            </a:r>
            <a:endParaRPr lang="en-US" sz="2400"/>
          </a:p>
          <a:p>
            <a:endParaRPr lang="en-US" sz="240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err="1"/>
              <a:t>Utvikling</a:t>
            </a:r>
            <a:r>
              <a:rPr lang="en-US" sz="2400"/>
              <a:t> i </a:t>
            </a:r>
            <a:r>
              <a:rPr lang="en-US" sz="2400" err="1"/>
              <a:t>kjønnsbalanse</a:t>
            </a:r>
            <a:endParaRPr lang="en-US" sz="2400"/>
          </a:p>
          <a:p>
            <a:pPr lvl="1"/>
            <a:endParaRPr lang="nb-NO" sz="2000"/>
          </a:p>
          <a:p>
            <a:pPr marL="285750" indent="-285750">
              <a:buFont typeface="Wingdings" pitchFamily="2" charset="2"/>
              <a:buChar char="§"/>
            </a:pPr>
            <a:endParaRPr lang="nb-NO" sz="2000"/>
          </a:p>
          <a:p>
            <a:endParaRPr lang="en-GB" sz="1800"/>
          </a:p>
        </p:txBody>
      </p:sp>
      <p:sp>
        <p:nvSpPr>
          <p:cNvPr id="7" name="TekstSylinder 17">
            <a:extLst>
              <a:ext uri="{FF2B5EF4-FFF2-40B4-BE49-F238E27FC236}">
                <a16:creationId xmlns:a16="http://schemas.microsoft.com/office/drawing/2014/main" id="{30424123-E75E-01E0-E3FD-D14B7C794362}"/>
              </a:ext>
            </a:extLst>
          </p:cNvPr>
          <p:cNvSpPr txBox="1"/>
          <p:nvPr/>
        </p:nvSpPr>
        <p:spPr>
          <a:xfrm>
            <a:off x="601579" y="2372104"/>
            <a:ext cx="4716379" cy="76418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>
              <a:lnSpc>
                <a:spcPct val="107000"/>
              </a:lnSpc>
            </a:pPr>
            <a:r>
              <a:rPr lang="nb-NO" sz="4400">
                <a:solidFill>
                  <a:schemeClr val="bg1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nb-NO" sz="4400"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LIKESTILLING</a:t>
            </a:r>
            <a:r>
              <a:rPr lang="nb-NO" sz="4400">
                <a:solidFill>
                  <a:schemeClr val="bg1"/>
                </a:solidFill>
                <a:highlight>
                  <a:srgbClr val="FFFFFF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</a:p>
        </p:txBody>
      </p:sp>
      <p:pic>
        <p:nvPicPr>
          <p:cNvPr id="9" name="Picture 8" descr="A black and white symbol&#10;&#10;Description automatically generated">
            <a:extLst>
              <a:ext uri="{FF2B5EF4-FFF2-40B4-BE49-F238E27FC236}">
                <a16:creationId xmlns:a16="http://schemas.microsoft.com/office/drawing/2014/main" id="{2E42D058-2B87-DC81-5AE5-FA0D5BB5F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415" y="3136288"/>
            <a:ext cx="3028550" cy="302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95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22C74DE-FAC1-A463-2EFC-209B196B2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Kjønnsfordeling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6CADF99-8101-98F7-D924-88829F9F7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831B6B7-A5AF-8C24-EEDF-EDF3D5D880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1584994"/>
              </p:ext>
            </p:extLst>
          </p:nvPr>
        </p:nvGraphicFramePr>
        <p:xfrm>
          <a:off x="571598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C52E1D20-850A-3D13-92E7-F6FB8FF65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9447463"/>
              </p:ext>
            </p:extLst>
          </p:nvPr>
        </p:nvGraphicFramePr>
        <p:xfrm>
          <a:off x="4333840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CDC0855-F489-3199-ADB0-6776E026A4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179014"/>
              </p:ext>
            </p:extLst>
          </p:nvPr>
        </p:nvGraphicFramePr>
        <p:xfrm>
          <a:off x="8096082" y="1173539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7FC24B3E-7EFC-A346-563A-61482C7B25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1905432"/>
              </p:ext>
            </p:extLst>
          </p:nvPr>
        </p:nvGraphicFramePr>
        <p:xfrm>
          <a:off x="571598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1469D37A-529B-4681-F1EC-D0595B27C9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398157"/>
              </p:ext>
            </p:extLst>
          </p:nvPr>
        </p:nvGraphicFramePr>
        <p:xfrm>
          <a:off x="4333840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E07A0DA7-AB54-9272-E8FF-37711AB502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606743"/>
              </p:ext>
            </p:extLst>
          </p:nvPr>
        </p:nvGraphicFramePr>
        <p:xfrm>
          <a:off x="8096082" y="3783130"/>
          <a:ext cx="360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23" name="Bilde 22">
            <a:extLst>
              <a:ext uri="{FF2B5EF4-FFF2-40B4-BE49-F238E27FC236}">
                <a16:creationId xmlns:a16="http://schemas.microsoft.com/office/drawing/2014/main" id="{99E6C0B5-E9A6-2CE3-50B5-938FE0C313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722" y="277781"/>
            <a:ext cx="2530236" cy="5905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Footer Placeholder 1">
            <a:extLst>
              <a:ext uri="{FF2B5EF4-FFF2-40B4-BE49-F238E27FC236}">
                <a16:creationId xmlns:a16="http://schemas.microsoft.com/office/drawing/2014/main" id="{87012EB4-8A36-B91A-12EA-582DFBCE261D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42284693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b">
            <a:normAutofit/>
          </a:bodyPr>
          <a:lstStyle/>
          <a:p>
            <a:r>
              <a:rPr lang="nb-NO"/>
              <a:t>Samfunnsinnovasjon – kunnskap i bruk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R="0" lvl="0" indent="0" fontAlgn="auto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Side </a:t>
            </a:r>
            <a:fld id="{5251F420-7306-4E7C-A79E-F31A38F7D392}" type="slidenum">
              <a:rPr kumimoji="0" lang="en-US" b="0" i="0" u="none" strike="noStrike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R="0" lvl="0" indent="0" fontAlgn="auto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b="0" i="0" u="none" strike="noStrike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graphicFrame>
        <p:nvGraphicFramePr>
          <p:cNvPr id="35" name="TekstSylinder 17">
            <a:extLst>
              <a:ext uri="{FF2B5EF4-FFF2-40B4-BE49-F238E27FC236}">
                <a16:creationId xmlns:a16="http://schemas.microsoft.com/office/drawing/2014/main" id="{A0667DC8-54F8-3E32-6F72-0B7FB91732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5337089"/>
              </p:ext>
            </p:extLst>
          </p:nvPr>
        </p:nvGraphicFramePr>
        <p:xfrm>
          <a:off x="360044" y="1845282"/>
          <a:ext cx="5489213" cy="3395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TekstSylinder 17">
            <a:extLst>
              <a:ext uri="{FF2B5EF4-FFF2-40B4-BE49-F238E27FC236}">
                <a16:creationId xmlns:a16="http://schemas.microsoft.com/office/drawing/2014/main" id="{8B55D118-A39D-5C7A-0757-921D1FBEF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830752"/>
              </p:ext>
            </p:extLst>
          </p:nvPr>
        </p:nvGraphicFramePr>
        <p:xfrm>
          <a:off x="6208909" y="1841790"/>
          <a:ext cx="5489213" cy="3395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43D0B31-5216-EB75-AD24-C0202A02B83E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3509127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1B540F-E425-4479-A014-E4472528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228600" rtl="0" eaLnBrk="1" latinLnBrk="0" hangingPunct="1">
              <a:defRPr sz="750" kern="1200">
                <a:solidFill>
                  <a:srgbClr val="524B48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30CB29-F24A-42D3-9A7C-8C31DE4F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85376"/>
            <a:ext cx="11471910" cy="542658"/>
          </a:xfrm>
        </p:spPr>
        <p:txBody>
          <a:bodyPr/>
          <a:lstStyle/>
          <a:p>
            <a:r>
              <a:rPr lang="nb-NO"/>
              <a:t>Vi bidrar til en kunnskapsbasert samfunnsdebatt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4D2FBB36-8F73-49AB-A489-656EB4C59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411" y="3077321"/>
            <a:ext cx="4067105" cy="3032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78272C-6F7B-4AC8-8FC1-52CF7B6B04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777" y="1281539"/>
            <a:ext cx="3236360" cy="104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FDE1EF-90D8-4069-82D5-0B1F1A4CC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051" y="2309425"/>
            <a:ext cx="3966146" cy="2248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506B9E-55E3-43AB-B28F-42B885BCA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660" y="4425231"/>
            <a:ext cx="4783315" cy="1689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6E16AEB3-C254-4F6A-9565-C079AEA74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948" y="1210303"/>
            <a:ext cx="3005101" cy="2253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93B5864-A3A9-4645-B583-96E3DD316C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5948" y="3850370"/>
            <a:ext cx="3290834" cy="21950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34122EB1-3234-4220-B0EF-7F74614263E3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9"/>
          <a:stretch>
            <a:fillRect/>
          </a:stretch>
        </p:blipFill>
        <p:spPr>
          <a:xfrm>
            <a:off x="8489182" y="5500216"/>
            <a:ext cx="3484366" cy="1020872"/>
          </a:xfrm>
        </p:spPr>
      </p:pic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7F5F81D8-AE6B-3DFE-EE95-B8BBDD0CD214}"/>
              </a:ext>
            </a:extLst>
          </p:cNvPr>
          <p:cNvSpPr txBox="1">
            <a:spLocks/>
          </p:cNvSpPr>
          <p:nvPr/>
        </p:nvSpPr>
        <p:spPr>
          <a:xfrm>
            <a:off x="2026087" y="6299200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Det samfunnsvitenskapelige fakultet</a:t>
            </a:r>
          </a:p>
        </p:txBody>
      </p:sp>
      <p:pic>
        <p:nvPicPr>
          <p:cNvPr id="2" name="Picture 1" descr="A person wearing a black head scarf&#10;&#10;AI-generated content may be incorrect.">
            <a:extLst>
              <a:ext uri="{FF2B5EF4-FFF2-40B4-BE49-F238E27FC236}">
                <a16:creationId xmlns:a16="http://schemas.microsoft.com/office/drawing/2014/main" id="{D83DFCE9-A6D7-E358-2BDC-0BB04B8207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545" y="989785"/>
            <a:ext cx="3031182" cy="2640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0D0162-B7D1-9E32-952A-218F3885B0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9406" y="3332076"/>
            <a:ext cx="508430" cy="193847"/>
          </a:xfrm>
          <a:prstGeom prst="rect">
            <a:avLst/>
          </a:prstGeom>
        </p:spPr>
      </p:pic>
      <p:pic>
        <p:nvPicPr>
          <p:cNvPr id="10" name="Picture 9" descr="A person in a black shirt&#10;&#10;AI-generated content may be incorrect.">
            <a:extLst>
              <a:ext uri="{FF2B5EF4-FFF2-40B4-BE49-F238E27FC236}">
                <a16:creationId xmlns:a16="http://schemas.microsoft.com/office/drawing/2014/main" id="{C8C331D4-9618-CA90-3C1E-9C9B89C974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4496" y="2905982"/>
            <a:ext cx="682196" cy="67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79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3C7BCC-0CA2-5A6C-CA05-422218E57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A0677F59-0D60-3580-4443-D2376E2A88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FD362F-14AC-AE39-4851-CFD8EE7D54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277" r="3939" b="-1"/>
          <a:stretch/>
        </p:blipFill>
        <p:spPr>
          <a:xfrm>
            <a:off x="6209880" y="10"/>
            <a:ext cx="5982120" cy="6857990"/>
          </a:xfrm>
          <a:prstGeom prst="rect">
            <a:avLst/>
          </a:prstGeom>
          <a:noFill/>
        </p:spPr>
      </p:pic>
      <p:sp>
        <p:nvSpPr>
          <p:cNvPr id="10" name="Slide Number Placeholder 9" hidden="1">
            <a:extLst>
              <a:ext uri="{FF2B5EF4-FFF2-40B4-BE49-F238E27FC236}">
                <a16:creationId xmlns:a16="http://schemas.microsoft.com/office/drawing/2014/main" id="{B5CDEE6B-705C-6352-3D1B-9C2EF25E5D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43638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A2397D-DA04-B0FE-0263-29BB130E1A60}"/>
              </a:ext>
            </a:extLst>
          </p:cNvPr>
          <p:cNvSpPr txBox="1"/>
          <p:nvPr/>
        </p:nvSpPr>
        <p:spPr>
          <a:xfrm>
            <a:off x="329783" y="289157"/>
            <a:ext cx="35702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err="1"/>
              <a:t>Veien</a:t>
            </a:r>
            <a:r>
              <a:rPr lang="en-US" sz="3500"/>
              <a:t> </a:t>
            </a:r>
            <a:r>
              <a:rPr lang="en-US" sz="3500" err="1"/>
              <a:t>videre</a:t>
            </a:r>
            <a:endParaRPr lang="en-GB" sz="35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85F49C-DCD0-96CA-DEDF-F1F66BC215AB}"/>
              </a:ext>
            </a:extLst>
          </p:cNvPr>
          <p:cNvSpPr txBox="1"/>
          <p:nvPr/>
        </p:nvSpPr>
        <p:spPr>
          <a:xfrm>
            <a:off x="335978" y="1410879"/>
            <a:ext cx="5426439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err="1"/>
              <a:t>Satser</a:t>
            </a:r>
            <a:r>
              <a:rPr lang="en-US" sz="2400"/>
              <a:t> </a:t>
            </a:r>
            <a:r>
              <a:rPr lang="en-US" sz="2400" err="1"/>
              <a:t>videre</a:t>
            </a:r>
            <a:r>
              <a:rPr lang="en-US" sz="2400"/>
              <a:t> </a:t>
            </a:r>
            <a:r>
              <a:rPr lang="en-US" sz="2400" err="1"/>
              <a:t>på</a:t>
            </a:r>
            <a:r>
              <a:rPr lang="en-US" sz="2400"/>
              <a:t> </a:t>
            </a:r>
            <a:r>
              <a:rPr lang="en-US" sz="2400" err="1"/>
              <a:t>fremragende</a:t>
            </a:r>
            <a:r>
              <a:rPr lang="en-US" sz="2400"/>
              <a:t> </a:t>
            </a:r>
            <a:r>
              <a:rPr lang="en-US" sz="2400" err="1"/>
              <a:t>forskning</a:t>
            </a:r>
            <a:r>
              <a:rPr lang="en-US" sz="2400"/>
              <a:t> </a:t>
            </a:r>
            <a:r>
              <a:rPr lang="en-US" sz="2400" err="1"/>
              <a:t>og</a:t>
            </a:r>
            <a:r>
              <a:rPr lang="en-US" sz="2400"/>
              <a:t> </a:t>
            </a:r>
            <a:r>
              <a:rPr lang="en-US" sz="2400" err="1"/>
              <a:t>utdanning</a:t>
            </a:r>
            <a:r>
              <a:rPr lang="en-US" sz="2400"/>
              <a:t> </a:t>
            </a:r>
          </a:p>
          <a:p>
            <a:endParaRPr lang="en-US" sz="2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err="1"/>
              <a:t>Satsing</a:t>
            </a:r>
            <a:r>
              <a:rPr lang="en-US" sz="2400"/>
              <a:t> </a:t>
            </a:r>
            <a:r>
              <a:rPr lang="en-US" sz="2400" err="1"/>
              <a:t>på</a:t>
            </a:r>
            <a:r>
              <a:rPr lang="en-US" sz="2400"/>
              <a:t> </a:t>
            </a:r>
            <a:r>
              <a:rPr lang="en-US" sz="2400" err="1"/>
              <a:t>forskningsinfrastruktur</a:t>
            </a:r>
            <a:r>
              <a:rPr lang="en-US" sz="2400"/>
              <a:t> </a:t>
            </a:r>
            <a:r>
              <a:rPr lang="en-US" sz="2400" err="1"/>
              <a:t>og</a:t>
            </a:r>
            <a:r>
              <a:rPr lang="en-US" sz="2400"/>
              <a:t> forskningsetikk</a:t>
            </a:r>
          </a:p>
          <a:p>
            <a:endParaRPr lang="en-US" sz="2400"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err="1"/>
              <a:t>Samfunnsinnovasjon</a:t>
            </a:r>
            <a:endParaRPr lang="en-US" err="1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240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2400" err="1"/>
              <a:t>Likestilling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og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mangfold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blant</a:t>
            </a:r>
            <a:r>
              <a:rPr lang="en-US" sz="2400">
                <a:cs typeface="Arial"/>
              </a:rPr>
              <a:t> </a:t>
            </a:r>
            <a:r>
              <a:rPr lang="en-US" sz="2400" err="1">
                <a:cs typeface="Arial"/>
              </a:rPr>
              <a:t>studenter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og</a:t>
            </a:r>
            <a:r>
              <a:rPr lang="en-US" sz="2400">
                <a:cs typeface="Arial"/>
              </a:rPr>
              <a:t> </a:t>
            </a:r>
            <a:r>
              <a:rPr lang="en-US" sz="2400" err="1">
                <a:cs typeface="Arial"/>
              </a:rPr>
              <a:t>ansatte</a:t>
            </a:r>
            <a:endParaRPr lang="en-US" err="1">
              <a:cs typeface="Arial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en-US" sz="2400">
              <a:cs typeface="Arial"/>
            </a:endParaRP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F0D01B0-8BDD-9CD6-FDC3-5C0BC497D09D}"/>
              </a:ext>
            </a:extLst>
          </p:cNvPr>
          <p:cNvSpPr txBox="1">
            <a:spLocks/>
          </p:cNvSpPr>
          <p:nvPr/>
        </p:nvSpPr>
        <p:spPr>
          <a:xfrm>
            <a:off x="3019814" y="6132694"/>
            <a:ext cx="2334898" cy="22188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000"/>
              <a:t>Det samfunnsvitenskapelige fakultet</a:t>
            </a:r>
          </a:p>
        </p:txBody>
      </p:sp>
    </p:spTree>
    <p:extLst>
      <p:ext uri="{BB962C8B-B14F-4D97-AF65-F5344CB8AC3E}">
        <p14:creationId xmlns:p14="http://schemas.microsoft.com/office/powerpoint/2010/main" val="41434178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4FAFA8B0634F4BB927B98646D83C34" ma:contentTypeVersion="14" ma:contentTypeDescription="Opprett et nytt dokument." ma:contentTypeScope="" ma:versionID="110f4f684717faf966c923b979d00c9e">
  <xsd:schema xmlns:xsd="http://www.w3.org/2001/XMLSchema" xmlns:xs="http://www.w3.org/2001/XMLSchema" xmlns:p="http://schemas.microsoft.com/office/2006/metadata/properties" xmlns:ns2="c06d8f7a-c8e1-4acc-bace-4991fb15ee4a" xmlns:ns3="35a5a059-61d2-4f92-a68a-c601e34830e7" targetNamespace="http://schemas.microsoft.com/office/2006/metadata/properties" ma:root="true" ma:fieldsID="5b6b866c71b04f4b1aa0b0435a067294" ns2:_="" ns3:_="">
    <xsd:import namespace="c06d8f7a-c8e1-4acc-bace-4991fb15ee4a"/>
    <xsd:import namespace="35a5a059-61d2-4f92-a68a-c601e34830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6d8f7a-c8e1-4acc-bace-4991fb15ee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5a059-61d2-4f92-a68a-c601e34830e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360ccf41-db88-47c4-961c-f749df861782}" ma:internalName="TaxCatchAll" ma:showField="CatchAllData" ma:web="35a5a059-61d2-4f92-a68a-c601e34830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6d8f7a-c8e1-4acc-bace-4991fb15ee4a">
      <Terms xmlns="http://schemas.microsoft.com/office/infopath/2007/PartnerControls"/>
    </lcf76f155ced4ddcb4097134ff3c332f>
    <TaxCatchAll xmlns="35a5a059-61d2-4f92-a68a-c601e34830e7" xsi:nil="true"/>
  </documentManagement>
</p:properties>
</file>

<file path=customXml/itemProps1.xml><?xml version="1.0" encoding="utf-8"?>
<ds:datastoreItem xmlns:ds="http://schemas.openxmlformats.org/officeDocument/2006/customXml" ds:itemID="{CC9F2FB9-CA13-4AB2-8BA7-475B35CFDF9F}">
  <ds:schemaRefs>
    <ds:schemaRef ds:uri="35a5a059-61d2-4f92-a68a-c601e34830e7"/>
    <ds:schemaRef ds:uri="c06d8f7a-c8e1-4acc-bace-4991fb15ee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terms/"/>
    <ds:schemaRef ds:uri="35a5a059-61d2-4f92-a68a-c601e34830e7"/>
    <ds:schemaRef ds:uri="http://schemas.openxmlformats.org/package/2006/metadata/core-properties"/>
    <ds:schemaRef ds:uri="c06d8f7a-c8e1-4acc-bace-4991fb15ee4a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1412</Words>
  <Application>Microsoft Office PowerPoint</Application>
  <PresentationFormat>Widescreen</PresentationFormat>
  <Paragraphs>382</Paragraphs>
  <Slides>30</Slides>
  <Notes>29</Notes>
  <HiddenSlides>0</HiddenSlides>
  <MMClips>0</MMClips>
  <ScaleCrop>false</ScaleCrop>
  <HeadingPairs>
    <vt:vector size="8" baseType="variant">
      <vt:variant>
        <vt:lpstr>Brukte skrifter</vt:lpstr>
      </vt:variant>
      <vt:variant>
        <vt:i4>9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30</vt:i4>
      </vt:variant>
    </vt:vector>
  </HeadingPairs>
  <TitlesOfParts>
    <vt:vector size="43" baseType="lpstr">
      <vt:lpstr>Arial</vt:lpstr>
      <vt:lpstr>Arial</vt:lpstr>
      <vt:lpstr>Arial, sans-serif</vt:lpstr>
      <vt:lpstr>Calibri</vt:lpstr>
      <vt:lpstr>Georgia</vt:lpstr>
      <vt:lpstr>Helvetica</vt:lpstr>
      <vt:lpstr>Verdana</vt:lpstr>
      <vt:lpstr>Wingdings</vt:lpstr>
      <vt:lpstr>Wingdings,Sans-Serif</vt:lpstr>
      <vt:lpstr>Office Theme</vt:lpstr>
      <vt:lpstr>1_Office Theme</vt:lpstr>
      <vt:lpstr>1_Office Theme</vt:lpstr>
      <vt:lpstr>think-cell Slide</vt:lpstr>
      <vt:lpstr>Det samfunns-vitenskapelige fakultet</vt:lpstr>
      <vt:lpstr>Universitetet i Oslo i dag</vt:lpstr>
      <vt:lpstr>Det samfunnsvitenskapelige fakultet – tall og fakta</vt:lpstr>
      <vt:lpstr>Dekanatet ved Det samfunnsvitenskapelige fakultet</vt:lpstr>
      <vt:lpstr>Organisasjonskart</vt:lpstr>
      <vt:lpstr>Studier ved SV-fakultetet</vt:lpstr>
      <vt:lpstr>Bachelorprogram </vt:lpstr>
      <vt:lpstr>Masterprogram </vt:lpstr>
      <vt:lpstr>Integrerte utdanninger</vt:lpstr>
      <vt:lpstr>Tverrfaglighet og bærekraft i undervisningen</vt:lpstr>
      <vt:lpstr>Senter for tverrfaglig utdanning: INTED</vt:lpstr>
      <vt:lpstr>Internasjonal utdanning</vt:lpstr>
      <vt:lpstr>Arbeidslivsrelevans</vt:lpstr>
      <vt:lpstr>Læringsnettverket EILIN</vt:lpstr>
      <vt:lpstr>Satser på undervisningskvalitet</vt:lpstr>
      <vt:lpstr>Circle U.</vt:lpstr>
      <vt:lpstr>Forskning ved SV-fakultetet</vt:lpstr>
      <vt:lpstr>Tildelinger fra Forskningsrådet 2015 - 2024</vt:lpstr>
      <vt:lpstr>EUs rammeprogram Totalt antall prosjekter</vt:lpstr>
      <vt:lpstr>Målrettet satsning</vt:lpstr>
      <vt:lpstr>The Guild of European Research-Intensive Universities</vt:lpstr>
      <vt:lpstr>Rangeringer av samfunnsvitenskap ved UiO</vt:lpstr>
      <vt:lpstr>Finansiering</vt:lpstr>
      <vt:lpstr>Forskerstøtte</vt:lpstr>
      <vt:lpstr>Forskerutdanning</vt:lpstr>
      <vt:lpstr>PowerPoint-presentasjon</vt:lpstr>
      <vt:lpstr>Kjønnsfordeling</vt:lpstr>
      <vt:lpstr>Samfunnsinnovasjon – kunnskap i bruk</vt:lpstr>
      <vt:lpstr>Vi bidrar til en kunnskapsbasert samfunnsdebatt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Almvik</dc:creator>
  <cp:lastModifiedBy>Maria Sande Høyvik</cp:lastModifiedBy>
  <cp:revision>2</cp:revision>
  <cp:lastPrinted>2023-06-09T08:50:53Z</cp:lastPrinted>
  <dcterms:created xsi:type="dcterms:W3CDTF">2021-01-26T13:53:08Z</dcterms:created>
  <dcterms:modified xsi:type="dcterms:W3CDTF">2025-10-10T09:04:37Z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0x010100D177AAB4BCA61942B4B78E875DB867E4</vt:lpwstr>
  </property>
  <property fmtid="{D5CDD505-2E9C-101B-9397-08002B2CF9AE}" pid="3" name="MediaServiceImageTags">
    <vt:lpwstr/>
  </property>
</Properties>
</file>