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328" y="76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CA26FB2-06C0-4E1A-8652-67F803A5B0B2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6291333-8B08-4C36-952B-74E3CD8D48E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705611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FF8E781-6431-4349-9DFB-1502890C915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909527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9D7F12C4-CEFF-46FA-ADD2-07F554F48637}" type="slidenum">
              <a:rPr lang="en-US" altLang="nb-NO" sz="1200" smtClean="0"/>
              <a:pPr>
                <a:spcBef>
                  <a:spcPct val="0"/>
                </a:spcBef>
              </a:pPr>
              <a:t>3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4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8CF92-FCC2-4FBB-9F8C-8ED429043180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5ACD5-0D42-42F7-B111-2AEA8F2C3631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9160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50365-4E4D-4100-BCA3-55140E883697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916B1-5B0A-4BA8-8794-3D037D7341E7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0866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41EAC-7996-42D5-9087-B971990E891A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670C7C-F512-42E6-8D6D-37AF1A34489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04514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DFD3-5BD6-4FCE-9ED6-13FEA292E7AC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7D392-29E3-4CFE-AAF3-CCFF333B8D9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9228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BB94B8-B9C8-4F1B-89ED-7C5D1D7619BF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4946C-0E64-4CCE-ACA9-014E45EFACAF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33006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3646F-E7A5-4583-9973-DF4B29E28F19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7EC78-B924-4ED5-87EC-7C85B98860F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9025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71C27-5D1A-4AB4-B3F3-86F92E529483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66B3B4-F556-4108-A2D4-15BB0371DD5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220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91A82-8320-4BDC-8540-FB67DCED79BA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DAC4C-845E-4338-8CA4-94A3E81CFC1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22211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E606A28-8D8C-4530-A8FA-718CEBE1EB13}" type="datetime1">
              <a:rPr lang="nb-NO" altLang="nb-NO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6C22D38-D347-4E0B-8AE2-2CF1C6227809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nu.no/documents/34221120/1264459276/2019-07-18-Skjema+for+oppsummering+og+evaluering.pdf/a92cb703-43ed-4f7f-b8cb-f5fd5417d796" TargetMode="External"/><Relationship Id="rId2" Type="http://schemas.openxmlformats.org/officeDocument/2006/relationships/hyperlink" Target="https://www.ntnu.no/documents/34221120/1281436337/2019-08-22-KIWEST+3.0.-NO.pdf/9996b0e2-85f7-4660-bbb8-31f7cf250c0b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tnu.no/documents/34221120/1264459276/2019-07-18-Skjema+for+oppsummering+og+evaluering.pdf/a92cb703-43ed-4f7f-b8cb-f5fd5417d796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s://www.ntnu.no/ark/hjel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9592" y="2497460"/>
            <a:ext cx="7543800" cy="1460500"/>
          </a:xfrm>
        </p:spPr>
        <p:txBody>
          <a:bodyPr/>
          <a:lstStyle/>
          <a:p>
            <a:r>
              <a:rPr lang="nb-NO" altLang="nb-NO" dirty="0"/>
              <a:t>ARK-undersøkelsen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906463" indent="-180975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270000" indent="-180975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631950" indent="-180975" eaLnBrk="0" hangingPunct="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E0ECD1-F7F2-4D87-846C-06850EED7CA3}" type="slidenum">
              <a:rPr lang="en-US" altLang="nb-NO" sz="700" smtClean="0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70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Arbeidsmiljø- og arbeidsklimaundersøkelser (ARK)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Utviklet av representanter fra de fire største universitetene i Norge, både vitenskapelig og administrativt ansatte</a:t>
            </a:r>
          </a:p>
          <a:p>
            <a:pPr eaLnBrk="1" hangingPunct="1"/>
            <a:r>
              <a:rPr lang="nb-NO" altLang="nb-NO" dirty="0"/>
              <a:t>Forvaltes ved NTNU og leveres som oppdragsprosjekt til institusjoner i UH-sektoren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505572"/>
            <a:ext cx="3009900" cy="14192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Gjennomføring av ARK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Fem faser: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Forberedelse og forankring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Kartlegging: Spørreundersøkelse og deretter kartleggingsmøter for alle ansatte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Tiltaksutvikling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Implementering av tiltak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Evaluering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93223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Forberedelse og forankring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600" dirty="0"/>
              <a:t>Vedtak om bruk av ARK i Arbeidsmiljøutvalget</a:t>
            </a:r>
          </a:p>
          <a:p>
            <a:r>
              <a:rPr lang="nb-NO" sz="1600" dirty="0"/>
              <a:t>Involvering av ledere </a:t>
            </a:r>
          </a:p>
          <a:p>
            <a:r>
              <a:rPr lang="nb-NO" sz="1600" dirty="0"/>
              <a:t>Involvering av </a:t>
            </a:r>
            <a:r>
              <a:rPr lang="nb-NO" sz="1600" dirty="0" err="1"/>
              <a:t>ansatterepresentanter</a:t>
            </a:r>
            <a:r>
              <a:rPr lang="nb-NO" sz="1600" dirty="0"/>
              <a:t> </a:t>
            </a:r>
          </a:p>
          <a:p>
            <a:r>
              <a:rPr lang="nb-NO" sz="1600" dirty="0"/>
              <a:t>Opprettelse av prosjekt med mål, informasjonsplan og valg av prosjekt- og prosessledere</a:t>
            </a:r>
          </a:p>
          <a:p>
            <a:r>
              <a:rPr lang="nb-NO" sz="1600" dirty="0"/>
              <a:t>Kommunikasjon og informasjon om gjennomføringen av ARK overfor alle ansatte</a:t>
            </a:r>
          </a:p>
          <a:p>
            <a:r>
              <a:rPr lang="nb-NO" sz="1600" dirty="0"/>
              <a:t>Risikovurdering: er det spesielle utfordringer som må tas hensyn til?</a:t>
            </a:r>
          </a:p>
          <a:p>
            <a:r>
              <a:rPr lang="nb-NO" sz="1600" dirty="0"/>
              <a:t>Kurs overfor prosjektledere, prosessledere, ledere og verneombud</a:t>
            </a:r>
          </a:p>
          <a:p>
            <a:r>
              <a:rPr lang="nb-NO" sz="1600" dirty="0"/>
              <a:t>Avtale og planlegge praktisk gjennomføring av kartlegging med ARK </a:t>
            </a:r>
          </a:p>
          <a:p>
            <a:pPr marL="0" indent="0">
              <a:buNone/>
            </a:pPr>
            <a:endParaRPr lang="nb-NO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0635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Kartlegging – del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Elektronisk spørreundersøkelse (</a:t>
            </a:r>
            <a:r>
              <a:rPr lang="nb-NO" dirty="0">
                <a:hlinkClick r:id="rId2"/>
              </a:rPr>
              <a:t>KIWEST 3.0</a:t>
            </a:r>
            <a:r>
              <a:rPr lang="nb-NO" dirty="0"/>
              <a:t>) for alle ansatte om psykososiale forhold.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Etter undersøkelsen leverer ARK </a:t>
            </a:r>
            <a:r>
              <a:rPr lang="nb-NO" dirty="0">
                <a:hlinkClick r:id="rId3"/>
              </a:rPr>
              <a:t>skjema for oppsummering og evaluering</a:t>
            </a:r>
            <a:r>
              <a:rPr lang="nb-NO" dirty="0"/>
              <a:t>, og rapporter fra undersøkelsene.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491555"/>
            <a:ext cx="6516588" cy="101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236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Kartlegging – del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Kartleggingsmøter</a:t>
            </a:r>
          </a:p>
          <a:p>
            <a:r>
              <a:rPr lang="nb-NO" dirty="0"/>
              <a:t>Alle ansatte inviteres til å delta.</a:t>
            </a:r>
          </a:p>
          <a:p>
            <a:r>
              <a:rPr lang="nb-NO" dirty="0"/>
              <a:t>Formålet med møtet er å definere noen tematiske områder som skal forbedres og bevares. Rapport fra spørreundersøkelsen danner grunnlag for diskusjonene.</a:t>
            </a:r>
          </a:p>
          <a:p>
            <a:r>
              <a:rPr lang="nb-NO" dirty="0"/>
              <a:t>ARK leverer maler for gjennomføring av kartleggingsmøtene.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02175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3. Utvikling av tiltak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Resultater fra kartleggingsmøtene danner grunnlag for utvikling av konkrete tiltak. </a:t>
            </a:r>
          </a:p>
          <a:p>
            <a:r>
              <a:rPr lang="nb-NO" dirty="0"/>
              <a:t>Tiltakene skal være realistiske, konkrete, viktige og mulig å gjennomføre innenfor de rammene en har tilgjengelig. </a:t>
            </a:r>
          </a:p>
          <a:p>
            <a:r>
              <a:rPr lang="nb-NO" dirty="0"/>
              <a:t>Leder har overordnet ansvar for å sørge for at tiltak utvikles og prioriteres.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51830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4. Implementering av tiltak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Ansvaret for implementering/gjennomføring skal plasseres, ikke nødvendigvis hos leder, men leder må følge opp at tiltakene blir iverksatt. </a:t>
            </a:r>
          </a:p>
          <a:p>
            <a:r>
              <a:rPr lang="nb-NO" dirty="0"/>
              <a:t>Ansatte skal informeres som tiltak som iverksettes, og eventuelle endringer fra oppsatt plan.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44823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5. Evaluering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hlinkClick r:id="rId2"/>
              </a:rPr>
              <a:t>Elektronisk spørreundersøkelse</a:t>
            </a:r>
            <a:r>
              <a:rPr lang="nb-NO" dirty="0"/>
              <a:t> med evaluering av prosessen og rapportering om utviklingsområder og tiltak. Skal besvares av leder og verneombud.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2085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7300"/>
            <a:ext cx="7924800" cy="3429000"/>
          </a:xfrm>
        </p:spPr>
        <p:txBody>
          <a:bodyPr/>
          <a:lstStyle/>
          <a:p>
            <a:pPr marL="0" indent="0" algn="ctr">
              <a:buNone/>
            </a:pPr>
            <a:endParaRPr lang="nb-NO" sz="2800" dirty="0">
              <a:hlinkClick r:id="rId2"/>
            </a:endParaRPr>
          </a:p>
          <a:p>
            <a:pPr marL="0" indent="0" algn="ctr">
              <a:buNone/>
            </a:pPr>
            <a:endParaRPr lang="nb-NO" sz="2800" dirty="0">
              <a:hlinkClick r:id="rId2"/>
            </a:endParaRPr>
          </a:p>
          <a:p>
            <a:pPr marL="0" indent="0" algn="ctr">
              <a:buNone/>
            </a:pPr>
            <a:r>
              <a:rPr lang="nb-NO" sz="2800" dirty="0">
                <a:hlinkClick r:id="rId2"/>
              </a:rPr>
              <a:t>Ofte stilte spørsmål</a:t>
            </a:r>
            <a:endParaRPr lang="nb-NO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88CF92-FCC2-4FBB-9F8C-8ED429043180}" type="datetime1">
              <a:rPr lang="nb-NO" altLang="nb-NO" smtClean="0"/>
              <a:pPr>
                <a:defRPr/>
              </a:pPr>
              <a:t>11.03.2020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B35ACD5-0D42-42F7-B111-2AEA8F2C3631}" type="slidenum">
              <a:rPr lang="en-US" altLang="nb-NO" smtClean="0"/>
              <a:pPr>
                <a:defRPr/>
              </a:pPr>
              <a:t>11</a:t>
            </a:fld>
            <a:endParaRPr lang="en-US" alt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067075"/>
            <a:ext cx="300990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90953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17837A2A72E4CBA16A0C671BA8502" ma:contentTypeVersion="7" ma:contentTypeDescription="Opprett et nytt dokument." ma:contentTypeScope="" ma:versionID="5b36176da21c490d7d93efe3eca0ed48">
  <xsd:schema xmlns:xsd="http://www.w3.org/2001/XMLSchema" xmlns:xs="http://www.w3.org/2001/XMLSchema" xmlns:p="http://schemas.microsoft.com/office/2006/metadata/properties" xmlns:ns3="21fed00c-a797-4218-a111-bc7a97734371" targetNamespace="http://schemas.microsoft.com/office/2006/metadata/properties" ma:root="true" ma:fieldsID="b4679f95273578b9925321f0270646a3" ns3:_="">
    <xsd:import namespace="21fed00c-a797-4218-a111-bc7a977343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fed00c-a797-4218-a111-bc7a977343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3B0BA8-7272-400F-B1D4-11F6C9C034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fed00c-a797-4218-a111-bc7a977343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A78AB0-934B-4015-B756-AE30F9E6A3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A9B128-8684-441A-B958-BD09666D745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21fed00c-a797-4218-a111-bc7a9773437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12. UiO-norsk-symboler-med-rod-bakgrunn</Template>
  <TotalTime>0</TotalTime>
  <Words>248</Words>
  <Application>Microsoft Office PowerPoint</Application>
  <PresentationFormat>Skjermfremvisning (16:10)</PresentationFormat>
  <Paragraphs>54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2" baseType="lpstr">
      <vt:lpstr>Arial</vt:lpstr>
      <vt:lpstr>UIONorsk16-10</vt:lpstr>
      <vt:lpstr>PowerPoint-presentasjon</vt:lpstr>
      <vt:lpstr>Arbeidsmiljø- og arbeidsklimaundersøkelser (ARK)</vt:lpstr>
      <vt:lpstr>Gjennomføring av ARK</vt:lpstr>
      <vt:lpstr>1. Forberedelse og forankring</vt:lpstr>
      <vt:lpstr>2. Kartlegging – del 1</vt:lpstr>
      <vt:lpstr>2. Kartlegging – del 2</vt:lpstr>
      <vt:lpstr>3. Utvikling av tiltak</vt:lpstr>
      <vt:lpstr>4. Implementering av tiltak</vt:lpstr>
      <vt:lpstr>5. Evaluering</vt:lpstr>
      <vt:lpstr>PowerPoint-presentasjon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 Henriksen</dc:creator>
  <cp:lastModifiedBy>Malin Folgerø Stensland</cp:lastModifiedBy>
  <cp:revision>8</cp:revision>
  <dcterms:created xsi:type="dcterms:W3CDTF">2020-03-11T12:35:57Z</dcterms:created>
  <dcterms:modified xsi:type="dcterms:W3CDTF">2020-03-11T19:21:02Z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0x0101004AD17837A2A72E4CBA16A0C671BA8502</vt:lpwstr>
  </property>
</Properties>
</file>