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0" r:id="rId5"/>
  </p:sldMasterIdLst>
  <p:notesMasterIdLst>
    <p:notesMasterId r:id="rId18"/>
  </p:notesMasterIdLst>
  <p:sldIdLst>
    <p:sldId id="266" r:id="rId6"/>
    <p:sldId id="267" r:id="rId7"/>
    <p:sldId id="286" r:id="rId8"/>
    <p:sldId id="269" r:id="rId9"/>
    <p:sldId id="268" r:id="rId10"/>
    <p:sldId id="270" r:id="rId11"/>
    <p:sldId id="271" r:id="rId12"/>
    <p:sldId id="272" r:id="rId13"/>
    <p:sldId id="273" r:id="rId14"/>
    <p:sldId id="287" r:id="rId15"/>
    <p:sldId id="274" r:id="rId16"/>
    <p:sldId id="288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3D09EF-4D68-41F1-A00A-5D235BC602F7}" v="8" dt="2020-03-03T11:35:02.5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1" autoAdjust="0"/>
    <p:restoredTop sz="94660"/>
  </p:normalViewPr>
  <p:slideViewPr>
    <p:cSldViewPr snapToGrid="0">
      <p:cViewPr varScale="1">
        <p:scale>
          <a:sx n="64" d="100"/>
          <a:sy n="64" d="100"/>
        </p:scale>
        <p:origin x="52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63FFB-5056-4BF1-A7BF-4A7F02699E20}" type="datetimeFigureOut">
              <a:rPr lang="nb-NO" smtClean="0"/>
              <a:t>07.03.2020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E580F-1DD9-4CCA-8024-BA6B9694B4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659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ED34CA-D986-48E6-8046-DFE31945B66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516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6958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4ACDF-AF38-491D-BC78-99547CD3A082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44475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1B47B-7FD5-4A1F-8B4A-1300D4632B69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6065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CCF9A5-B8FE-4CDF-8DEC-E9B5AA20883B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71188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10B6B-7097-47FE-BD4C-15FC8D52E88B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14728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E3C68-98E6-4B36-B61B-0F5DFC4896C2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87223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BF0C53-87D2-4291-AC34-AE904C813ED0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2627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43E17-4338-4F30-B499-5E3902248508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22710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AC867-D4FB-4A92-BD03-51730B3B4C3D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38297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3101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D11DE1-9126-4B92-8512-4128CE99C41D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BF39C-AB90-41F0-A85F-89BA5F1D5D5A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300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50F063-992C-40C1-A75D-47E566E33F24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D6F90-8A0B-4D1A-9D71-383E60ECD59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3725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D1EC46-A711-4493-B45A-55EB2B082F39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FC9A8A-E553-49C4-8294-C077E7D411C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36101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1DAEB3-EC75-4928-BF34-786D1AC3A44F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E339CC-CCA1-4859-BCF7-AC3E0467D99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78019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F01970-63C9-413C-8EDD-C1ED70AD0C18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1C74FA-12B8-40FD-AD97-EDC1E1A02A1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29428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494168-7FAE-41D3-922F-940494D3C7D4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EE7A78-FC32-47E6-9AF8-11BA80C603A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22521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FD6FAF-175A-4BBA-A4D7-1A96B3B559C8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F1B060-6650-429F-9CD2-AFE6F45FB86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63064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635A18-11DE-495C-939F-4AC8567D965F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2BC91-C4EB-4183-900D-38D5AA4B667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35558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1" y="849630"/>
            <a:ext cx="10562167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981200"/>
            <a:ext cx="1056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3C682EC9-8E7A-4861-AD76-0AAC819D9263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778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5756" indent="-325756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6756" indent="-270510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7756" indent="-217170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21717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8340" indent="-217170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1" y="849630"/>
            <a:ext cx="10562167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981200"/>
            <a:ext cx="1056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CFE79F4E-EFDC-4735-9362-B647C5CA3F59}" type="datetime1">
              <a:rPr lang="nb-NO" altLang="nb-NO" smtClean="0"/>
              <a:t>07.03.2020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74D95158-9A6E-479F-96BC-3C38C4EA058E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23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5756" indent="-325756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6756" indent="-270510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7756" indent="-217170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21717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8340" indent="-217170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68780" y="2301240"/>
            <a:ext cx="9052560" cy="2337494"/>
          </a:xfrm>
        </p:spPr>
        <p:txBody>
          <a:bodyPr/>
          <a:lstStyle/>
          <a:p>
            <a:r>
              <a:rPr lang="nb-NO" sz="2880" spc="-1" dirty="0">
                <a:solidFill>
                  <a:srgbClr val="000000"/>
                </a:solidFill>
                <a:latin typeface="Calibri Light"/>
              </a:rPr>
              <a:t>LAMU 3. mars 2020</a:t>
            </a:r>
            <a:br>
              <a:rPr lang="nb-NO" sz="2880" spc="-1" dirty="0">
                <a:solidFill>
                  <a:srgbClr val="000000"/>
                </a:solidFill>
                <a:latin typeface="Calibri Light"/>
              </a:rPr>
            </a:br>
            <a:br>
              <a:rPr lang="nb-NO" sz="2880" spc="-1" dirty="0">
                <a:solidFill>
                  <a:srgbClr val="000000"/>
                </a:solidFill>
                <a:latin typeface="Calibri Light"/>
              </a:rPr>
            </a:br>
            <a:r>
              <a:rPr lang="nb-NO" sz="2880" spc="-1" dirty="0">
                <a:solidFill>
                  <a:srgbClr val="000000"/>
                </a:solidFill>
                <a:latin typeface="Calibri Light"/>
              </a:rPr>
              <a:t>Mari Anne Ramstad</a:t>
            </a:r>
            <a:br>
              <a:rPr lang="nb-NO" sz="4320" spc="-1" dirty="0">
                <a:solidFill>
                  <a:srgbClr val="000000"/>
                </a:solidFill>
                <a:latin typeface="Calibri Light"/>
              </a:rPr>
            </a:br>
            <a:br>
              <a:rPr lang="nb-NO" spc="-1" dirty="0">
                <a:solidFill>
                  <a:srgbClr val="000000"/>
                </a:solidFill>
                <a:latin typeface="Calibri Light"/>
              </a:rPr>
            </a:br>
            <a:endParaRPr lang="nb-NO" altLang="nb-NO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484401-A0E2-4348-88EC-989884F815D2}"/>
              </a:ext>
            </a:extLst>
          </p:cNvPr>
          <p:cNvSpPr/>
          <p:nvPr/>
        </p:nvSpPr>
        <p:spPr>
          <a:xfrm>
            <a:off x="1927122" y="5533554"/>
            <a:ext cx="89866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i="1" dirty="0">
                <a:solidFill>
                  <a:srgbClr val="444444"/>
                </a:solidFill>
                <a:latin typeface="Avenir Next LT Pro" panose="020B0604020202020204" pitchFamily="34" charset="0"/>
              </a:rPr>
              <a:t>Det samfunnsvitenskapelige fakultet skal være blant de fremste samfunnsvitenskapelige miljøene i Norden og hevde seg sterkt i internasjonal sammenheng</a:t>
            </a:r>
            <a:endParaRPr lang="nb-NO" i="1" dirty="0">
              <a:latin typeface="Avenir Next LT Pr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038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0D5C-D876-47A7-9F87-F80788356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Eiendomsrelaterte saker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F1505-E8DC-4260-B781-F531F9122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 </a:t>
            </a:r>
          </a:p>
          <a:p>
            <a:pPr fontAlgn="ctr"/>
            <a:r>
              <a:rPr lang="nb-NO" dirty="0"/>
              <a:t>Oppussing av ESH</a:t>
            </a:r>
          </a:p>
          <a:p>
            <a:pPr fontAlgn="ctr"/>
            <a:r>
              <a:rPr lang="nb-NO" dirty="0"/>
              <a:t>Oppgradering av læringssenteret og auditorium 6 og dusj i ESH</a:t>
            </a:r>
          </a:p>
          <a:p>
            <a:pPr fontAlgn="ctr"/>
            <a:r>
              <a:rPr lang="nb-NO" dirty="0"/>
              <a:t>Luftkvalitet på lesesalene</a:t>
            </a:r>
          </a:p>
          <a:p>
            <a:pPr fontAlgn="ctr"/>
            <a:r>
              <a:rPr lang="nb-NO" dirty="0"/>
              <a:t>Oppgradering av heiser ESH</a:t>
            </a:r>
          </a:p>
          <a:p>
            <a:pPr fontAlgn="ctr"/>
            <a:r>
              <a:rPr lang="nb-NO" dirty="0"/>
              <a:t>Lokaler for PSI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6205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825014" y="485597"/>
            <a:ext cx="10208746" cy="111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728" tIns="54864" rIns="109728" bIns="54864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defTabSz="1097280">
              <a:defRPr/>
            </a:pPr>
            <a:r>
              <a:rPr lang="nb-NO" sz="3360" kern="0" dirty="0">
                <a:solidFill>
                  <a:srgbClr val="1F497D"/>
                </a:solidFill>
                <a:latin typeface="Arial"/>
                <a:ea typeface="ヒラギノ角ゴ Pro W3"/>
              </a:rPr>
              <a:t>Brukerbehov for 2019 – status september</a:t>
            </a: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825014" y="1608922"/>
          <a:ext cx="10541973" cy="3689604"/>
        </p:xfrm>
        <a:graphic>
          <a:graphicData uri="http://schemas.openxmlformats.org/drawingml/2006/table">
            <a:tbl>
              <a:tblPr firstRow="1" bandRow="1"/>
              <a:tblGrid>
                <a:gridCol w="777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5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2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14934"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t"/>
                      <a:r>
                        <a:rPr lang="nb-NO" sz="1300" u="none" strike="noStrike" dirty="0">
                          <a:effectLst/>
                        </a:rPr>
                        <a:t>Tiltak#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t"/>
                      <a:r>
                        <a:rPr lang="nb-NO" sz="1300" u="none" strike="noStrike" dirty="0">
                          <a:effectLst/>
                        </a:rPr>
                        <a:t>Tittel på behov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t"/>
                      <a:r>
                        <a:rPr lang="nb-NO" sz="1300" u="none" strike="noStrike" dirty="0">
                          <a:effectLst/>
                        </a:rPr>
                        <a:t>Bygning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t"/>
                      <a:r>
                        <a:rPr lang="nb-NO" sz="1300" u="none" strike="noStrike" baseline="0" dirty="0">
                          <a:effectLst/>
                        </a:rPr>
                        <a:t>Kommentar</a:t>
                      </a:r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t"/>
                      <a:endParaRPr lang="nb-NO" sz="13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marL="0" marR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Seksjon/avdeling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934"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t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427 / 351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#351 HMS-tiltak: Tilgang til dusj og tørkefasiliteter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Harriet Holters hus - BL11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ctr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Prioritert</a:t>
                      </a:r>
                      <a:r>
                        <a:rPr lang="nb-NO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utredning </a:t>
                      </a:r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ctr"/>
                      <a:endParaRPr lang="nb-NO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934"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t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428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Kalde og trekkfulle kontorer i Eilert Sundts- og Harriet Holters hus.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Eilert Sundts hus, blokk A - BL09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ctr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Ikke prioritert utskiftning.</a:t>
                      </a:r>
                      <a:b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Mangler meldes løpende i Eiendomstjenester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ctr"/>
                      <a:endParaRPr lang="nb-NO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DV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934"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t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429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Behov for strømuttak i seminarrom og auditorier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Eilert Sundts hus, blokk B - BL10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ctr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Ikke prioritert 2019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ctr"/>
                      <a:endParaRPr lang="nb-NO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DV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934"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t"/>
                      <a:r>
                        <a:rPr lang="nb-N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431 / 347/216/217 / 376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Ombygging Harald Schjelderups hus (frigjorte arealer og RITMO)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Harald Schjelderups hus - GA09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ctr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Gjennomført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ctr"/>
                      <a:endParaRPr lang="nb-NO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934"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t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453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Hjelp til «Masterplan for det fysiske lærings- og arbeidsmiljøet ved fakultetet».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Tilhører ikke et bygg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ctr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Prioritert 2019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l" fontAlgn="ctr"/>
                      <a:endParaRPr lang="nb-NO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1pPr>
                      <a:lvl2pPr marL="362925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2pPr>
                      <a:lvl3pPr marL="72585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3pPr>
                      <a:lvl4pPr marL="1088776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4pPr>
                      <a:lvl5pPr marL="1451701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5pPr>
                      <a:lvl6pPr marL="1814627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6pPr>
                      <a:lvl7pPr marL="2177552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7pPr>
                      <a:lvl8pPr marL="2540478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8pPr>
                      <a:lvl9pPr marL="2903403" algn="l" defTabSz="362925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ヒラギノ角ゴ Pro W3"/>
                        </a:defRPr>
                      </a:lvl9pPr>
                    </a:lstStyle>
                    <a:p>
                      <a:pPr algn="ctr" fontAlgn="ctr"/>
                      <a:r>
                        <a:rPr lang="nb-NO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</a:t>
                      </a:r>
                    </a:p>
                  </a:txBody>
                  <a:tcPr marL="11430" marR="11430" marT="1143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5872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FBDA9-A37C-4245-8062-39DF84CF1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Ombygging Eilert Sundts hus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D7B5D-15F5-468C-A1D8-85264CD45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754" y="2290570"/>
            <a:ext cx="4681461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I mars 2017 etablert fakultetet en brukergruppe for ombygging av 5., 6., 9., 10., 11. og 12. </a:t>
            </a:r>
            <a:r>
              <a:rPr lang="nb-NO" sz="1600" dirty="0" err="1"/>
              <a:t>etg</a:t>
            </a:r>
            <a:r>
              <a:rPr lang="nb-NO" sz="1600" dirty="0"/>
              <a:t> i Eilert Sundts hus med medlemmer fra enhetene, hovedverneombudet, fagforeningsrepresentant og studentrepresentant. Arbeidet resulterte i en masterplan for SVs bygninger. 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dirty="0"/>
              <a:t>Manglende bevilgning - prosjektet lagt på is inntil finansiering.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dirty="0"/>
              <a:t>I dag er estimerte kostnader ca. 185 millioner. </a:t>
            </a: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5" name="Picture 4" descr="A large building&#10;&#10;Description automatically generated">
            <a:extLst>
              <a:ext uri="{FF2B5EF4-FFF2-40B4-BE49-F238E27FC236}">
                <a16:creationId xmlns:a16="http://schemas.microsoft.com/office/drawing/2014/main" id="{D47D4527-407B-4F48-8C93-3590C182E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071" y="2949487"/>
            <a:ext cx="3322988" cy="19139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C375DC-8E06-49EE-909D-EE64F9CC1238}"/>
              </a:ext>
            </a:extLst>
          </p:cNvPr>
          <p:cNvSpPr/>
          <p:nvPr/>
        </p:nvSpPr>
        <p:spPr>
          <a:xfrm>
            <a:off x="7729727" y="3250363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07269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16009-0645-4406-A85F-9252C442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Større prosjekter fra Eiendomsavdelingen 2020</a:t>
            </a:r>
          </a:p>
        </p:txBody>
      </p:sp>
      <p:pic>
        <p:nvPicPr>
          <p:cNvPr id="11" name="Content Placeholder 10" descr="A picture containing cat, food, bird&#10;&#10;Description automatically generated">
            <a:extLst>
              <a:ext uri="{FF2B5EF4-FFF2-40B4-BE49-F238E27FC236}">
                <a16:creationId xmlns:a16="http://schemas.microsoft.com/office/drawing/2014/main" id="{D65A5CAF-A984-40BF-B8E6-0F5A04FF00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973" y="2059133"/>
            <a:ext cx="7544454" cy="3958933"/>
          </a:xfrm>
        </p:spPr>
      </p:pic>
    </p:spTree>
    <p:extLst>
      <p:ext uri="{BB962C8B-B14F-4D97-AF65-F5344CB8AC3E}">
        <p14:creationId xmlns:p14="http://schemas.microsoft.com/office/powerpoint/2010/main" val="3818563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93E41-2CA6-4C04-8FE0-47F316F44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Modernisering av læringssenteret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5282B-B199-42CB-86BC-B6845997D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600" b="1" dirty="0"/>
              <a:t>Når: Sommeren 2020</a:t>
            </a:r>
          </a:p>
          <a:p>
            <a:pPr marL="0" indent="0">
              <a:buNone/>
            </a:pPr>
            <a:endParaRPr lang="nb-NO" sz="1600" b="1" dirty="0"/>
          </a:p>
          <a:p>
            <a:pPr marL="0" indent="0">
              <a:buNone/>
            </a:pPr>
            <a:r>
              <a:rPr lang="nb-NO" sz="1600" b="1" dirty="0"/>
              <a:t>Hvor: Deler av Læringssenteret i 2.etg. Eilert Sundts hus, blokk A, auditorium 6 (?) og foajeen</a:t>
            </a:r>
          </a:p>
          <a:p>
            <a:pPr marL="0" indent="0">
              <a:buNone/>
            </a:pPr>
            <a:endParaRPr lang="nb-NO" sz="1600" b="1" dirty="0"/>
          </a:p>
          <a:p>
            <a:pPr marL="0" indent="0">
              <a:buNone/>
            </a:pPr>
            <a:r>
              <a:rPr lang="nb-NO" sz="1600" b="1" dirty="0"/>
              <a:t>Status:</a:t>
            </a:r>
          </a:p>
          <a:p>
            <a:r>
              <a:rPr lang="nb-NO" sz="1400" dirty="0"/>
              <a:t>Hovedplanene er lagt</a:t>
            </a:r>
          </a:p>
          <a:p>
            <a:r>
              <a:rPr lang="nb-NO" sz="1400" dirty="0"/>
              <a:t>Detaljene gjenstår</a:t>
            </a:r>
          </a:p>
          <a:p>
            <a:r>
              <a:rPr lang="nb-NO" sz="1400" dirty="0"/>
              <a:t>Bytte av arkitektteam</a:t>
            </a:r>
          </a:p>
          <a:p>
            <a:pPr marL="0" indent="0">
              <a:buNone/>
            </a:pPr>
            <a:r>
              <a:rPr lang="nb-NO" sz="1600" b="1" dirty="0"/>
              <a:t>Kjernegruppe:</a:t>
            </a:r>
          </a:p>
          <a:p>
            <a:r>
              <a:rPr lang="nb-NO" sz="1400" dirty="0"/>
              <a:t>Kari Marie</a:t>
            </a:r>
          </a:p>
          <a:p>
            <a:r>
              <a:rPr lang="nb-NO" sz="1400" dirty="0"/>
              <a:t>Mari Anne</a:t>
            </a:r>
          </a:p>
          <a:p>
            <a:r>
              <a:rPr lang="nb-NO" sz="1400" dirty="0"/>
              <a:t>Cecilia (UB)</a:t>
            </a:r>
          </a:p>
          <a:p>
            <a:pPr marL="0" indent="0">
              <a:buNone/>
            </a:pPr>
            <a:r>
              <a:rPr lang="nb-NO" sz="1600" b="1" dirty="0"/>
              <a:t>Utvidet gruppe:</a:t>
            </a:r>
          </a:p>
          <a:p>
            <a:r>
              <a:rPr lang="nb-NO" sz="1400" dirty="0"/>
              <a:t>Studentrepresentant</a:t>
            </a:r>
          </a:p>
          <a:p>
            <a:r>
              <a:rPr lang="nb-NO" sz="1400" dirty="0"/>
              <a:t>SV-info</a:t>
            </a:r>
          </a:p>
          <a:p>
            <a:r>
              <a:rPr lang="nb-NO" sz="1400" dirty="0"/>
              <a:t>+++</a:t>
            </a:r>
          </a:p>
          <a:p>
            <a:pPr marL="0" indent="0">
              <a:buNone/>
            </a:pPr>
            <a:r>
              <a:rPr lang="nb-NO" sz="1400" b="1" dirty="0"/>
              <a:t>	</a:t>
            </a:r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F4934C0D-2806-4E1F-8FAE-838509A02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188" y="2922814"/>
            <a:ext cx="6313757" cy="33220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11C9F935-5E19-4C2B-AAB5-1C5376B039CF}"/>
              </a:ext>
            </a:extLst>
          </p:cNvPr>
          <p:cNvSpPr txBox="1"/>
          <p:nvPr/>
        </p:nvSpPr>
        <p:spPr>
          <a:xfrm>
            <a:off x="8354290" y="804802"/>
            <a:ext cx="1995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Er det behov for grupperom?</a:t>
            </a:r>
          </a:p>
          <a:p>
            <a:endParaRPr lang="nb-NO" dirty="0"/>
          </a:p>
          <a:p>
            <a:endParaRPr lang="nb-NO" dirty="0"/>
          </a:p>
        </p:txBody>
      </p:sp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D80292DF-8B66-4CE0-B995-198B95536522}"/>
              </a:ext>
            </a:extLst>
          </p:cNvPr>
          <p:cNvCxnSpPr/>
          <p:nvPr/>
        </p:nvCxnSpPr>
        <p:spPr bwMode="auto">
          <a:xfrm flipH="1">
            <a:off x="4856018" y="1641764"/>
            <a:ext cx="3387437" cy="25353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Rektangel 7">
            <a:extLst>
              <a:ext uri="{FF2B5EF4-FFF2-40B4-BE49-F238E27FC236}">
                <a16:creationId xmlns:a16="http://schemas.microsoft.com/office/drawing/2014/main" id="{0275BB2B-40DA-4DDC-98CD-B7B747116379}"/>
              </a:ext>
            </a:extLst>
          </p:cNvPr>
          <p:cNvSpPr/>
          <p:nvPr/>
        </p:nvSpPr>
        <p:spPr bwMode="auto">
          <a:xfrm>
            <a:off x="4488873" y="3567545"/>
            <a:ext cx="5624945" cy="1527283"/>
          </a:xfrm>
          <a:prstGeom prst="rect">
            <a:avLst/>
          </a:prstGeom>
          <a:noFill/>
          <a:ln w="5715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2215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24272-2495-451D-9340-3CF906F23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Dusj i kjelleren i Eilert Sundts hus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A05C9-596A-4ABF-A309-62956DBE2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086" y="2149929"/>
            <a:ext cx="2853871" cy="4114800"/>
          </a:xfrm>
        </p:spPr>
        <p:txBody>
          <a:bodyPr/>
          <a:lstStyle/>
          <a:p>
            <a:pPr marL="0" lvl="0" indent="0">
              <a:buNone/>
            </a:pPr>
            <a:r>
              <a:rPr lang="nb-NO" sz="1600" b="1" dirty="0">
                <a:solidFill>
                  <a:srgbClr val="000000"/>
                </a:solidFill>
              </a:rPr>
              <a:t>Når: Sommeren 2020</a:t>
            </a:r>
          </a:p>
          <a:p>
            <a:pPr marL="0" lvl="0" indent="0">
              <a:buNone/>
            </a:pPr>
            <a:endParaRPr lang="nb-NO" sz="1600" b="1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nb-NO" sz="1600" b="1" dirty="0">
                <a:solidFill>
                  <a:srgbClr val="000000"/>
                </a:solidFill>
              </a:rPr>
              <a:t>Hvor: Kjelleren Eilert Sundts hus</a:t>
            </a:r>
          </a:p>
          <a:p>
            <a:pPr marL="0" lvl="0" indent="0">
              <a:buNone/>
            </a:pPr>
            <a:endParaRPr lang="nb-NO" sz="1600" b="1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nb-NO" sz="1600" b="1" dirty="0">
                <a:solidFill>
                  <a:srgbClr val="000000"/>
                </a:solidFill>
              </a:rPr>
              <a:t>Status:</a:t>
            </a:r>
          </a:p>
          <a:p>
            <a:pPr lvl="0"/>
            <a:r>
              <a:rPr lang="nb-NO" sz="1400" dirty="0">
                <a:solidFill>
                  <a:srgbClr val="000000"/>
                </a:solidFill>
              </a:rPr>
              <a:t>Ferdig planlagt</a:t>
            </a:r>
          </a:p>
          <a:p>
            <a:pPr lvl="1"/>
            <a:r>
              <a:rPr lang="nb-NO" sz="1040" dirty="0">
                <a:solidFill>
                  <a:srgbClr val="000000"/>
                </a:solidFill>
              </a:rPr>
              <a:t>Damedusj, herredusj og HC</a:t>
            </a:r>
          </a:p>
          <a:p>
            <a:pPr marL="0" lvl="0" indent="0">
              <a:buNone/>
            </a:pPr>
            <a:r>
              <a:rPr lang="nb-NO" sz="1400" b="1" dirty="0">
                <a:solidFill>
                  <a:srgbClr val="000000"/>
                </a:solidFill>
              </a:rPr>
              <a:t>	</a:t>
            </a:r>
            <a:endParaRPr lang="nb-NO" dirty="0"/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9B0931C1-6BA1-4759-8B32-D8CC0A681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157" y="1994536"/>
            <a:ext cx="6600807" cy="336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47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B59D6-245B-46DA-91A1-80CA4EE9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Luftkvalitet på lesesalene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C8D6F-9C07-4F95-A9F2-4DE30D55D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sz="1600" b="1" dirty="0">
                <a:solidFill>
                  <a:srgbClr val="000000"/>
                </a:solidFill>
              </a:rPr>
              <a:t>Når: Vår 2020</a:t>
            </a:r>
          </a:p>
          <a:p>
            <a:pPr marL="0" lvl="0" indent="0">
              <a:buNone/>
            </a:pPr>
            <a:endParaRPr lang="nb-NO" sz="1600" b="1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nb-NO" sz="1600" b="1" dirty="0">
                <a:solidFill>
                  <a:srgbClr val="000000"/>
                </a:solidFill>
              </a:rPr>
              <a:t>Hvor: Lesesal Eilert </a:t>
            </a:r>
            <a:r>
              <a:rPr lang="nb-NO" sz="1600" b="1" dirty="0" err="1">
                <a:solidFill>
                  <a:srgbClr val="000000"/>
                </a:solidFill>
              </a:rPr>
              <a:t>Sudts</a:t>
            </a:r>
            <a:r>
              <a:rPr lang="nb-NO" sz="1600" b="1" dirty="0">
                <a:solidFill>
                  <a:srgbClr val="000000"/>
                </a:solidFill>
              </a:rPr>
              <a:t> hus A og auditorium 6</a:t>
            </a:r>
          </a:p>
          <a:p>
            <a:pPr marL="0" lvl="0" indent="0">
              <a:buNone/>
            </a:pPr>
            <a:endParaRPr lang="nb-NO" sz="1600" b="1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nb-NO" sz="1600" b="1" dirty="0">
                <a:solidFill>
                  <a:srgbClr val="000000"/>
                </a:solidFill>
              </a:rPr>
              <a:t>Status:</a:t>
            </a:r>
          </a:p>
          <a:p>
            <a:pPr marL="0" indent="0">
              <a:buNone/>
            </a:pPr>
            <a:r>
              <a:rPr lang="nb-NO" sz="1600" dirty="0"/>
              <a:t>Vil foreta målinger av lufttetthet</a:t>
            </a:r>
          </a:p>
        </p:txBody>
      </p:sp>
    </p:spTree>
    <p:extLst>
      <p:ext uri="{BB962C8B-B14F-4D97-AF65-F5344CB8AC3E}">
        <p14:creationId xmlns:p14="http://schemas.microsoft.com/office/powerpoint/2010/main" val="2836962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9E50-7E8C-4B13-90DD-F87852A78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Oppgradering av heiser ESH</a:t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89E15-5D7B-4F85-A6AC-997637D0C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5999" y="1777197"/>
            <a:ext cx="6871912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Fra uke 31 2020 tom 4 i 2021</a:t>
            </a:r>
          </a:p>
          <a:p>
            <a:pPr marL="0" indent="0">
              <a:buNone/>
            </a:pPr>
            <a:r>
              <a:rPr lang="nb-NO" dirty="0"/>
              <a:t>Styringspanel utenfor heisene, sier hvilken etasje vi skal til. Ingen knapper i heisene.</a:t>
            </a:r>
          </a:p>
          <a:p>
            <a:pPr marL="0" indent="0">
              <a:buNone/>
            </a:pPr>
            <a:r>
              <a:rPr lang="nb-NO" altLang="nb-NO" sz="2800" b="1" dirty="0">
                <a:solidFill>
                  <a:srgbClr val="FF0000"/>
                </a:solidFill>
                <a:latin typeface="Bembo" panose="020B0604020202020204" pitchFamily="18" charset="0"/>
                <a:cs typeface="Calibri Light" panose="020F0302020204030204" pitchFamily="34" charset="0"/>
              </a:rPr>
              <a:t>Er dette noe vi vil ha?</a:t>
            </a:r>
            <a:endParaRPr lang="nb-NO" altLang="nb-NO" sz="1000" b="1" dirty="0">
              <a:solidFill>
                <a:srgbClr val="FF0000"/>
              </a:solidFill>
              <a:latin typeface="Bembo" panose="020B0604020202020204" pitchFamily="18" charset="0"/>
            </a:endParaRP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F6FC8C5-2D90-4AB3-A809-E19EAD1028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2" r="21185" b="17713"/>
          <a:stretch/>
        </p:blipFill>
        <p:spPr bwMode="auto">
          <a:xfrm>
            <a:off x="1135744" y="1742155"/>
            <a:ext cx="2968171" cy="418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68B479-7D66-48A7-BD88-DD44DC4CD92F}"/>
              </a:ext>
            </a:extLst>
          </p:cNvPr>
          <p:cNvSpPr/>
          <p:nvPr/>
        </p:nvSpPr>
        <p:spPr>
          <a:xfrm>
            <a:off x="4793041" y="3602160"/>
            <a:ext cx="6096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Benyttes i næringsbygg, og har blitt tatt I bruk på hotellet The </a:t>
            </a:r>
            <a:r>
              <a:rPr lang="nb-NO" alt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Hub</a:t>
            </a:r>
            <a:r>
              <a:rPr lang="nb-NO" alt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nb-NO" altLang="nb-NO" sz="2000" dirty="0">
                <a:solidFill>
                  <a:srgbClr val="1F376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endParaRPr lang="nb-NO" altLang="nb-NO" sz="8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dirty="0">
                <a:latin typeface="Calibri" panose="020F0502020204030204" pitchFamily="34" charset="0"/>
                <a:cs typeface="Calibri" panose="020F0502020204030204" pitchFamily="34" charset="0"/>
              </a:rPr>
              <a:t>Programmerbar: Har heis-parkering i forskjellige etasjer ved (eks en i første og en i 6. </a:t>
            </a:r>
            <a:r>
              <a:rPr lang="nb-NO" alt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etg</a:t>
            </a:r>
            <a:r>
              <a:rPr lang="nb-NO" altLang="nb-NO" dirty="0">
                <a:latin typeface="Calibri" panose="020F0502020204030204" pitchFamily="34" charset="0"/>
                <a:cs typeface="Calibri" panose="020F0502020204030204" pitchFamily="34" charset="0"/>
              </a:rPr>
              <a:t>) </a:t>
            </a:r>
            <a:endParaRPr lang="nb-NO" altLang="nb-NO" sz="8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dirty="0">
                <a:latin typeface="Calibri" panose="020F0502020204030204" pitchFamily="34" charset="0"/>
                <a:cs typeface="Calibri" panose="020F0502020204030204" pitchFamily="34" charset="0"/>
              </a:rPr>
              <a:t>Har en handicap-knapp som har stemme </a:t>
            </a:r>
            <a:endParaRPr lang="nb-NO" altLang="nb-NO" sz="8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Heisene «snakker sammen». </a:t>
            </a:r>
            <a:r>
              <a:rPr lang="nb-NO" altLang="nb-NO" sz="2000" dirty="0">
                <a:solidFill>
                  <a:srgbClr val="1F376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37412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A6D8C-301C-413D-AF47-F48A3B530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«Vindusrehabiliteringsfabrikken»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1207D-81F4-49AD-B91C-2FC931A67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Utfordring </a:t>
            </a:r>
          </a:p>
          <a:p>
            <a:pPr marL="0" indent="0">
              <a:buNone/>
            </a:pPr>
            <a:r>
              <a:rPr lang="nb-NO" sz="1400" dirty="0"/>
              <a:t>• Mange vinduer på Blindern trekker og er vanskelige å lukke </a:t>
            </a:r>
          </a:p>
          <a:p>
            <a:pPr marL="0" indent="0">
              <a:buNone/>
            </a:pPr>
            <a:r>
              <a:rPr lang="nb-NO" sz="1400" dirty="0"/>
              <a:t>• Går utover inneklimaet </a:t>
            </a:r>
          </a:p>
          <a:p>
            <a:pPr marL="0" indent="0">
              <a:buNone/>
            </a:pPr>
            <a:r>
              <a:rPr lang="nb-NO" sz="1400" dirty="0"/>
              <a:t>• Gir unødvendig energibruk Løsning </a:t>
            </a:r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r>
              <a:rPr lang="nb-NO" sz="2800" dirty="0"/>
              <a:t>Løsning</a:t>
            </a:r>
          </a:p>
          <a:p>
            <a:pPr marL="0" indent="0">
              <a:buNone/>
            </a:pPr>
            <a:r>
              <a:rPr lang="nb-NO" sz="1400" dirty="0"/>
              <a:t>• Etablere et midlertidig vindusverksted på campus </a:t>
            </a:r>
          </a:p>
          <a:p>
            <a:pPr marL="0" indent="0">
              <a:buNone/>
            </a:pPr>
            <a:r>
              <a:rPr lang="nb-NO" sz="1400" dirty="0"/>
              <a:t>• Ta ut noen få vinduer av gangen og rehabilitere disse </a:t>
            </a:r>
          </a:p>
          <a:p>
            <a:pPr marL="0" indent="0">
              <a:buNone/>
            </a:pPr>
            <a:r>
              <a:rPr lang="nb-NO" sz="1400" dirty="0"/>
              <a:t>• Sette dem inn igjen i løpet av få dager</a:t>
            </a:r>
          </a:p>
          <a:p>
            <a:pPr marL="0" indent="0" algn="ctr">
              <a:buNone/>
            </a:pPr>
            <a:r>
              <a:rPr lang="nb-NO" b="1" dirty="0"/>
              <a:t>HF pilot, SV nest 2021?</a:t>
            </a:r>
          </a:p>
        </p:txBody>
      </p:sp>
    </p:spTree>
    <p:extLst>
      <p:ext uri="{BB962C8B-B14F-4D97-AF65-F5344CB8AC3E}">
        <p14:creationId xmlns:p14="http://schemas.microsoft.com/office/powerpoint/2010/main" val="1843190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137F-78DD-4492-913B-65946283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Psykologisk institutt, tilleggsareal i Nemko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DF7A8-11D7-4DA0-B7C1-84E6E6CB7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1315" y="1747158"/>
            <a:ext cx="3343728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600" b="1" dirty="0"/>
              <a:t>Når: Når: Sommeren 2020</a:t>
            </a:r>
          </a:p>
          <a:p>
            <a:pPr marL="0" indent="0">
              <a:buNone/>
            </a:pPr>
            <a:endParaRPr lang="nb-NO" sz="1600" b="1" dirty="0"/>
          </a:p>
          <a:p>
            <a:pPr marL="0" indent="0">
              <a:buNone/>
            </a:pPr>
            <a:r>
              <a:rPr lang="nb-NO" sz="1600" b="1" dirty="0"/>
              <a:t>Status: </a:t>
            </a:r>
            <a:r>
              <a:rPr lang="nb-NO" sz="1600" dirty="0">
                <a:latin typeface="Calibri" panose="020F0502020204030204" pitchFamily="34" charset="0"/>
              </a:rPr>
              <a:t>Arbeidet starter 2. mars og er ferdig </a:t>
            </a:r>
          </a:p>
          <a:p>
            <a:pPr marL="0" indent="0">
              <a:buNone/>
            </a:pPr>
            <a:r>
              <a:rPr lang="nb-NO" sz="1600" dirty="0">
                <a:latin typeface="Calibri" panose="020F0502020204030204" pitchFamily="34" charset="0"/>
              </a:rPr>
              <a:t>20. april 2020.</a:t>
            </a:r>
          </a:p>
          <a:p>
            <a:pPr marL="0" indent="0">
              <a:buNone/>
            </a:pPr>
            <a:endParaRPr lang="nb-NO" sz="1600" b="1" dirty="0"/>
          </a:p>
          <a:p>
            <a:pPr marL="0" indent="0">
              <a:buNone/>
            </a:pPr>
            <a:r>
              <a:rPr lang="nb-NO" sz="1600" b="1" dirty="0"/>
              <a:t>Hvor: Nemko</a:t>
            </a:r>
          </a:p>
          <a:p>
            <a:pPr marL="0" indent="0">
              <a:buNone/>
            </a:pPr>
            <a:endParaRPr lang="nb-NO" sz="1600" b="1" dirty="0"/>
          </a:p>
          <a:p>
            <a:pPr marL="0" indent="0">
              <a:buNone/>
            </a:pPr>
            <a:r>
              <a:rPr lang="nb-NO" sz="1600" b="1" dirty="0"/>
              <a:t>Status:</a:t>
            </a:r>
          </a:p>
          <a:p>
            <a:pPr marL="0" indent="0">
              <a:buNone/>
            </a:pPr>
            <a:r>
              <a:rPr lang="nb-NO" sz="1600" dirty="0">
                <a:latin typeface="Calibri" panose="020F0502020204030204" pitchFamily="34" charset="0"/>
              </a:rPr>
              <a:t>Eiendomsavdelingen skal bygge om kontorarealer i Gaustadalléen 30, etasje K1, for Psykologisk institutt. Det skal etableres cellekontorer, kontorfellesskap og nytt tekjøkken. Det legges opp til å benytte mest mulig av eksisterende materialer og rive minst mulig.</a:t>
            </a:r>
          </a:p>
          <a:p>
            <a:pPr marL="0" indent="0">
              <a:buNone/>
            </a:pPr>
            <a:r>
              <a:rPr lang="nb-NO" sz="1600" dirty="0">
                <a:latin typeface="Calibri" panose="020F0502020204030204" pitchFamily="34" charset="0"/>
              </a:rPr>
              <a:t> </a:t>
            </a:r>
            <a:endParaRPr lang="nb-NO" sz="1600" dirty="0"/>
          </a:p>
        </p:txBody>
      </p:sp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6D5EA27-320A-42C0-B995-DDA80881A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03" y="1901031"/>
            <a:ext cx="6217596" cy="449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678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7C2F-F05E-4683-B7F6-D95D2F3C6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Oppussing </a:t>
            </a:r>
            <a:r>
              <a:rPr lang="nb-NO" dirty="0" err="1"/>
              <a:t>NicWaal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2A43A-C29E-4C17-8656-EBADE4C0C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/>
              <a:t>Nic</a:t>
            </a:r>
            <a:r>
              <a:rPr lang="nb-NO" dirty="0"/>
              <a:t> Waal i </a:t>
            </a:r>
            <a:r>
              <a:rPr lang="nb-NO" dirty="0" err="1"/>
              <a:t>Spångbergveien</a:t>
            </a:r>
            <a:r>
              <a:rPr lang="nb-NO" dirty="0"/>
              <a:t>  skal pusses opp.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Klinikken flytter til Vor frues hospital. Alt skal være klart til St. Hans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Skal tilbake til </a:t>
            </a:r>
            <a:r>
              <a:rPr lang="nb-NO" dirty="0" err="1"/>
              <a:t>Nic</a:t>
            </a:r>
            <a:r>
              <a:rPr lang="nb-NO" dirty="0"/>
              <a:t> Waal om et år.</a:t>
            </a:r>
          </a:p>
        </p:txBody>
      </p:sp>
      <p:pic>
        <p:nvPicPr>
          <p:cNvPr id="5" name="Bilde 4" descr="Et bilde som inneholder utendørs, gress, gate, bygning&#10;&#10;Automatisk generert beskrivelse">
            <a:extLst>
              <a:ext uri="{FF2B5EF4-FFF2-40B4-BE49-F238E27FC236}">
                <a16:creationId xmlns:a16="http://schemas.microsoft.com/office/drawing/2014/main" id="{D2A8C6C8-41C1-4AA1-8ECF-113CABE04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185" y="3738858"/>
            <a:ext cx="2393932" cy="127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47549"/>
      </p:ext>
    </p:extLst>
  </p:cSld>
  <p:clrMapOvr>
    <a:masterClrMapping/>
  </p:clrMapOvr>
</p:sld>
</file>

<file path=ppt/theme/theme1.xml><?xml version="1.0" encoding="utf-8"?>
<a:theme xmlns:a="http://schemas.openxmlformats.org/drawingml/2006/main" name="1_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iOeiendomsavdelingen-Norsk16_10.potx [Read-Only]" id="{1811B395-238C-47DF-B056-BB7775B512DC}" vid="{9A46B046-9979-4E04-9746-0FADD3586D4E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faultSectionNames xmlns="3a34ba2d-329a-4b12-8e1a-e18602972dbf" xsi:nil="true"/>
    <CultureName xmlns="3a34ba2d-329a-4b12-8e1a-e18602972dbf" xsi:nil="true"/>
    <Is_Collaboration_Space_Locked xmlns="3a34ba2d-329a-4b12-8e1a-e18602972dbf" xsi:nil="true"/>
    <FolderType xmlns="3a34ba2d-329a-4b12-8e1a-e18602972dbf" xsi:nil="true"/>
    <Teachers xmlns="3a34ba2d-329a-4b12-8e1a-e18602972dbf">
      <UserInfo>
        <DisplayName/>
        <AccountId xsi:nil="true"/>
        <AccountType/>
      </UserInfo>
    </Teachers>
    <Student_Groups xmlns="3a34ba2d-329a-4b12-8e1a-e18602972dbf">
      <UserInfo>
        <DisplayName/>
        <AccountId xsi:nil="true"/>
        <AccountType/>
      </UserInfo>
    </Student_Groups>
    <Self_Registration_Enabled xmlns="3a34ba2d-329a-4b12-8e1a-e18602972dbf" xsi:nil="true"/>
    <AppVersion xmlns="3a34ba2d-329a-4b12-8e1a-e18602972dbf" xsi:nil="true"/>
    <NotebookType xmlns="3a34ba2d-329a-4b12-8e1a-e18602972dbf" xsi:nil="true"/>
    <Invited_Teachers xmlns="3a34ba2d-329a-4b12-8e1a-e18602972dbf" xsi:nil="true"/>
    <Owner xmlns="3a34ba2d-329a-4b12-8e1a-e18602972dbf">
      <UserInfo>
        <DisplayName/>
        <AccountId xsi:nil="true"/>
        <AccountType/>
      </UserInfo>
    </Owner>
    <Students xmlns="3a34ba2d-329a-4b12-8e1a-e18602972dbf">
      <UserInfo>
        <DisplayName/>
        <AccountId xsi:nil="true"/>
        <AccountType/>
      </UserInfo>
    </Students>
    <Has_Teacher_Only_SectionGroup xmlns="3a34ba2d-329a-4b12-8e1a-e18602972dbf" xsi:nil="true"/>
    <Invited_Students xmlns="3a34ba2d-329a-4b12-8e1a-e18602972db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FEBB15B02FF7489428FA8AD57A004B" ma:contentTypeVersion="27" ma:contentTypeDescription="Opprett et nytt dokument." ma:contentTypeScope="" ma:versionID="ecfa6b474b13da1647cf630f4d6c5de2">
  <xsd:schema xmlns:xsd="http://www.w3.org/2001/XMLSchema" xmlns:xs="http://www.w3.org/2001/XMLSchema" xmlns:p="http://schemas.microsoft.com/office/2006/metadata/properties" xmlns:ns3="373e6858-afa4-4e30-812b-e237bc087eb8" xmlns:ns4="3a34ba2d-329a-4b12-8e1a-e18602972dbf" targetNamespace="http://schemas.microsoft.com/office/2006/metadata/properties" ma:root="true" ma:fieldsID="1c2cbb9a20f0abcac242cd90f186f1b5" ns3:_="" ns4:_="">
    <xsd:import namespace="373e6858-afa4-4e30-812b-e237bc087eb8"/>
    <xsd:import namespace="3a34ba2d-329a-4b12-8e1a-e18602972db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3e6858-afa4-4e30-812b-e237bc087eb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description="" ma:hidden="true" ma:internalName="SharingHintHash" ma:readOnly="true">
      <xsd:simpleType>
        <xsd:restriction base="dms:Text"/>
      </xsd:simpleType>
    </xsd:element>
    <xsd:element name="LastSharedByUser" ma:index="25" nillable="true" ma:displayName="Sist delt etter bru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6" nillable="true" ma:displayName="Sist delt etter klokkeslett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34ba2d-329a-4b12-8e1a-e18602972dbf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chers" ma:index="17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8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9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2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7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8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9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30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6C5532-F9C3-45BD-B468-28C1F41076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614A9A-9B65-471B-B41F-FEC6895252E7}">
  <ds:schemaRefs>
    <ds:schemaRef ds:uri="373e6858-afa4-4e30-812b-e237bc087eb8"/>
    <ds:schemaRef ds:uri="3a34ba2d-329a-4b12-8e1a-e18602972dbf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AEBDD65-6712-42BE-AEA1-64C0C49911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3e6858-afa4-4e30-812b-e237bc087eb8"/>
    <ds:schemaRef ds:uri="3a34ba2d-329a-4b12-8e1a-e18602972d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546</Words>
  <Application>Microsoft Office PowerPoint</Application>
  <PresentationFormat>Widescreen</PresentationFormat>
  <Paragraphs>126</Paragraphs>
  <Slides>12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12</vt:i4>
      </vt:variant>
    </vt:vector>
  </HeadingPairs>
  <TitlesOfParts>
    <vt:vector size="19" baseType="lpstr">
      <vt:lpstr>Arial</vt:lpstr>
      <vt:lpstr>Avenir Next LT Pro</vt:lpstr>
      <vt:lpstr>Bembo</vt:lpstr>
      <vt:lpstr>Calibri</vt:lpstr>
      <vt:lpstr>Calibri Light</vt:lpstr>
      <vt:lpstr>1_UIONorsk16-10</vt:lpstr>
      <vt:lpstr>UIONorsk16-10</vt:lpstr>
      <vt:lpstr>LAMU 3. mars 2020  Mari Anne Ramstad  </vt:lpstr>
      <vt:lpstr>Eiendomsrelaterte saker</vt:lpstr>
      <vt:lpstr>PowerPoint-presentasjon</vt:lpstr>
      <vt:lpstr>Ombygging Eilert Sundts hus</vt:lpstr>
      <vt:lpstr>Større prosjekter fra Eiendomsavdelingen 2020</vt:lpstr>
      <vt:lpstr>Modernisering av læringssenteret</vt:lpstr>
      <vt:lpstr>Dusj i kjelleren i Eilert Sundts hus</vt:lpstr>
      <vt:lpstr>Luftkvalitet på lesesalene</vt:lpstr>
      <vt:lpstr>Oppgradering av heiser ESH </vt:lpstr>
      <vt:lpstr>«Vindusrehabiliteringsfabrikken»</vt:lpstr>
      <vt:lpstr>Psykologisk institutt, tilleggsareal i Nemko</vt:lpstr>
      <vt:lpstr>Oppussing NicWaal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SVIT-fellesmøte 25. februar 2020</dc:title>
  <dc:creator>Mari Anne Ramstad</dc:creator>
  <cp:lastModifiedBy>Mari Anne Ramstad</cp:lastModifiedBy>
  <cp:revision>2</cp:revision>
  <dcterms:created xsi:type="dcterms:W3CDTF">2020-02-21T13:23:56Z</dcterms:created>
  <dcterms:modified xsi:type="dcterms:W3CDTF">2020-03-07T16:51:05Z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0x01010082FEBB15B02FF7489428FA8AD57A004B</vt:lpwstr>
  </property>
</Properties>
</file>