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9472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U Passat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1" autoAdjust="0"/>
    <p:restoredTop sz="93432" autoAdjust="0"/>
  </p:normalViewPr>
  <p:slideViewPr>
    <p:cSldViewPr>
      <p:cViewPr varScale="1">
        <p:scale>
          <a:sx n="125" d="100"/>
          <a:sy n="125" d="100"/>
        </p:scale>
        <p:origin x="-12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5F35116B-B107-4BC5-B715-6BD98F3FEFF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004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956"/>
            <a:ext cx="5486400" cy="4476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FontTx/>
              <a:buNone/>
              <a:defRPr sz="1200"/>
            </a:lvl1pPr>
          </a:lstStyle>
          <a:p>
            <a:pPr>
              <a:defRPr/>
            </a:pPr>
            <a:fld id="{D9A9CCEB-0996-4268-BE06-66AA1B3956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2159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U Passat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eaLnBrk="1" hangingPunct="1"/>
            <a:fld id="{DA975312-B817-4B54-93C5-B98E8CFEADA0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eaLnBrk="1" hangingPunct="1"/>
            <a:fld id="{378895F8-AB19-47BD-BEC0-C9AA95FB21AD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3"/>
          <p:cNvGrpSpPr>
            <a:grpSpLocks noChangeAspect="1"/>
          </p:cNvGrpSpPr>
          <p:nvPr/>
        </p:nvGrpSpPr>
        <p:grpSpPr bwMode="auto">
          <a:xfrm>
            <a:off x="358775" y="358775"/>
            <a:ext cx="590550" cy="295275"/>
            <a:chOff x="454" y="227"/>
            <a:chExt cx="384" cy="192"/>
          </a:xfrm>
        </p:grpSpPr>
        <p:sp>
          <p:nvSpPr>
            <p:cNvPr id="5" name="Freeform 24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/>
              <a:ahLst/>
              <a:cxnLst>
                <a:cxn ang="0">
                  <a:pos x="8139" y="416"/>
                </a:cxn>
                <a:cxn ang="0">
                  <a:pos x="8033" y="1019"/>
                </a:cxn>
                <a:cxn ang="0">
                  <a:pos x="7841" y="1587"/>
                </a:cxn>
                <a:cxn ang="0">
                  <a:pos x="7571" y="2114"/>
                </a:cxn>
                <a:cxn ang="0">
                  <a:pos x="7231" y="2594"/>
                </a:cxn>
                <a:cxn ang="0">
                  <a:pos x="6827" y="3019"/>
                </a:cxn>
                <a:cxn ang="0">
                  <a:pos x="6365" y="3382"/>
                </a:cxn>
                <a:cxn ang="0">
                  <a:pos x="5853" y="3677"/>
                </a:cxn>
                <a:cxn ang="0">
                  <a:pos x="5297" y="3896"/>
                </a:cxn>
                <a:cxn ang="0">
                  <a:pos x="4703" y="4033"/>
                </a:cxn>
                <a:cxn ang="0">
                  <a:pos x="4080" y="4080"/>
                </a:cxn>
                <a:cxn ang="0">
                  <a:pos x="3460" y="4033"/>
                </a:cxn>
                <a:cxn ang="0">
                  <a:pos x="2868" y="3896"/>
                </a:cxn>
                <a:cxn ang="0">
                  <a:pos x="2313" y="3677"/>
                </a:cxn>
                <a:cxn ang="0">
                  <a:pos x="1800" y="3382"/>
                </a:cxn>
                <a:cxn ang="0">
                  <a:pos x="1338" y="3019"/>
                </a:cxn>
                <a:cxn ang="0">
                  <a:pos x="933" y="2594"/>
                </a:cxn>
                <a:cxn ang="0">
                  <a:pos x="592" y="2114"/>
                </a:cxn>
                <a:cxn ang="0">
                  <a:pos x="321" y="1587"/>
                </a:cxn>
                <a:cxn ang="0">
                  <a:pos x="129" y="1019"/>
                </a:cxn>
                <a:cxn ang="0">
                  <a:pos x="21" y="416"/>
                </a:cxn>
                <a:cxn ang="0">
                  <a:pos x="2040" y="0"/>
                </a:cxn>
                <a:cxn ang="0">
                  <a:pos x="2064" y="309"/>
                </a:cxn>
                <a:cxn ang="0">
                  <a:pos x="2133" y="604"/>
                </a:cxn>
                <a:cxn ang="0">
                  <a:pos x="2243" y="881"/>
                </a:cxn>
                <a:cxn ang="0">
                  <a:pos x="2391" y="1137"/>
                </a:cxn>
                <a:cxn ang="0">
                  <a:pos x="2572" y="1369"/>
                </a:cxn>
                <a:cxn ang="0">
                  <a:pos x="2786" y="1572"/>
                </a:cxn>
                <a:cxn ang="0">
                  <a:pos x="3025" y="1743"/>
                </a:cxn>
                <a:cxn ang="0">
                  <a:pos x="3290" y="1879"/>
                </a:cxn>
                <a:cxn ang="0">
                  <a:pos x="3573" y="1976"/>
                </a:cxn>
                <a:cxn ang="0">
                  <a:pos x="3873" y="2030"/>
                </a:cxn>
                <a:cxn ang="0">
                  <a:pos x="4186" y="2037"/>
                </a:cxn>
                <a:cxn ang="0">
                  <a:pos x="4492" y="1998"/>
                </a:cxn>
                <a:cxn ang="0">
                  <a:pos x="4784" y="1916"/>
                </a:cxn>
                <a:cxn ang="0">
                  <a:pos x="5054" y="1792"/>
                </a:cxn>
                <a:cxn ang="0">
                  <a:pos x="5303" y="1632"/>
                </a:cxn>
                <a:cxn ang="0">
                  <a:pos x="5524" y="1439"/>
                </a:cxn>
                <a:cxn ang="0">
                  <a:pos x="5716" y="1217"/>
                </a:cxn>
                <a:cxn ang="0">
                  <a:pos x="5875" y="969"/>
                </a:cxn>
                <a:cxn ang="0">
                  <a:pos x="5997" y="699"/>
                </a:cxn>
                <a:cxn ang="0">
                  <a:pos x="6079" y="409"/>
                </a:cxn>
                <a:cxn ang="0">
                  <a:pos x="6118" y="104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ts val="3600"/>
                </a:lnSpc>
                <a:buFont typeface="AU Passata" pitchFamily="34" charset="0"/>
                <a:buNone/>
                <a:defRPr/>
              </a:pPr>
              <a:endParaRPr lang="da-DK" dirty="0"/>
            </a:p>
          </p:txBody>
        </p:sp>
        <p:sp>
          <p:nvSpPr>
            <p:cNvPr id="6" name="Freeform 25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/>
              <a:ahLst/>
              <a:cxnLst>
                <a:cxn ang="0">
                  <a:pos x="2878" y="8160"/>
                </a:cxn>
                <a:cxn ang="0">
                  <a:pos x="0" y="8160"/>
                </a:cxn>
                <a:cxn ang="0">
                  <a:pos x="8160" y="0"/>
                </a:cxn>
                <a:cxn ang="0">
                  <a:pos x="8160" y="2892"/>
                </a:cxn>
                <a:cxn ang="0">
                  <a:pos x="2878" y="8160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ts val="3600"/>
                </a:lnSpc>
                <a:buFont typeface="AU Passata" pitchFamily="34" charset="0"/>
                <a:buNone/>
                <a:defRPr/>
              </a:pPr>
              <a:endParaRPr lang="da-DK" dirty="0"/>
            </a:p>
          </p:txBody>
        </p:sp>
      </p:grpSp>
      <p:sp>
        <p:nvSpPr>
          <p:cNvPr id="7" name="bmkFldMainEntity"/>
          <p:cNvSpPr txBox="1">
            <a:spLocks noChangeArrowheads="1"/>
          </p:cNvSpPr>
          <p:nvPr/>
        </p:nvSpPr>
        <p:spPr bwMode="auto">
          <a:xfrm>
            <a:off x="1071563" y="285750"/>
            <a:ext cx="2041525" cy="325438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lnSpc>
                <a:spcPct val="95000"/>
              </a:lnSpc>
              <a:buFont typeface="AU Passata" pitchFamily="34" charset="0"/>
              <a:buNone/>
              <a:defRPr/>
            </a:pPr>
            <a:r>
              <a:rPr lang="en-US" sz="1100" dirty="0">
                <a:solidFill>
                  <a:schemeClr val="bg1"/>
                </a:solidFill>
              </a:rPr>
              <a:t>AARHUS UNIVERSITET</a:t>
            </a:r>
          </a:p>
        </p:txBody>
      </p:sp>
      <p:sp>
        <p:nvSpPr>
          <p:cNvPr id="8" name="bmkFldSubEntity"/>
          <p:cNvSpPr txBox="1">
            <a:spLocks noChangeArrowheads="1"/>
          </p:cNvSpPr>
          <p:nvPr/>
        </p:nvSpPr>
        <p:spPr bwMode="auto">
          <a:xfrm>
            <a:off x="1120775" y="723900"/>
            <a:ext cx="2041525" cy="49530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lnSpc>
                <a:spcPct val="95000"/>
              </a:lnSpc>
              <a:buFont typeface="AU Passata" pitchFamily="34" charset="0"/>
              <a:buNone/>
              <a:defRPr/>
            </a:pPr>
            <a:endParaRPr lang="en-US" sz="800" dirty="0">
              <a:solidFill>
                <a:schemeClr val="bg1"/>
              </a:solidFill>
            </a:endParaRPr>
          </a:p>
          <a:p>
            <a:pPr>
              <a:lnSpc>
                <a:spcPct val="95000"/>
              </a:lnSpc>
              <a:buFont typeface="AU Passata" pitchFamily="34" charset="0"/>
              <a:buNone/>
              <a:defRPr/>
            </a:pP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9" name="Billede 14" descr="Ror-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00750"/>
            <a:ext cx="500063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7556500" y="358775"/>
            <a:ext cx="1223963" cy="71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pitchFamily="34" charset="0"/>
              <a:buNone/>
              <a:defRPr/>
            </a:pPr>
            <a:endParaRPr lang="da-DK" dirty="0"/>
          </a:p>
        </p:txBody>
      </p:sp>
      <p:sp>
        <p:nvSpPr>
          <p:cNvPr id="11" name="bmkFldMainEntity"/>
          <p:cNvSpPr txBox="1">
            <a:spLocks noChangeArrowheads="1"/>
          </p:cNvSpPr>
          <p:nvPr/>
        </p:nvSpPr>
        <p:spPr bwMode="auto">
          <a:xfrm>
            <a:off x="928688" y="6143625"/>
            <a:ext cx="2041525" cy="325438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lnSpc>
                <a:spcPct val="95000"/>
              </a:lnSpc>
              <a:buFont typeface="AU Passata" pitchFamily="34" charset="0"/>
              <a:buNone/>
              <a:defRPr/>
            </a:pPr>
            <a:r>
              <a:rPr lang="en-US" sz="1100" dirty="0">
                <a:solidFill>
                  <a:schemeClr val="bg1"/>
                </a:solidFill>
              </a:rPr>
              <a:t>INSTITUT FOR STATSKUNDSKAB</a:t>
            </a:r>
          </a:p>
        </p:txBody>
      </p:sp>
      <p:pic>
        <p:nvPicPr>
          <p:cNvPr id="12" name="Billede 24" descr="Praesention_PPlogo_AUpeto_O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5500688"/>
            <a:ext cx="56007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lnSpc>
                <a:spcPts val="36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8775" y="2935288"/>
            <a:ext cx="8421688" cy="334962"/>
          </a:xfrm>
        </p:spPr>
        <p:txBody>
          <a:bodyPr/>
          <a:lstStyle>
            <a:lvl1pPr marL="0" indent="0">
              <a:lnSpc>
                <a:spcPct val="97000"/>
              </a:lnSpc>
              <a:buFont typeface="AU Passata" pitchFamily="34" charset="0"/>
              <a:buNone/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undertiteltypografien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519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1468F-09F4-4E9D-9BFC-A074DF138C55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847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D188F-BB68-44B8-B704-6625B0C3573E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77786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58775" y="2935288"/>
            <a:ext cx="4133850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5025" y="2935288"/>
            <a:ext cx="4135438" cy="323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9B6B5B-950D-419C-BB9C-00FBE2883AB1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7208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 smtClean="0"/>
              <a:t>Klik for at redigere typografi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E1E0A-0B0C-45A5-B51B-A29DFD63F157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577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B0547-5756-4F4A-9B6E-2D3CCB5DBDED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4767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1DC41B-AE61-473D-9575-9C13D055F67F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2680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C6A8B-E526-453F-A530-1A8A1636B0E6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31544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 dirty="0" smtClean="0"/>
              <a:t>Klik på ikonet for at tilføje et billede</a:t>
            </a:r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F3C73-7987-45F4-908E-6EF76F3368FD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4457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07042-B95D-46D0-B15C-2B7F246445BC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613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75438" y="1619250"/>
            <a:ext cx="2105025" cy="4554538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358775" y="1619250"/>
            <a:ext cx="6164263" cy="4554538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0E7BF-892E-4711-B02A-0E6295A5E01B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536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9BEAF-B856-4998-A5A5-BB492886D4A2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8DD22-D8EC-4A32-8FB0-A3E2D35C367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7133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16C62-E1B8-4F0F-9D0E-153AFA09A020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65B0F-91AD-442E-92B1-33602AB514B7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13697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F67AF-A137-4135-B10E-BC1D44E4DFA0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AF914-5E77-4BBA-84D2-8F25EB2E726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1210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CCCCF-E5CB-4BFE-AF7B-3F932E860FED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A1F73-A5B8-40DB-A500-E74064D4467E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0757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E331D-1BFA-46C0-A065-C8C24A1D1F85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8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B2336-ADE8-433B-9214-3CCD5B8C9E67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15280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AD816-42B7-496C-990B-848816BD0110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4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464C5-A5D5-47E2-A57D-F7C40825E0A7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2456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18074-F82D-4E46-B8ED-0818F25D8FE4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3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B98C4-65DF-4236-B844-284B89908A0B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68542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C520B-C828-4087-8AC9-FD46F481CC76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AFB35-1C37-4FDA-90A2-C9DDE28CF8C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12265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999E3-B8C1-4438-81B6-828582D26050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6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BA07F-0555-4746-9277-94578CF54420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126547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97F73-D490-43EA-82E7-A69327C964E3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9397D-9B4A-4746-A821-1CBE91C0B13A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2827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7BBF0-FE50-4E6C-A7F9-76BE9B57A9DF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271E6-C651-4898-8601-97640098D389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99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1619250"/>
            <a:ext cx="8421688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a-DK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2935288"/>
            <a:ext cx="8421688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3688" y="6357938"/>
            <a:ext cx="2133600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2000"/>
              </a:lnSpc>
              <a:buFontTx/>
              <a:buNone/>
              <a:defRPr sz="9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F0B5A6D-56BE-4616-AEB5-8822D2FC8843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7572375" y="214313"/>
            <a:ext cx="1223963" cy="7143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pitchFamily="34" charset="0"/>
              <a:buNone/>
              <a:defRPr/>
            </a:pPr>
            <a:endParaRPr lang="da-DK" dirty="0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4786313" y="214313"/>
            <a:ext cx="2627312" cy="7143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pitchFamily="34" charset="0"/>
              <a:buNone/>
              <a:defRPr/>
            </a:pPr>
            <a:endParaRPr lang="da-DK" dirty="0"/>
          </a:p>
        </p:txBody>
      </p:sp>
      <p:grpSp>
        <p:nvGrpSpPr>
          <p:cNvPr id="1031" name="Group 21"/>
          <p:cNvGrpSpPr>
            <a:grpSpLocks noChangeAspect="1"/>
          </p:cNvGrpSpPr>
          <p:nvPr/>
        </p:nvGrpSpPr>
        <p:grpSpPr bwMode="auto">
          <a:xfrm>
            <a:off x="357188" y="142875"/>
            <a:ext cx="590550" cy="295275"/>
            <a:chOff x="454" y="227"/>
            <a:chExt cx="384" cy="192"/>
          </a:xfrm>
        </p:grpSpPr>
        <p:sp>
          <p:nvSpPr>
            <p:cNvPr id="1046" name="Freeform 22"/>
            <p:cNvSpPr>
              <a:spLocks noChangeAspect="1"/>
            </p:cNvSpPr>
            <p:nvPr/>
          </p:nvSpPr>
          <p:spPr bwMode="auto">
            <a:xfrm>
              <a:off x="646" y="323"/>
              <a:ext cx="192" cy="96"/>
            </a:xfrm>
            <a:custGeom>
              <a:avLst/>
              <a:gdLst/>
              <a:ahLst/>
              <a:cxnLst>
                <a:cxn ang="0">
                  <a:pos x="8139" y="416"/>
                </a:cxn>
                <a:cxn ang="0">
                  <a:pos x="8033" y="1019"/>
                </a:cxn>
                <a:cxn ang="0">
                  <a:pos x="7841" y="1587"/>
                </a:cxn>
                <a:cxn ang="0">
                  <a:pos x="7571" y="2114"/>
                </a:cxn>
                <a:cxn ang="0">
                  <a:pos x="7231" y="2594"/>
                </a:cxn>
                <a:cxn ang="0">
                  <a:pos x="6827" y="3019"/>
                </a:cxn>
                <a:cxn ang="0">
                  <a:pos x="6365" y="3382"/>
                </a:cxn>
                <a:cxn ang="0">
                  <a:pos x="5853" y="3677"/>
                </a:cxn>
                <a:cxn ang="0">
                  <a:pos x="5297" y="3896"/>
                </a:cxn>
                <a:cxn ang="0">
                  <a:pos x="4703" y="4033"/>
                </a:cxn>
                <a:cxn ang="0">
                  <a:pos x="4080" y="4080"/>
                </a:cxn>
                <a:cxn ang="0">
                  <a:pos x="3460" y="4033"/>
                </a:cxn>
                <a:cxn ang="0">
                  <a:pos x="2868" y="3896"/>
                </a:cxn>
                <a:cxn ang="0">
                  <a:pos x="2313" y="3677"/>
                </a:cxn>
                <a:cxn ang="0">
                  <a:pos x="1800" y="3382"/>
                </a:cxn>
                <a:cxn ang="0">
                  <a:pos x="1338" y="3019"/>
                </a:cxn>
                <a:cxn ang="0">
                  <a:pos x="933" y="2594"/>
                </a:cxn>
                <a:cxn ang="0">
                  <a:pos x="592" y="2114"/>
                </a:cxn>
                <a:cxn ang="0">
                  <a:pos x="321" y="1587"/>
                </a:cxn>
                <a:cxn ang="0">
                  <a:pos x="129" y="1019"/>
                </a:cxn>
                <a:cxn ang="0">
                  <a:pos x="21" y="416"/>
                </a:cxn>
                <a:cxn ang="0">
                  <a:pos x="2040" y="0"/>
                </a:cxn>
                <a:cxn ang="0">
                  <a:pos x="2064" y="309"/>
                </a:cxn>
                <a:cxn ang="0">
                  <a:pos x="2133" y="604"/>
                </a:cxn>
                <a:cxn ang="0">
                  <a:pos x="2243" y="881"/>
                </a:cxn>
                <a:cxn ang="0">
                  <a:pos x="2391" y="1137"/>
                </a:cxn>
                <a:cxn ang="0">
                  <a:pos x="2572" y="1369"/>
                </a:cxn>
                <a:cxn ang="0">
                  <a:pos x="2786" y="1572"/>
                </a:cxn>
                <a:cxn ang="0">
                  <a:pos x="3025" y="1743"/>
                </a:cxn>
                <a:cxn ang="0">
                  <a:pos x="3290" y="1879"/>
                </a:cxn>
                <a:cxn ang="0">
                  <a:pos x="3573" y="1976"/>
                </a:cxn>
                <a:cxn ang="0">
                  <a:pos x="3873" y="2030"/>
                </a:cxn>
                <a:cxn ang="0">
                  <a:pos x="4186" y="2037"/>
                </a:cxn>
                <a:cxn ang="0">
                  <a:pos x="4492" y="1998"/>
                </a:cxn>
                <a:cxn ang="0">
                  <a:pos x="4784" y="1916"/>
                </a:cxn>
                <a:cxn ang="0">
                  <a:pos x="5054" y="1792"/>
                </a:cxn>
                <a:cxn ang="0">
                  <a:pos x="5303" y="1632"/>
                </a:cxn>
                <a:cxn ang="0">
                  <a:pos x="5524" y="1439"/>
                </a:cxn>
                <a:cxn ang="0">
                  <a:pos x="5716" y="1217"/>
                </a:cxn>
                <a:cxn ang="0">
                  <a:pos x="5875" y="969"/>
                </a:cxn>
                <a:cxn ang="0">
                  <a:pos x="5997" y="699"/>
                </a:cxn>
                <a:cxn ang="0">
                  <a:pos x="6079" y="409"/>
                </a:cxn>
                <a:cxn ang="0">
                  <a:pos x="6118" y="104"/>
                </a:cxn>
              </a:cxnLst>
              <a:rect l="0" t="0" r="r" b="b"/>
              <a:pathLst>
                <a:path w="8160" h="4080">
                  <a:moveTo>
                    <a:pt x="8160" y="0"/>
                  </a:moveTo>
                  <a:lnTo>
                    <a:pt x="8155" y="209"/>
                  </a:lnTo>
                  <a:lnTo>
                    <a:pt x="8139" y="416"/>
                  </a:lnTo>
                  <a:lnTo>
                    <a:pt x="8113" y="620"/>
                  </a:lnTo>
                  <a:lnTo>
                    <a:pt x="8077" y="821"/>
                  </a:lnTo>
                  <a:lnTo>
                    <a:pt x="8033" y="1019"/>
                  </a:lnTo>
                  <a:lnTo>
                    <a:pt x="7977" y="1212"/>
                  </a:lnTo>
                  <a:lnTo>
                    <a:pt x="7913" y="1401"/>
                  </a:lnTo>
                  <a:lnTo>
                    <a:pt x="7841" y="1587"/>
                  </a:lnTo>
                  <a:lnTo>
                    <a:pt x="7759" y="1768"/>
                  </a:lnTo>
                  <a:lnTo>
                    <a:pt x="7669" y="1943"/>
                  </a:lnTo>
                  <a:lnTo>
                    <a:pt x="7571" y="2114"/>
                  </a:lnTo>
                  <a:lnTo>
                    <a:pt x="7465" y="2280"/>
                  </a:lnTo>
                  <a:lnTo>
                    <a:pt x="7352" y="2440"/>
                  </a:lnTo>
                  <a:lnTo>
                    <a:pt x="7231" y="2594"/>
                  </a:lnTo>
                  <a:lnTo>
                    <a:pt x="7103" y="2742"/>
                  </a:lnTo>
                  <a:lnTo>
                    <a:pt x="6968" y="2884"/>
                  </a:lnTo>
                  <a:lnTo>
                    <a:pt x="6827" y="3019"/>
                  </a:lnTo>
                  <a:lnTo>
                    <a:pt x="6679" y="3148"/>
                  </a:lnTo>
                  <a:lnTo>
                    <a:pt x="6525" y="3268"/>
                  </a:lnTo>
                  <a:lnTo>
                    <a:pt x="6365" y="3382"/>
                  </a:lnTo>
                  <a:lnTo>
                    <a:pt x="6200" y="3488"/>
                  </a:lnTo>
                  <a:lnTo>
                    <a:pt x="6028" y="3586"/>
                  </a:lnTo>
                  <a:lnTo>
                    <a:pt x="5853" y="3677"/>
                  </a:lnTo>
                  <a:lnTo>
                    <a:pt x="5671" y="3759"/>
                  </a:lnTo>
                  <a:lnTo>
                    <a:pt x="5487" y="3832"/>
                  </a:lnTo>
                  <a:lnTo>
                    <a:pt x="5297" y="3896"/>
                  </a:lnTo>
                  <a:lnTo>
                    <a:pt x="5103" y="3951"/>
                  </a:lnTo>
                  <a:lnTo>
                    <a:pt x="4905" y="3997"/>
                  </a:lnTo>
                  <a:lnTo>
                    <a:pt x="4703" y="4033"/>
                  </a:lnTo>
                  <a:lnTo>
                    <a:pt x="4499" y="4059"/>
                  </a:lnTo>
                  <a:lnTo>
                    <a:pt x="4291" y="4075"/>
                  </a:lnTo>
                  <a:lnTo>
                    <a:pt x="4080" y="4080"/>
                  </a:lnTo>
                  <a:lnTo>
                    <a:pt x="3871" y="4075"/>
                  </a:lnTo>
                  <a:lnTo>
                    <a:pt x="3664" y="4059"/>
                  </a:lnTo>
                  <a:lnTo>
                    <a:pt x="3460" y="4033"/>
                  </a:lnTo>
                  <a:lnTo>
                    <a:pt x="3259" y="3997"/>
                  </a:lnTo>
                  <a:lnTo>
                    <a:pt x="3062" y="3951"/>
                  </a:lnTo>
                  <a:lnTo>
                    <a:pt x="2868" y="3896"/>
                  </a:lnTo>
                  <a:lnTo>
                    <a:pt x="2679" y="3832"/>
                  </a:lnTo>
                  <a:lnTo>
                    <a:pt x="2494" y="3759"/>
                  </a:lnTo>
                  <a:lnTo>
                    <a:pt x="2313" y="3677"/>
                  </a:lnTo>
                  <a:lnTo>
                    <a:pt x="2137" y="3586"/>
                  </a:lnTo>
                  <a:lnTo>
                    <a:pt x="1967" y="3488"/>
                  </a:lnTo>
                  <a:lnTo>
                    <a:pt x="1800" y="3382"/>
                  </a:lnTo>
                  <a:lnTo>
                    <a:pt x="1640" y="3268"/>
                  </a:lnTo>
                  <a:lnTo>
                    <a:pt x="1486" y="3148"/>
                  </a:lnTo>
                  <a:lnTo>
                    <a:pt x="1338" y="3019"/>
                  </a:lnTo>
                  <a:lnTo>
                    <a:pt x="1196" y="2884"/>
                  </a:lnTo>
                  <a:lnTo>
                    <a:pt x="1061" y="2742"/>
                  </a:lnTo>
                  <a:lnTo>
                    <a:pt x="933" y="2594"/>
                  </a:lnTo>
                  <a:lnTo>
                    <a:pt x="812" y="2440"/>
                  </a:lnTo>
                  <a:lnTo>
                    <a:pt x="698" y="2280"/>
                  </a:lnTo>
                  <a:lnTo>
                    <a:pt x="592" y="2114"/>
                  </a:lnTo>
                  <a:lnTo>
                    <a:pt x="493" y="1943"/>
                  </a:lnTo>
                  <a:lnTo>
                    <a:pt x="403" y="1768"/>
                  </a:lnTo>
                  <a:lnTo>
                    <a:pt x="321" y="1587"/>
                  </a:lnTo>
                  <a:lnTo>
                    <a:pt x="248" y="1401"/>
                  </a:lnTo>
                  <a:lnTo>
                    <a:pt x="184" y="1212"/>
                  </a:lnTo>
                  <a:lnTo>
                    <a:pt x="129" y="1019"/>
                  </a:lnTo>
                  <a:lnTo>
                    <a:pt x="83" y="821"/>
                  </a:lnTo>
                  <a:lnTo>
                    <a:pt x="47" y="620"/>
                  </a:lnTo>
                  <a:lnTo>
                    <a:pt x="21" y="416"/>
                  </a:lnTo>
                  <a:lnTo>
                    <a:pt x="5" y="209"/>
                  </a:lnTo>
                  <a:lnTo>
                    <a:pt x="0" y="0"/>
                  </a:lnTo>
                  <a:lnTo>
                    <a:pt x="2040" y="0"/>
                  </a:lnTo>
                  <a:lnTo>
                    <a:pt x="2043" y="104"/>
                  </a:lnTo>
                  <a:lnTo>
                    <a:pt x="2051" y="207"/>
                  </a:lnTo>
                  <a:lnTo>
                    <a:pt x="2064" y="309"/>
                  </a:lnTo>
                  <a:lnTo>
                    <a:pt x="2082" y="409"/>
                  </a:lnTo>
                  <a:lnTo>
                    <a:pt x="2105" y="507"/>
                  </a:lnTo>
                  <a:lnTo>
                    <a:pt x="2133" y="604"/>
                  </a:lnTo>
                  <a:lnTo>
                    <a:pt x="2164" y="699"/>
                  </a:lnTo>
                  <a:lnTo>
                    <a:pt x="2201" y="791"/>
                  </a:lnTo>
                  <a:lnTo>
                    <a:pt x="2243" y="881"/>
                  </a:lnTo>
                  <a:lnTo>
                    <a:pt x="2288" y="969"/>
                  </a:lnTo>
                  <a:lnTo>
                    <a:pt x="2337" y="1055"/>
                  </a:lnTo>
                  <a:lnTo>
                    <a:pt x="2391" y="1137"/>
                  </a:lnTo>
                  <a:lnTo>
                    <a:pt x="2448" y="1217"/>
                  </a:lnTo>
                  <a:lnTo>
                    <a:pt x="2508" y="1294"/>
                  </a:lnTo>
                  <a:lnTo>
                    <a:pt x="2572" y="1369"/>
                  </a:lnTo>
                  <a:lnTo>
                    <a:pt x="2641" y="1439"/>
                  </a:lnTo>
                  <a:lnTo>
                    <a:pt x="2711" y="1508"/>
                  </a:lnTo>
                  <a:lnTo>
                    <a:pt x="2786" y="1572"/>
                  </a:lnTo>
                  <a:lnTo>
                    <a:pt x="2863" y="1632"/>
                  </a:lnTo>
                  <a:lnTo>
                    <a:pt x="2943" y="1689"/>
                  </a:lnTo>
                  <a:lnTo>
                    <a:pt x="3025" y="1743"/>
                  </a:lnTo>
                  <a:lnTo>
                    <a:pt x="3111" y="1792"/>
                  </a:lnTo>
                  <a:lnTo>
                    <a:pt x="3199" y="1838"/>
                  </a:lnTo>
                  <a:lnTo>
                    <a:pt x="3290" y="1879"/>
                  </a:lnTo>
                  <a:lnTo>
                    <a:pt x="3381" y="1916"/>
                  </a:lnTo>
                  <a:lnTo>
                    <a:pt x="3476" y="1948"/>
                  </a:lnTo>
                  <a:lnTo>
                    <a:pt x="3573" y="1976"/>
                  </a:lnTo>
                  <a:lnTo>
                    <a:pt x="3671" y="1998"/>
                  </a:lnTo>
                  <a:lnTo>
                    <a:pt x="3771" y="2017"/>
                  </a:lnTo>
                  <a:lnTo>
                    <a:pt x="3873" y="2030"/>
                  </a:lnTo>
                  <a:lnTo>
                    <a:pt x="3976" y="2037"/>
                  </a:lnTo>
                  <a:lnTo>
                    <a:pt x="4080" y="2040"/>
                  </a:lnTo>
                  <a:lnTo>
                    <a:pt x="4186" y="2037"/>
                  </a:lnTo>
                  <a:lnTo>
                    <a:pt x="4289" y="2030"/>
                  </a:lnTo>
                  <a:lnTo>
                    <a:pt x="4392" y="2017"/>
                  </a:lnTo>
                  <a:lnTo>
                    <a:pt x="4492" y="1998"/>
                  </a:lnTo>
                  <a:lnTo>
                    <a:pt x="4591" y="1976"/>
                  </a:lnTo>
                  <a:lnTo>
                    <a:pt x="4688" y="1948"/>
                  </a:lnTo>
                  <a:lnTo>
                    <a:pt x="4784" y="1916"/>
                  </a:lnTo>
                  <a:lnTo>
                    <a:pt x="4876" y="1879"/>
                  </a:lnTo>
                  <a:lnTo>
                    <a:pt x="4966" y="1838"/>
                  </a:lnTo>
                  <a:lnTo>
                    <a:pt x="5054" y="1792"/>
                  </a:lnTo>
                  <a:lnTo>
                    <a:pt x="5140" y="1743"/>
                  </a:lnTo>
                  <a:lnTo>
                    <a:pt x="5222" y="1689"/>
                  </a:lnTo>
                  <a:lnTo>
                    <a:pt x="5303" y="1632"/>
                  </a:lnTo>
                  <a:lnTo>
                    <a:pt x="5379" y="1572"/>
                  </a:lnTo>
                  <a:lnTo>
                    <a:pt x="5454" y="1508"/>
                  </a:lnTo>
                  <a:lnTo>
                    <a:pt x="5524" y="1439"/>
                  </a:lnTo>
                  <a:lnTo>
                    <a:pt x="5592" y="1369"/>
                  </a:lnTo>
                  <a:lnTo>
                    <a:pt x="5656" y="1294"/>
                  </a:lnTo>
                  <a:lnTo>
                    <a:pt x="5716" y="1217"/>
                  </a:lnTo>
                  <a:lnTo>
                    <a:pt x="5773" y="1137"/>
                  </a:lnTo>
                  <a:lnTo>
                    <a:pt x="5826" y="1055"/>
                  </a:lnTo>
                  <a:lnTo>
                    <a:pt x="5875" y="969"/>
                  </a:lnTo>
                  <a:lnTo>
                    <a:pt x="5920" y="881"/>
                  </a:lnTo>
                  <a:lnTo>
                    <a:pt x="5961" y="791"/>
                  </a:lnTo>
                  <a:lnTo>
                    <a:pt x="5997" y="699"/>
                  </a:lnTo>
                  <a:lnTo>
                    <a:pt x="6029" y="604"/>
                  </a:lnTo>
                  <a:lnTo>
                    <a:pt x="6057" y="507"/>
                  </a:lnTo>
                  <a:lnTo>
                    <a:pt x="6079" y="409"/>
                  </a:lnTo>
                  <a:lnTo>
                    <a:pt x="6097" y="309"/>
                  </a:lnTo>
                  <a:lnTo>
                    <a:pt x="6110" y="207"/>
                  </a:lnTo>
                  <a:lnTo>
                    <a:pt x="6118" y="104"/>
                  </a:lnTo>
                  <a:lnTo>
                    <a:pt x="6120" y="0"/>
                  </a:lnTo>
                  <a:lnTo>
                    <a:pt x="816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ts val="3600"/>
                </a:lnSpc>
                <a:buFont typeface="AU Passata" pitchFamily="34" charset="0"/>
                <a:buNone/>
                <a:defRPr/>
              </a:pPr>
              <a:endParaRPr lang="da-DK" dirty="0"/>
            </a:p>
          </p:txBody>
        </p:sp>
        <p:sp>
          <p:nvSpPr>
            <p:cNvPr id="1047" name="Freeform 23"/>
            <p:cNvSpPr>
              <a:spLocks noChangeAspect="1"/>
            </p:cNvSpPr>
            <p:nvPr/>
          </p:nvSpPr>
          <p:spPr bwMode="auto">
            <a:xfrm>
              <a:off x="454" y="227"/>
              <a:ext cx="192" cy="192"/>
            </a:xfrm>
            <a:custGeom>
              <a:avLst/>
              <a:gdLst/>
              <a:ahLst/>
              <a:cxnLst>
                <a:cxn ang="0">
                  <a:pos x="2878" y="8160"/>
                </a:cxn>
                <a:cxn ang="0">
                  <a:pos x="0" y="8160"/>
                </a:cxn>
                <a:cxn ang="0">
                  <a:pos x="8160" y="0"/>
                </a:cxn>
                <a:cxn ang="0">
                  <a:pos x="8160" y="2892"/>
                </a:cxn>
                <a:cxn ang="0">
                  <a:pos x="2878" y="8160"/>
                </a:cxn>
              </a:cxnLst>
              <a:rect l="0" t="0" r="r" b="b"/>
              <a:pathLst>
                <a:path w="8160" h="8160">
                  <a:moveTo>
                    <a:pt x="2878" y="8160"/>
                  </a:moveTo>
                  <a:lnTo>
                    <a:pt x="0" y="8160"/>
                  </a:lnTo>
                  <a:lnTo>
                    <a:pt x="8160" y="0"/>
                  </a:lnTo>
                  <a:lnTo>
                    <a:pt x="8160" y="2892"/>
                  </a:lnTo>
                  <a:lnTo>
                    <a:pt x="2878" y="816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ts val="3600"/>
                </a:lnSpc>
                <a:buFont typeface="AU Passata" pitchFamily="34" charset="0"/>
                <a:buNone/>
                <a:defRPr/>
              </a:pPr>
              <a:endParaRPr lang="da-DK" dirty="0"/>
            </a:p>
          </p:txBody>
        </p:sp>
      </p:grpSp>
      <p:sp>
        <p:nvSpPr>
          <p:cNvPr id="1064" name="bmkFld2MainEntity"/>
          <p:cNvSpPr txBox="1">
            <a:spLocks noChangeArrowheads="1"/>
          </p:cNvSpPr>
          <p:nvPr/>
        </p:nvSpPr>
        <p:spPr bwMode="auto">
          <a:xfrm>
            <a:off x="1071563" y="214313"/>
            <a:ext cx="2041525" cy="25400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lnSpc>
                <a:spcPct val="95000"/>
              </a:lnSpc>
              <a:buFont typeface="AU Passata" pitchFamily="34" charset="0"/>
              <a:buNone/>
              <a:defRPr/>
            </a:pPr>
            <a:r>
              <a:rPr lang="en-US" sz="1100" dirty="0">
                <a:solidFill>
                  <a:schemeClr val="bg2"/>
                </a:solidFill>
              </a:rPr>
              <a:t>AARHUS UNIVERSITET</a:t>
            </a:r>
          </a:p>
        </p:txBody>
      </p:sp>
      <p:pic>
        <p:nvPicPr>
          <p:cNvPr id="1033" name="Billede 12" descr="logo_ROR_Farver.JP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215063"/>
            <a:ext cx="3143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7708900" y="511175"/>
            <a:ext cx="1223963" cy="71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ts val="3600"/>
              </a:lnSpc>
              <a:buFont typeface="AU Passata" pitchFamily="34" charset="0"/>
              <a:buNone/>
              <a:defRPr/>
            </a:pPr>
            <a:endParaRPr lang="da-DK" dirty="0"/>
          </a:p>
        </p:txBody>
      </p:sp>
      <p:sp>
        <p:nvSpPr>
          <p:cNvPr id="16" name="bmkFldMainEntity"/>
          <p:cNvSpPr txBox="1">
            <a:spLocks noChangeArrowheads="1"/>
          </p:cNvSpPr>
          <p:nvPr/>
        </p:nvSpPr>
        <p:spPr bwMode="auto">
          <a:xfrm>
            <a:off x="714375" y="6286500"/>
            <a:ext cx="1970088" cy="285750"/>
          </a:xfrm>
          <a:prstGeom prst="rect">
            <a:avLst/>
          </a:prstGeom>
          <a:noFill/>
          <a:ln w="1778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>
              <a:lnSpc>
                <a:spcPct val="95000"/>
              </a:lnSpc>
              <a:buFont typeface="AU Passata" pitchFamily="34" charset="0"/>
              <a:buNone/>
              <a:defRPr/>
            </a:pPr>
            <a:r>
              <a:rPr lang="en-US" sz="900" dirty="0">
                <a:solidFill>
                  <a:schemeClr val="bg2"/>
                </a:solidFill>
              </a:rPr>
              <a:t>INSTITUT FOR STATSKUNDSKAB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U Passata" pitchFamily="34" charset="0"/>
        </a:defRPr>
      </a:lvl9pPr>
    </p:titleStyle>
    <p:bodyStyle>
      <a:lvl1pPr marL="174625" indent="-174625" algn="l" rtl="0" eaLnBrk="0" fontAlgn="base" hangingPunct="0">
        <a:lnSpc>
          <a:spcPts val="2100"/>
        </a:lnSpc>
        <a:spcBef>
          <a:spcPct val="0"/>
        </a:spcBef>
        <a:spcAft>
          <a:spcPct val="0"/>
        </a:spcAft>
        <a:buFont typeface="AU Passata" pitchFamily="34" charset="0"/>
        <a:buChar char="›"/>
        <a:defRPr>
          <a:solidFill>
            <a:schemeClr val="bg2"/>
          </a:solidFill>
          <a:latin typeface="+mn-lt"/>
          <a:ea typeface="+mn-ea"/>
          <a:cs typeface="+mn-cs"/>
        </a:defRPr>
      </a:lvl1pPr>
      <a:lvl2pPr marL="360363" indent="-184150" algn="l" rtl="0" eaLnBrk="0" fontAlgn="base" hangingPunct="0">
        <a:lnSpc>
          <a:spcPct val="101000"/>
        </a:lnSpc>
        <a:spcBef>
          <a:spcPct val="0"/>
        </a:spcBef>
        <a:spcAft>
          <a:spcPct val="0"/>
        </a:spcAft>
        <a:buFont typeface="AU Passata" pitchFamily="34" charset="0"/>
        <a:buChar char="›"/>
        <a:defRPr sz="1400">
          <a:solidFill>
            <a:schemeClr val="bg2"/>
          </a:solidFill>
          <a:latin typeface="+mn-lt"/>
        </a:defRPr>
      </a:lvl2pPr>
      <a:lvl3pPr marL="544513" indent="-182563" algn="l" rtl="0" eaLnBrk="0" fontAlgn="base" hangingPunct="0">
        <a:lnSpc>
          <a:spcPct val="97000"/>
        </a:lnSpc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3pPr>
      <a:lvl4pPr marL="711200" indent="-165100" algn="l" rtl="0" eaLnBrk="0" fontAlgn="base" hangingPunct="0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4pPr>
      <a:lvl5pPr marL="895350" indent="-176213" algn="l" rtl="0" eaLnBrk="0" fontAlgn="base" hangingPunct="0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5pPr>
      <a:lvl6pPr marL="13525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6pPr>
      <a:lvl7pPr marL="18097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7pPr>
      <a:lvl8pPr marL="22669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8pPr>
      <a:lvl9pPr marL="2724150" indent="-176213" algn="l" rtl="0" eaLnBrk="1" fontAlgn="base" hangingPunct="1">
        <a:spcBef>
          <a:spcPct val="20000"/>
        </a:spcBef>
        <a:spcAft>
          <a:spcPct val="0"/>
        </a:spcAft>
        <a:buFont typeface="AU Passata" pitchFamily="34" charset="0"/>
        <a:buChar char="›"/>
        <a:defRPr sz="12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Pladsholder til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</a:p>
        </p:txBody>
      </p:sp>
      <p:sp>
        <p:nvSpPr>
          <p:cNvPr id="2051" name="Pladsholder til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3600"/>
              </a:lnSpc>
              <a:buFont typeface="AU Passata" pitchFamily="34" charset="0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60E29E-FCB6-499E-89CA-8CE2BF947EB9}" type="datetimeFigureOut">
              <a:rPr lang="da-DK"/>
              <a:pPr>
                <a:defRPr/>
              </a:pPr>
              <a:t>20-06-2013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lnSpc>
                <a:spcPts val="3600"/>
              </a:lnSpc>
              <a:buFont typeface="AU Passata" pitchFamily="34" charset="0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ts val="3600"/>
              </a:lnSpc>
              <a:buFont typeface="AU Passata" pitchFamily="34" charset="0"/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901BE2E-2B45-4105-A0DD-2B5F33F417D1}" type="slidenum">
              <a:rPr lang="da-DK"/>
              <a:pPr>
                <a:defRPr/>
              </a:pPr>
              <a:t>‹#›</a:t>
            </a:fld>
            <a:endParaRPr lang="da-DK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a-DK" dirty="0" smtClean="0"/>
              <a:t>MÅL- OG RESULTATSTYRING</a:t>
            </a:r>
          </a:p>
        </p:txBody>
      </p:sp>
      <p:sp>
        <p:nvSpPr>
          <p:cNvPr id="2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smtClean="0"/>
              <a:t>DEN DANSKE ERFARING</a:t>
            </a:r>
          </a:p>
          <a:p>
            <a:endParaRPr lang="da-DK" dirty="0"/>
          </a:p>
          <a:p>
            <a:r>
              <a:rPr lang="da-DK" dirty="0" smtClean="0"/>
              <a:t>JØRGEN GRØNNEGÅRD CHRISTENSEN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143000"/>
            <a:ext cx="8421687" cy="949325"/>
          </a:xfrm>
        </p:spPr>
        <p:txBody>
          <a:bodyPr/>
          <a:lstStyle/>
          <a:p>
            <a:pPr algn="ctr" eaLnBrk="1" hangingPunct="1"/>
            <a:r>
              <a:rPr lang="da-DK" dirty="0" smtClean="0"/>
              <a:t>DANMARK: ET VESTLIGT LAND</a:t>
            </a:r>
          </a:p>
        </p:txBody>
      </p:sp>
      <p:sp>
        <p:nvSpPr>
          <p:cNvPr id="5123" name="Rectangle 6"/>
          <p:cNvSpPr>
            <a:spLocks noGrp="1" noChangeArrowheads="1"/>
          </p:cNvSpPr>
          <p:nvPr>
            <p:ph idx="1"/>
          </p:nvPr>
        </p:nvSpPr>
        <p:spPr>
          <a:xfrm>
            <a:off x="358775" y="2636913"/>
            <a:ext cx="8421688" cy="3536876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da-DK" dirty="0" smtClean="0"/>
              <a:t> Den danske offentlige sektor passer perfekt ind i den vestlige trend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Stor og vedholdende interesse for reformer, som forbedrer den offentlige sektor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De har mere fokus på: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da-DK" dirty="0" smtClean="0"/>
              <a:t>Metoder og management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samt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da-DK" dirty="0" smtClean="0"/>
              <a:t>Politisk målrealisering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end på 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da-DK" dirty="0" smtClean="0"/>
              <a:t>Omkostninger, produktivitet og økonomisk </a:t>
            </a:r>
            <a:r>
              <a:rPr lang="da-DK" dirty="0" err="1" smtClean="0"/>
              <a:t>efficiens</a:t>
            </a:r>
            <a:endParaRPr lang="da-DK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Sommetider har Danmark været et foregangsland på feltet, f.eks. Moderniseringsprogrammet 1983, andre gange har Danmark været nøleren, f.eks. med udlicitering og privatisering på velfærdsområdet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Generelt en udvikling drevet af embedsværket, men rammesat af politiske og bureaukratisk-politiske forhold – med stærke norske paralleller </a:t>
            </a:r>
          </a:p>
          <a:p>
            <a:pPr marL="0" indent="0" eaLnBrk="1" hangingPunct="1">
              <a:buNone/>
            </a:pPr>
            <a:endParaRPr lang="da-DK" dirty="0" smtClean="0"/>
          </a:p>
        </p:txBody>
      </p:sp>
      <p:sp>
        <p:nvSpPr>
          <p:cNvPr id="5124" name="Pladsholder til diasnumm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U Passat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U Passata" pitchFamily="34" charset="0"/>
              </a:defRPr>
            </a:lvl9pPr>
          </a:lstStyle>
          <a:p>
            <a:pPr eaLnBrk="1" hangingPunct="1"/>
            <a:fld id="{CC09AE61-BC50-4BFB-86FB-3F80FF7C2DF6}" type="slidenum">
              <a:rPr lang="da-DK" sz="900" smtClean="0">
                <a:solidFill>
                  <a:schemeClr val="bg2"/>
                </a:solidFill>
              </a:rPr>
              <a:pPr eaLnBrk="1" hangingPunct="1"/>
              <a:t>2</a:t>
            </a:fld>
            <a:endParaRPr lang="da-DK" sz="90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MINE EMNER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da-DK" dirty="0" smtClean="0"/>
              <a:t> Baggrund og form for mål- og resultatstyring i staten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Udviklingen 1990 til nutiden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da-DK" dirty="0" smtClean="0"/>
              <a:t> Effekter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Perspektivering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da-DK" dirty="0" smtClean="0"/>
              <a:t>Realistiske tilpasninger undervejs?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r>
              <a:rPr lang="da-DK" dirty="0" smtClean="0"/>
              <a:t>Andre lande og potentialet for læring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Ø"/>
            </a:pP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1468F-09F4-4E9D-9BFC-A074DF138C55}" type="slidenum">
              <a:rPr lang="da-DK" smtClean="0"/>
              <a:pPr>
                <a:defRPr/>
              </a:pPr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3465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BAGGRUND OG FORM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a-DK" dirty="0" smtClean="0"/>
              <a:t> En udvikling som går tilbage til 1960ernes budgetreform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Indførte rammebudgettering med stærkt element af decentralisering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Intenderede også en stærkere sammenkobling af bevillinger, aktivitetsmæssige bevillingsforudsætninger og forudsatte effekter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Videreudvikling i 1980erne med ny budgetreform som den operative del af moderniseringsprogrammet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Hele perioden en administrativ søgen efter bedre metoder – i stigende grad med vægt på ledelse, mål og resultater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Omkring 1990 fatter man interesse for britisk-new zealandske bestræbelser på anvendelse af interne ‘kontrakter’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Det fører til tre bølger:</a:t>
            </a:r>
          </a:p>
          <a:p>
            <a:pPr marL="528638" lvl="1" indent="-342900">
              <a:buFont typeface="+mj-lt"/>
              <a:buAutoNum type="arabicPeriod"/>
            </a:pPr>
            <a:r>
              <a:rPr lang="da-DK" dirty="0" smtClean="0"/>
              <a:t>Forsøg med såkaldte fristyrelser i de tidlige 1990ere</a:t>
            </a:r>
          </a:p>
          <a:p>
            <a:pPr marL="528638" lvl="1" indent="-342900">
              <a:buFont typeface="+mj-lt"/>
              <a:buAutoNum type="arabicPeriod"/>
            </a:pPr>
            <a:r>
              <a:rPr lang="da-DK" dirty="0" smtClean="0"/>
              <a:t>Generel udbredelse af kontraktstyringsregimet i staten udvidet med direktørkontrakter</a:t>
            </a:r>
          </a:p>
          <a:p>
            <a:pPr marL="528638" lvl="1" indent="-342900">
              <a:buFont typeface="+mj-lt"/>
              <a:buAutoNum type="arabicPeriod"/>
            </a:pPr>
            <a:r>
              <a:rPr lang="da-DK" dirty="0" smtClean="0"/>
              <a:t>En hurtig udbredelse til den kommunale og den regionale sektor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1468F-09F4-4E9D-9BFC-A074DF138C55}" type="slidenum">
              <a:rPr lang="da-DK" smtClean="0"/>
              <a:pPr>
                <a:defRPr/>
              </a:pPr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60192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UDVIKLINGEN 1 </a:t>
            </a:r>
            <a:endParaRPr lang="da-DK" dirty="0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1290667"/>
              </p:ext>
            </p:extLst>
          </p:nvPr>
        </p:nvGraphicFramePr>
        <p:xfrm>
          <a:off x="1465104" y="2780927"/>
          <a:ext cx="6209030" cy="3040860"/>
        </p:xfrm>
        <a:graphic>
          <a:graphicData uri="http://schemas.openxmlformats.org/drawingml/2006/table">
            <a:tbl>
              <a:tblPr firstRow="1" firstCol="1" bandRow="1"/>
              <a:tblGrid>
                <a:gridCol w="1551940"/>
                <a:gridCol w="1551940"/>
                <a:gridCol w="1552575"/>
                <a:gridCol w="1552575"/>
              </a:tblGrid>
              <a:tr h="232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Styrelser med kontrakt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Antal krav gns.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Krav i fh. t. borgere og virksomheder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Krav – interne forhold (%)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96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Indhold </a:t>
                      </a:r>
                      <a:r>
                        <a:rPr lang="da-DK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da-D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Projekter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Policy delivery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Omkostninger og </a:t>
                      </a:r>
                      <a:r>
                        <a:rPr lang="da-DK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produktivitet</a:t>
                      </a:r>
                      <a:endParaRPr lang="da-D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da-D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a-DK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7</a:t>
                      </a: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5</a:t>
                      </a: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1468F-09F4-4E9D-9BFC-A074DF138C55}" type="slidenum">
              <a:rPr lang="da-DK" smtClean="0"/>
              <a:pPr>
                <a:defRPr/>
              </a:pPr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170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UDVIKLINGEN 2: STATUS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1468F-09F4-4E9D-9BFC-A074DF138C55}" type="slidenum">
              <a:rPr lang="da-DK" smtClean="0"/>
              <a:pPr>
                <a:defRPr/>
              </a:pPr>
              <a:t>6</a:t>
            </a:fld>
            <a:endParaRPr lang="da-DK" dirty="0"/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113689"/>
              </p:ext>
            </p:extLst>
          </p:nvPr>
        </p:nvGraphicFramePr>
        <p:xfrm>
          <a:off x="1465104" y="3397822"/>
          <a:ext cx="6209030" cy="2523744"/>
        </p:xfrm>
        <a:graphic>
          <a:graphicData uri="http://schemas.openxmlformats.org/drawingml/2006/table">
            <a:tbl>
              <a:tblPr firstRow="1" firstCol="1" bandRow="1"/>
              <a:tblGrid>
                <a:gridCol w="2069465"/>
                <a:gridCol w="2069465"/>
                <a:gridCol w="2070100"/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Interface og målgruppespecifikation (%)</a:t>
                      </a:r>
                      <a:endParaRPr lang="da-D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Stærkt</a:t>
                      </a:r>
                      <a:endParaRPr lang="da-D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Svagt</a:t>
                      </a:r>
                      <a:endParaRPr lang="da-D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Borgere og virksomheder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Minister/departement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  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Ingen specificeret målgruppe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Organisation og kravenes indhold (%)</a:t>
                      </a:r>
                      <a:endParaRPr lang="da-D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Snævert departement</a:t>
                      </a:r>
                      <a:endParaRPr lang="da-DK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Bredt departement</a:t>
                      </a:r>
                      <a:endParaRPr lang="da-DK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Projekter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Omkostninger og produktivitet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  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Policy delivery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Kvantificerede krav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Budgetkobling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308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UDVIKLINGEN 3: INDIVIDUALISERINGEN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a-DK" dirty="0" smtClean="0"/>
              <a:t> Resultatkontrakterne som bløde og kollektive ”aftaler”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med kravene formuleret decentralt af styrelserne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og med ringe eller ingen politisk deltagelse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En parallel udvikling i de offentlige lønsystemer fra 1987 med såkaldt ny løn og chefløn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Fra tidlige 2000-tal en kobling af resultatkontrakter med direktørkontrakter, således at 2008 har 77 % af alle styrelseschefer en direktørkontrakt som kobler performance i henhold til resultatkontrakt med bonusmulighed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Bonus har to komponenter: En formelbaseret og en skøns- eller forhandlingsbaseret 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Vores spørgsmål: Udløser bedre performance så bonus og/eller højere løn?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1468F-09F4-4E9D-9BFC-A074DF138C55}" type="slidenum">
              <a:rPr lang="da-DK" smtClean="0"/>
              <a:pPr>
                <a:defRPr/>
              </a:pPr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295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1468F-09F4-4E9D-9BFC-A074DF138C55}" type="slidenum">
              <a:rPr lang="da-DK" smtClean="0"/>
              <a:pPr>
                <a:defRPr/>
              </a:pPr>
              <a:t>8</a:t>
            </a:fld>
            <a:endParaRPr lang="da-DK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568450"/>
            <a:ext cx="89281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596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EFFEKTER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a-DK" dirty="0" smtClean="0"/>
              <a:t>Den positive side: En øget fokus på borgere og virksomheder – en øget serviceorientering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Den kritiske side: 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Det oprindelige effektiviserings- og decentraliserings-: Noget-for-noget-rationale aldrig realiseret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Ingen kobling mellem hverken interface- eller organisationsform og performance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 Vi ved ikke om kravene er hårde eller policy- og klientrelevante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Vi kender heller ikke transaktionsomkostningerne ved kontraktstyringssystemet</a:t>
            </a:r>
          </a:p>
          <a:p>
            <a:pPr>
              <a:buFont typeface="Wingdings" pitchFamily="2" charset="2"/>
              <a:buChar char="Ø"/>
            </a:pPr>
            <a:r>
              <a:rPr lang="da-DK" dirty="0" smtClean="0"/>
              <a:t>Men det betyder ikke, at styrelsescheferne kan skalte og valte, som de vil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 smtClean="0"/>
              <a:t>Deres bonus- og løn differentieres fra 0 til 200.000 kr., fra 60.000 til 90.000 kr. i laveste, henholdsvis øvre kvartil</a:t>
            </a:r>
          </a:p>
          <a:p>
            <a:pPr marL="342900" indent="-342900">
              <a:buFont typeface="+mj-lt"/>
              <a:buAutoNum type="arabicPeriod"/>
            </a:pPr>
            <a:r>
              <a:rPr lang="da-DK" dirty="0"/>
              <a:t> </a:t>
            </a:r>
            <a:r>
              <a:rPr lang="da-DK" dirty="0" smtClean="0"/>
              <a:t>Deres karriere er tilsyneladende stærkt performancerelateret, men hvad er de faktiske performancekriterier?</a:t>
            </a:r>
            <a:endParaRPr lang="da-DK" dirty="0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1DC41B-AE61-473D-9575-9C13D055F67F}" type="slidenum">
              <a:rPr lang="da-DK" smtClean="0"/>
              <a:pPr>
                <a:defRPr/>
              </a:pPr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230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1468F-09F4-4E9D-9BFC-A074DF138C55}" type="slidenum">
              <a:rPr lang="da-DK" smtClean="0"/>
              <a:pPr>
                <a:defRPr/>
              </a:pPr>
              <a:t>10</a:t>
            </a:fld>
            <a:endParaRPr lang="da-DK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942034" y="2874543"/>
          <a:ext cx="7255170" cy="3359990"/>
        </p:xfrm>
        <a:graphic>
          <a:graphicData uri="http://schemas.openxmlformats.org/drawingml/2006/table">
            <a:tbl>
              <a:tblPr firstRow="1" firstCol="1" bandRow="1"/>
              <a:tblGrid>
                <a:gridCol w="1269480"/>
                <a:gridCol w="1088237"/>
                <a:gridCol w="1088237"/>
                <a:gridCol w="1088237"/>
                <a:gridCol w="931004"/>
                <a:gridCol w="931004"/>
                <a:gridCol w="858971"/>
              </a:tblGrid>
              <a:tr h="18161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Year of appointment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Early leavers¹ 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(=&lt;65)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Career pattern for early leavers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</a:tr>
              <a:tr h="332603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Early leavers in retirement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Position at same 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or higher level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Other public service 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Private sector employment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N: Total/ Early leavers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1970-79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Central government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Permanent secretaries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63.6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6.7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86.7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22/14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Agency heads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43.5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26.7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33.3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33.3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6.7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62/27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Local government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64.7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8.2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377/244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1980-89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Central government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Permanent secretaries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84.0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9.5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23.8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61.4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4.8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25/21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Agency heads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69.4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37.8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24.3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32.4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5.2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49/34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Local government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74.1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22.0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185/137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1990-99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Central government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Permanent secretaries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93.8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12.5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12.5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75.1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16/15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Agency heads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84.8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19.0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26.2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33.3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4.8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46/39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Local government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52.9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30.9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Arial"/>
                        </a:rPr>
                        <a:t>-</a:t>
                      </a:r>
                      <a:endParaRPr lang="da-DK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227/110</a:t>
                      </a:r>
                      <a:endParaRPr lang="da-DK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1182" marR="15317" marT="15317" marB="1531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941388" y="28749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Table 3. Retirement pattern for top civil servants. Percentages</a:t>
            </a:r>
            <a:endParaRPr kumimoji="0" 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U Passat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39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 smtClean="0"/>
              <a:t>PERSPEKTIVERNE: TILPASNING?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a-DK" dirty="0" smtClean="0"/>
              <a:t> En ret omfattende diskussion, som bliver ført med forskelligt fortegn:</a:t>
            </a:r>
          </a:p>
          <a:p>
            <a:pPr lvl="1">
              <a:buFont typeface="Wingdings" pitchFamily="2" charset="2"/>
              <a:buChar char="Ø"/>
            </a:pPr>
            <a:r>
              <a:rPr lang="da-DK" sz="1800" dirty="0" smtClean="0"/>
              <a:t>En meget NPM-kritisk diskussion, som ser udviklingen som udtryk for overdreven økonomisk orientering</a:t>
            </a:r>
          </a:p>
          <a:p>
            <a:pPr lvl="1">
              <a:buFont typeface="Wingdings" pitchFamily="2" charset="2"/>
              <a:buChar char="Ø"/>
            </a:pPr>
            <a:r>
              <a:rPr lang="da-DK" sz="1800" dirty="0"/>
              <a:t> </a:t>
            </a:r>
            <a:r>
              <a:rPr lang="da-DK" sz="1800" dirty="0" smtClean="0"/>
              <a:t>En pragmatisk diskussion, som spørger, om modellen har virket godt nok, og hvad man skal og kan gøre for at forbedre den i tre henseender:</a:t>
            </a:r>
          </a:p>
          <a:p>
            <a:pPr lvl="2">
              <a:buFont typeface="Wingdings" pitchFamily="2" charset="2"/>
              <a:buChar char="Ø"/>
            </a:pPr>
            <a:r>
              <a:rPr lang="da-DK" sz="1800" dirty="0" smtClean="0"/>
              <a:t>Sikre reel vægtning af omkostninger, produktivitet og offentlige udgifter: Det sker gennem budgetloven og en ny forvaltningspolitisk enhed i Finansministeriet + oprustning i Moderniseringsstyrelsen</a:t>
            </a:r>
          </a:p>
          <a:p>
            <a:pPr lvl="2">
              <a:buFont typeface="Wingdings" pitchFamily="2" charset="2"/>
              <a:buChar char="Ø"/>
            </a:pPr>
            <a:r>
              <a:rPr lang="da-DK" sz="1800" dirty="0" smtClean="0"/>
              <a:t>Produktivitetskommissionen</a:t>
            </a:r>
          </a:p>
          <a:p>
            <a:pPr lvl="2">
              <a:buFont typeface="Wingdings" pitchFamily="2" charset="2"/>
              <a:buChar char="Ø"/>
            </a:pPr>
            <a:r>
              <a:rPr lang="da-DK" sz="1800" dirty="0" smtClean="0"/>
              <a:t>I Finansministeriet interesse for enklere systemer end nuværende kontraktregime </a:t>
            </a:r>
            <a:endParaRPr lang="da-DK" sz="1800" dirty="0"/>
          </a:p>
        </p:txBody>
      </p:sp>
      <p:sp>
        <p:nvSpPr>
          <p:cNvPr id="2" name="Pladsholder til dias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1DC41B-AE61-473D-9575-9C13D055F67F}" type="slidenum">
              <a:rPr lang="da-DK" smtClean="0"/>
              <a:pPr>
                <a:defRPr/>
              </a:pPr>
              <a:t>11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6986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PERSPEKTIVERNE: INTERNATIONALT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a-DK" dirty="0" smtClean="0"/>
              <a:t> Danmark så decideret et vestligt land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På de fleste punkter slående lighed med de norske erfaringer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Også gode muligheder for overførsel af såvel negative som positive erfaringer</a:t>
            </a:r>
          </a:p>
          <a:p>
            <a:pPr>
              <a:buFont typeface="Wingdings" pitchFamily="2" charset="2"/>
              <a:buChar char="Ø"/>
            </a:pPr>
            <a:r>
              <a:rPr lang="da-DK" dirty="0"/>
              <a:t> </a:t>
            </a:r>
            <a:r>
              <a:rPr lang="da-DK" dirty="0" smtClean="0"/>
              <a:t>Jeg vil specielt pege på: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Opgivelse af kontraktdiskursen til fordel for enkelt regime med få performancekrav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Fælleskrav: Sagsbehandlingstider, sygefravær, klagefrekvenser, tilfredshedstal, produktivitet</a:t>
            </a:r>
          </a:p>
          <a:p>
            <a:pPr lvl="1">
              <a:buFont typeface="Wingdings" pitchFamily="2" charset="2"/>
              <a:buChar char="Ø"/>
            </a:pPr>
            <a:r>
              <a:rPr lang="da-DK" dirty="0" smtClean="0"/>
              <a:t>Styrelsesspecifikke krav: Opfyldelse af </a:t>
            </a:r>
            <a:r>
              <a:rPr lang="da-DK" dirty="0" err="1" smtClean="0"/>
              <a:t>policyspecifikke</a:t>
            </a:r>
            <a:r>
              <a:rPr lang="da-DK" dirty="0" smtClean="0"/>
              <a:t> mål</a:t>
            </a:r>
          </a:p>
          <a:p>
            <a:pPr>
              <a:buFont typeface="Wingdings" pitchFamily="2" charset="2"/>
              <a:buChar char="Ø"/>
            </a:pPr>
            <a:r>
              <a:rPr lang="da-DK" dirty="0" smtClean="0"/>
              <a:t>NPM ER IKKE DØD, </a:t>
            </a:r>
            <a:r>
              <a:rPr lang="da-DK" smtClean="0"/>
              <a:t>MEN FORTJENER RENOVERING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31468F-09F4-4E9D-9BFC-A074DF138C55}" type="slidenum">
              <a:rPr lang="da-DK" smtClean="0"/>
              <a:pPr>
                <a:defRPr/>
              </a:pPr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9618193"/>
      </p:ext>
    </p:extLst>
  </p:cSld>
  <p:clrMapOvr>
    <a:masterClrMapping/>
  </p:clrMapOvr>
</p:sld>
</file>

<file path=ppt/theme/theme1.xml><?xml version="1.0" encoding="utf-8"?>
<a:theme xmlns:a="http://schemas.openxmlformats.org/drawingml/2006/main" name="AU_NytDesign_2009_Dansk_UDENTOPTXTER">
  <a:themeElements>
    <a:clrScheme name="">
      <a:dk1>
        <a:srgbClr val="000000"/>
      </a:dk1>
      <a:lt1>
        <a:srgbClr val="FFFFFF"/>
      </a:lt1>
      <a:dk2>
        <a:srgbClr val="81A0C6"/>
      </a:dk2>
      <a:lt2>
        <a:srgbClr val="03428E"/>
      </a:lt2>
      <a:accent1>
        <a:srgbClr val="FFFFFF"/>
      </a:accent1>
      <a:accent2>
        <a:srgbClr val="808092"/>
      </a:accent2>
      <a:accent3>
        <a:srgbClr val="FFFFFF"/>
      </a:accent3>
      <a:accent4>
        <a:srgbClr val="000000"/>
      </a:accent4>
      <a:accent5>
        <a:srgbClr val="FFFFFF"/>
      </a:accent5>
      <a:accent6>
        <a:srgbClr val="737384"/>
      </a:accent6>
      <a:hlink>
        <a:srgbClr val="E6ECF4"/>
      </a:hlink>
      <a:folHlink>
        <a:srgbClr val="E5E5E9"/>
      </a:folHlink>
    </a:clrScheme>
    <a:fontScheme name="Klassisk kontor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1778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ts val="3600"/>
          </a:lnSpc>
          <a:spcBef>
            <a:spcPct val="0"/>
          </a:spcBef>
          <a:spcAft>
            <a:spcPct val="0"/>
          </a:spcAft>
          <a:buClrTx/>
          <a:buSzTx/>
          <a:buFont typeface="AU Passata" pitchFamily="34" charset="0"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U Passata" pitchFamily="34" charset="0"/>
          </a:defRPr>
        </a:defPPr>
      </a:lstStyle>
    </a:lnDef>
  </a:objectDefaults>
  <a:extraClrSchemeLst>
    <a:extraClrScheme>
      <a:clrScheme name="AU200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U2003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4">
        <a:dk1>
          <a:srgbClr val="000000"/>
        </a:dk1>
        <a:lt1>
          <a:srgbClr val="0066FF"/>
        </a:lt1>
        <a:dk2>
          <a:srgbClr val="000000"/>
        </a:dk2>
        <a:lt2>
          <a:srgbClr val="808080"/>
        </a:lt2>
        <a:accent1>
          <a:srgbClr val="03428E"/>
        </a:accent1>
        <a:accent2>
          <a:srgbClr val="333399"/>
        </a:accent2>
        <a:accent3>
          <a:srgbClr val="AAB8FF"/>
        </a:accent3>
        <a:accent4>
          <a:srgbClr val="000000"/>
        </a:accent4>
        <a:accent5>
          <a:srgbClr val="AAB0C6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7932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BBE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U2003 16">
        <a:dk1>
          <a:srgbClr val="000000"/>
        </a:dk1>
        <a:lt1>
          <a:srgbClr val="FFFFFF"/>
        </a:lt1>
        <a:dk2>
          <a:srgbClr val="000000"/>
        </a:dk2>
        <a:lt2>
          <a:srgbClr val="808092"/>
        </a:lt2>
        <a:accent1>
          <a:srgbClr val="03428E"/>
        </a:accent1>
        <a:accent2>
          <a:srgbClr val="81A0C6"/>
        </a:accent2>
        <a:accent3>
          <a:srgbClr val="FFFFFF"/>
        </a:accent3>
        <a:accent4>
          <a:srgbClr val="000000"/>
        </a:accent4>
        <a:accent5>
          <a:srgbClr val="AAB0C6"/>
        </a:accent5>
        <a:accent6>
          <a:srgbClr val="7491B3"/>
        </a:accent6>
        <a:hlink>
          <a:srgbClr val="E6ECF4"/>
        </a:hlink>
        <a:folHlink>
          <a:srgbClr val="E5E5E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rugerdefineret design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</TotalTime>
  <Words>895</Words>
  <Application>Microsoft Office PowerPoint</Application>
  <PresentationFormat>Skjermfremvisning (4:3)</PresentationFormat>
  <Paragraphs>263</Paragraphs>
  <Slides>12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14" baseType="lpstr">
      <vt:lpstr>AU_NytDesign_2009_Dansk_UDENTOPTXTER</vt:lpstr>
      <vt:lpstr>Brugerdefineret design</vt:lpstr>
      <vt:lpstr>MÅL- OG RESULTATSTYRING</vt:lpstr>
      <vt:lpstr>DANMARK: ET VESTLIGT LAND</vt:lpstr>
      <vt:lpstr>MINE EMNER</vt:lpstr>
      <vt:lpstr>BAGGRUND OG FORM</vt:lpstr>
      <vt:lpstr>UDVIKLINGEN 1 </vt:lpstr>
      <vt:lpstr>UDVIKLINGEN 2: STATUS</vt:lpstr>
      <vt:lpstr>UDVIKLINGEN 3: INDIVIDUALISERINGEN</vt:lpstr>
      <vt:lpstr>PowerPoint-presentasjon</vt:lpstr>
      <vt:lpstr>EFFEKTER</vt:lpstr>
      <vt:lpstr>PowerPoint-presentasjon</vt:lpstr>
      <vt:lpstr>PERSPEKTIVERNE: TILPASNING?</vt:lpstr>
      <vt:lpstr>PERSPEKTIVERNE: INTERNATIONALT</vt:lpstr>
    </vt:vector>
  </TitlesOfParts>
  <Company>Institut for Statskundskab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WITH CAPITAL LETTERS]</dc:title>
  <dc:creator>Jonna Bente Kjær</dc:creator>
  <cp:lastModifiedBy>Jostein Askim</cp:lastModifiedBy>
  <cp:revision>30</cp:revision>
  <cp:lastPrinted>2013-06-04T19:00:18Z</cp:lastPrinted>
  <dcterms:created xsi:type="dcterms:W3CDTF">2009-09-29T13:22:06Z</dcterms:created>
  <dcterms:modified xsi:type="dcterms:W3CDTF">2013-06-20T12:19:25Z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By">
    <vt:lpwstr>SkabelonDesign</vt:lpwstr>
  </property>
</Properties>
</file>