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7" r:id="rId3"/>
    <p:sldId id="258" r:id="rId4"/>
    <p:sldId id="259" r:id="rId5"/>
    <p:sldId id="263" r:id="rId6"/>
    <p:sldId id="271" r:id="rId7"/>
    <p:sldId id="260" r:id="rId8"/>
    <p:sldId id="264" r:id="rId9"/>
    <p:sldId id="272" r:id="rId10"/>
    <p:sldId id="261" r:id="rId11"/>
    <p:sldId id="265" r:id="rId12"/>
    <p:sldId id="273" r:id="rId13"/>
    <p:sldId id="262" r:id="rId14"/>
    <p:sldId id="274" r:id="rId15"/>
    <p:sldId id="270" r:id="rId16"/>
    <p:sldId id="267" r:id="rId17"/>
    <p:sldId id="268" r:id="rId18"/>
    <p:sldId id="266" r:id="rId19"/>
    <p:sldId id="269" r:id="rId20"/>
  </p:sldIdLst>
  <p:sldSz cx="9144000" cy="5715000" type="screen16x1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177552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2540478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2903403" algn="l" defTabSz="362925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8" d="100"/>
          <a:sy n="128" d="100"/>
        </p:scale>
        <p:origin x="126" y="468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402B68-9D2F-4C48-8533-88EE5B8BB878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19DECE-BDD8-48CF-BE4B-29203A80421E}">
      <dgm:prSet phldrT="[Tekst]"/>
      <dgm:spPr/>
      <dgm:t>
        <a:bodyPr/>
        <a:lstStyle/>
        <a:p>
          <a:r>
            <a:rPr lang="nb-NO" dirty="0"/>
            <a:t>Deg</a:t>
          </a:r>
          <a:endParaRPr lang="en-US" dirty="0"/>
        </a:p>
      </dgm:t>
    </dgm:pt>
    <dgm:pt modelId="{640773D1-A3BA-41FD-A85E-2A92DFE3C7D0}" type="parTrans" cxnId="{E437467C-167C-4811-ADF6-32C80B9A85C4}">
      <dgm:prSet/>
      <dgm:spPr/>
      <dgm:t>
        <a:bodyPr/>
        <a:lstStyle/>
        <a:p>
          <a:endParaRPr lang="en-US"/>
        </a:p>
      </dgm:t>
    </dgm:pt>
    <dgm:pt modelId="{FDF1CDC2-CE50-4A77-AAB3-4449FBAEFD22}" type="sibTrans" cxnId="{E437467C-167C-4811-ADF6-32C80B9A85C4}">
      <dgm:prSet/>
      <dgm:spPr/>
      <dgm:t>
        <a:bodyPr/>
        <a:lstStyle/>
        <a:p>
          <a:endParaRPr lang="en-US"/>
        </a:p>
      </dgm:t>
    </dgm:pt>
    <dgm:pt modelId="{6C1EC493-334E-4038-B175-00E503F28214}">
      <dgm:prSet phldrT="[Tekst]" custT="1"/>
      <dgm:spPr/>
      <dgm:t>
        <a:bodyPr/>
        <a:lstStyle/>
        <a:p>
          <a:pPr algn="ctr"/>
          <a:r>
            <a:rPr lang="nb-NO" sz="1600" dirty="0"/>
            <a:t>Sosiologi</a:t>
          </a:r>
          <a:endParaRPr lang="en-US" sz="1600" dirty="0"/>
        </a:p>
      </dgm:t>
    </dgm:pt>
    <dgm:pt modelId="{2D70B2C9-C628-49A0-AAFD-2B6A79E2FF8A}" type="parTrans" cxnId="{22C54FE7-5602-43DC-A8EE-C8ACF28F4BFC}">
      <dgm:prSet/>
      <dgm:spPr/>
      <dgm:t>
        <a:bodyPr/>
        <a:lstStyle/>
        <a:p>
          <a:endParaRPr lang="en-US"/>
        </a:p>
      </dgm:t>
    </dgm:pt>
    <dgm:pt modelId="{BA13851D-2691-4A21-A410-F46D93691989}" type="sibTrans" cxnId="{22C54FE7-5602-43DC-A8EE-C8ACF28F4BFC}">
      <dgm:prSet/>
      <dgm:spPr/>
      <dgm:t>
        <a:bodyPr/>
        <a:lstStyle/>
        <a:p>
          <a:endParaRPr lang="en-US"/>
        </a:p>
      </dgm:t>
    </dgm:pt>
    <dgm:pt modelId="{21D13D45-2770-4B50-A7D7-E235DB15B33D}">
      <dgm:prSet phldrT="[Tekst]" custT="1"/>
      <dgm:spPr/>
      <dgm:t>
        <a:bodyPr/>
        <a:lstStyle/>
        <a:p>
          <a:pPr algn="ctr"/>
          <a:r>
            <a:rPr lang="nb-NO" sz="1600" dirty="0"/>
            <a:t>Statsvitenskap</a:t>
          </a:r>
          <a:endParaRPr lang="en-US" sz="1600" dirty="0"/>
        </a:p>
      </dgm:t>
    </dgm:pt>
    <dgm:pt modelId="{7D91EF67-C892-4A17-84FF-EF8E1CCA8DFA}" type="parTrans" cxnId="{F33A2B6D-694D-4C33-B3F3-971D43A8542C}">
      <dgm:prSet/>
      <dgm:spPr/>
      <dgm:t>
        <a:bodyPr/>
        <a:lstStyle/>
        <a:p>
          <a:endParaRPr lang="en-US"/>
        </a:p>
      </dgm:t>
    </dgm:pt>
    <dgm:pt modelId="{C52BDEE4-9BCF-4324-82C0-B0B87ED1AABD}" type="sibTrans" cxnId="{F33A2B6D-694D-4C33-B3F3-971D43A8542C}">
      <dgm:prSet/>
      <dgm:spPr/>
      <dgm:t>
        <a:bodyPr/>
        <a:lstStyle/>
        <a:p>
          <a:endParaRPr lang="en-US"/>
        </a:p>
      </dgm:t>
    </dgm:pt>
    <dgm:pt modelId="{5A4E8920-B4E8-4886-A8BC-FE1409D50EFA}">
      <dgm:prSet phldrT="[Tekst]" custT="1"/>
      <dgm:spPr/>
      <dgm:t>
        <a:bodyPr/>
        <a:lstStyle/>
        <a:p>
          <a:pPr algn="ctr"/>
          <a:r>
            <a:rPr lang="nb-NO" sz="1600" dirty="0"/>
            <a:t>Samfunns-økonomi</a:t>
          </a:r>
        </a:p>
      </dgm:t>
    </dgm:pt>
    <dgm:pt modelId="{C671DD72-F8FA-4949-97BC-B1039A4EF7F9}" type="parTrans" cxnId="{689DF877-BFF4-4E88-B086-6DE6FE36535A}">
      <dgm:prSet/>
      <dgm:spPr/>
      <dgm:t>
        <a:bodyPr/>
        <a:lstStyle/>
        <a:p>
          <a:endParaRPr lang="en-US"/>
        </a:p>
      </dgm:t>
    </dgm:pt>
    <dgm:pt modelId="{70AD5961-DFB4-465D-9D0A-40F241DD9F2C}" type="sibTrans" cxnId="{689DF877-BFF4-4E88-B086-6DE6FE36535A}">
      <dgm:prSet/>
      <dgm:spPr/>
      <dgm:t>
        <a:bodyPr/>
        <a:lstStyle/>
        <a:p>
          <a:endParaRPr lang="en-US"/>
        </a:p>
      </dgm:t>
    </dgm:pt>
    <dgm:pt modelId="{C9D7F0DA-3C80-46C3-9088-B691F49EC3D0}">
      <dgm:prSet phldrT="[Tekst]" custT="1"/>
      <dgm:spPr/>
      <dgm:t>
        <a:bodyPr/>
        <a:lstStyle/>
        <a:p>
          <a:pPr algn="ctr"/>
          <a:r>
            <a:rPr lang="nb-NO" sz="1600" dirty="0"/>
            <a:t>Forvaltnings-informatikk</a:t>
          </a:r>
          <a:endParaRPr lang="en-US" sz="1600" dirty="0"/>
        </a:p>
      </dgm:t>
    </dgm:pt>
    <dgm:pt modelId="{4AEBDB5C-E4D7-40AD-936B-999AB38F3DFA}" type="parTrans" cxnId="{073410A2-A180-461B-BDCF-56D4DFE169D7}">
      <dgm:prSet/>
      <dgm:spPr/>
      <dgm:t>
        <a:bodyPr/>
        <a:lstStyle/>
        <a:p>
          <a:endParaRPr lang="en-US"/>
        </a:p>
      </dgm:t>
    </dgm:pt>
    <dgm:pt modelId="{61D73E97-79D9-4AA8-8D3A-FD975997BC0F}" type="sibTrans" cxnId="{073410A2-A180-461B-BDCF-56D4DFE169D7}">
      <dgm:prSet/>
      <dgm:spPr/>
      <dgm:t>
        <a:bodyPr/>
        <a:lstStyle/>
        <a:p>
          <a:endParaRPr lang="en-US"/>
        </a:p>
      </dgm:t>
    </dgm:pt>
    <dgm:pt modelId="{57E4ADC3-6544-4BC3-B023-7BA38B47D9DB}">
      <dgm:prSet phldrT="[Tekst]" custT="1"/>
      <dgm:spPr/>
      <dgm:t>
        <a:bodyPr/>
        <a:lstStyle/>
        <a:p>
          <a:pPr algn="ctr"/>
          <a:r>
            <a:rPr lang="nb-NO" sz="1100" dirty="0"/>
            <a:t>Kultur, makt, identitet, grupper, ledelse</a:t>
          </a:r>
          <a:endParaRPr lang="en-US" sz="1100" dirty="0"/>
        </a:p>
      </dgm:t>
    </dgm:pt>
    <dgm:pt modelId="{0DD09EE6-B4F0-490D-B468-4771E87A84C6}" type="parTrans" cxnId="{431DC683-DC8B-40B2-9CCD-8C460C26455D}">
      <dgm:prSet/>
      <dgm:spPr/>
      <dgm:t>
        <a:bodyPr/>
        <a:lstStyle/>
        <a:p>
          <a:endParaRPr lang="en-US"/>
        </a:p>
      </dgm:t>
    </dgm:pt>
    <dgm:pt modelId="{BA42D5EC-BE96-4CDB-8148-53A78AEB36A8}" type="sibTrans" cxnId="{431DC683-DC8B-40B2-9CCD-8C460C26455D}">
      <dgm:prSet/>
      <dgm:spPr/>
      <dgm:t>
        <a:bodyPr/>
        <a:lstStyle/>
        <a:p>
          <a:endParaRPr lang="en-US"/>
        </a:p>
      </dgm:t>
    </dgm:pt>
    <dgm:pt modelId="{3BCAE946-EBF9-4168-B07B-95458183B9B9}">
      <dgm:prSet phldrT="[Tekst]" custT="1"/>
      <dgm:spPr/>
      <dgm:t>
        <a:bodyPr/>
        <a:lstStyle/>
        <a:p>
          <a:pPr algn="ctr"/>
          <a:r>
            <a:rPr lang="nb-NO" sz="1100" dirty="0"/>
            <a:t>Forvaltning, politikk, institusjoner, mål- og resultatstyring</a:t>
          </a:r>
          <a:endParaRPr lang="en-US" sz="1100" dirty="0"/>
        </a:p>
      </dgm:t>
    </dgm:pt>
    <dgm:pt modelId="{86E0264C-3431-4089-9B2A-B3A34ABCDAEB}" type="parTrans" cxnId="{920731A5-4337-4572-BE40-56732143D934}">
      <dgm:prSet/>
      <dgm:spPr/>
      <dgm:t>
        <a:bodyPr/>
        <a:lstStyle/>
        <a:p>
          <a:endParaRPr lang="en-US"/>
        </a:p>
      </dgm:t>
    </dgm:pt>
    <dgm:pt modelId="{DEF62562-692A-4D03-BB5E-02BE94F92C27}" type="sibTrans" cxnId="{920731A5-4337-4572-BE40-56732143D934}">
      <dgm:prSet/>
      <dgm:spPr/>
      <dgm:t>
        <a:bodyPr/>
        <a:lstStyle/>
        <a:p>
          <a:endParaRPr lang="en-US"/>
        </a:p>
      </dgm:t>
    </dgm:pt>
    <dgm:pt modelId="{BB857FFC-1D0F-4A44-9B67-A219205ED5CB}">
      <dgm:prSet phldrT="[Tekst]" custT="1"/>
      <dgm:spPr/>
      <dgm:t>
        <a:bodyPr/>
        <a:lstStyle/>
        <a:p>
          <a:pPr algn="ctr"/>
          <a:r>
            <a:rPr lang="nb-NO" sz="1100" dirty="0"/>
            <a:t>Ressurser, økonomisk policy, fordeling, handel</a:t>
          </a:r>
          <a:endParaRPr lang="en-US" sz="1100" dirty="0"/>
        </a:p>
      </dgm:t>
    </dgm:pt>
    <dgm:pt modelId="{9AE1C3DF-D5DB-45C0-9DE7-C7A3A9FE9B5B}" type="parTrans" cxnId="{9257E247-8F36-412F-B86C-084254EE770C}">
      <dgm:prSet/>
      <dgm:spPr/>
      <dgm:t>
        <a:bodyPr/>
        <a:lstStyle/>
        <a:p>
          <a:endParaRPr lang="en-US"/>
        </a:p>
      </dgm:t>
    </dgm:pt>
    <dgm:pt modelId="{DB377FA0-62B6-4FF4-9F9D-3B83FF784619}" type="sibTrans" cxnId="{9257E247-8F36-412F-B86C-084254EE770C}">
      <dgm:prSet/>
      <dgm:spPr/>
      <dgm:t>
        <a:bodyPr/>
        <a:lstStyle/>
        <a:p>
          <a:endParaRPr lang="en-US"/>
        </a:p>
      </dgm:t>
    </dgm:pt>
    <dgm:pt modelId="{9DBC9EA3-0C08-48EF-B158-2BD6019FE80E}">
      <dgm:prSet phldrT="[Tekst]" custT="1"/>
      <dgm:spPr/>
      <dgm:t>
        <a:bodyPr/>
        <a:lstStyle/>
        <a:p>
          <a:pPr algn="ctr"/>
          <a:r>
            <a:rPr lang="nb-NO" sz="1100" dirty="0"/>
            <a:t>Modernisering, digitalisering, gode brukersystemer, personvern</a:t>
          </a:r>
          <a:endParaRPr lang="en-US" sz="1100" dirty="0"/>
        </a:p>
      </dgm:t>
    </dgm:pt>
    <dgm:pt modelId="{0F931A3D-A1B6-4EF8-BEFF-122B6A8D978D}" type="parTrans" cxnId="{CA346614-FC8F-4AAF-93DB-028CBD67831A}">
      <dgm:prSet/>
      <dgm:spPr/>
      <dgm:t>
        <a:bodyPr/>
        <a:lstStyle/>
        <a:p>
          <a:endParaRPr lang="en-US"/>
        </a:p>
      </dgm:t>
    </dgm:pt>
    <dgm:pt modelId="{4E10E2DB-2C15-41F7-A51E-E333973C8311}" type="sibTrans" cxnId="{CA346614-FC8F-4AAF-93DB-028CBD67831A}">
      <dgm:prSet/>
      <dgm:spPr/>
      <dgm:t>
        <a:bodyPr/>
        <a:lstStyle/>
        <a:p>
          <a:endParaRPr lang="en-US"/>
        </a:p>
      </dgm:t>
    </dgm:pt>
    <dgm:pt modelId="{C8A9639F-B68F-4AAB-920B-C9C733269BEF}" type="pres">
      <dgm:prSet presAssocID="{14402B68-9D2F-4C48-8533-88EE5B8BB87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EC9CEE3-086B-4060-B506-CF4DADAEB8DA}" type="pres">
      <dgm:prSet presAssocID="{BE19DECE-BDD8-48CF-BE4B-29203A80421E}" presName="centerShape" presStyleLbl="node0" presStyleIdx="0" presStyleCnt="1" custScaleX="160648" custScaleY="127576"/>
      <dgm:spPr/>
    </dgm:pt>
    <dgm:pt modelId="{90A7B973-1801-4F4D-BFE6-92365F59CB59}" type="pres">
      <dgm:prSet presAssocID="{2D70B2C9-C628-49A0-AAFD-2B6A79E2FF8A}" presName="parTrans" presStyleLbl="sibTrans2D1" presStyleIdx="0" presStyleCnt="4"/>
      <dgm:spPr/>
    </dgm:pt>
    <dgm:pt modelId="{8E84E452-4CF2-4814-A3AA-267E30526BCE}" type="pres">
      <dgm:prSet presAssocID="{2D70B2C9-C628-49A0-AAFD-2B6A79E2FF8A}" presName="connectorText" presStyleLbl="sibTrans2D1" presStyleIdx="0" presStyleCnt="4"/>
      <dgm:spPr/>
    </dgm:pt>
    <dgm:pt modelId="{68647CF8-D924-426F-85CB-0B0BAEA4BC45}" type="pres">
      <dgm:prSet presAssocID="{6C1EC493-334E-4038-B175-00E503F28214}" presName="node" presStyleLbl="node1" presStyleIdx="0" presStyleCnt="4" custScaleX="210255" custScaleY="82965" custRadScaleRad="120597" custRadScaleInc="744">
        <dgm:presLayoutVars>
          <dgm:bulletEnabled val="1"/>
        </dgm:presLayoutVars>
      </dgm:prSet>
      <dgm:spPr/>
    </dgm:pt>
    <dgm:pt modelId="{7CB71C1E-2450-463B-91CC-ED78D2D1E5DB}" type="pres">
      <dgm:prSet presAssocID="{7D91EF67-C892-4A17-84FF-EF8E1CCA8DFA}" presName="parTrans" presStyleLbl="sibTrans2D1" presStyleIdx="1" presStyleCnt="4"/>
      <dgm:spPr/>
    </dgm:pt>
    <dgm:pt modelId="{73551483-5E1C-4BAB-B6B6-FB0D84DD1601}" type="pres">
      <dgm:prSet presAssocID="{7D91EF67-C892-4A17-84FF-EF8E1CCA8DFA}" presName="connectorText" presStyleLbl="sibTrans2D1" presStyleIdx="1" presStyleCnt="4"/>
      <dgm:spPr/>
    </dgm:pt>
    <dgm:pt modelId="{65AF8C6A-C23B-42AD-B611-984D7C434EBC}" type="pres">
      <dgm:prSet presAssocID="{21D13D45-2770-4B50-A7D7-E235DB15B33D}" presName="node" presStyleLbl="node1" presStyleIdx="1" presStyleCnt="4" custScaleX="213719" custScaleY="115256" custRadScaleRad="176185" custRadScaleInc="0">
        <dgm:presLayoutVars>
          <dgm:bulletEnabled val="1"/>
        </dgm:presLayoutVars>
      </dgm:prSet>
      <dgm:spPr/>
    </dgm:pt>
    <dgm:pt modelId="{F666C1FD-9B9A-4A83-AE2C-DEAA8B825447}" type="pres">
      <dgm:prSet presAssocID="{C671DD72-F8FA-4949-97BC-B1039A4EF7F9}" presName="parTrans" presStyleLbl="sibTrans2D1" presStyleIdx="2" presStyleCnt="4"/>
      <dgm:spPr/>
    </dgm:pt>
    <dgm:pt modelId="{550473C1-77D2-4CA4-80FB-9BE39E8A9BD9}" type="pres">
      <dgm:prSet presAssocID="{C671DD72-F8FA-4949-97BC-B1039A4EF7F9}" presName="connectorText" presStyleLbl="sibTrans2D1" presStyleIdx="2" presStyleCnt="4"/>
      <dgm:spPr/>
    </dgm:pt>
    <dgm:pt modelId="{A9219D1B-B279-45BF-AD2D-FE39BB3DEE7C}" type="pres">
      <dgm:prSet presAssocID="{5A4E8920-B4E8-4886-A8BC-FE1409D50EFA}" presName="node" presStyleLbl="node1" presStyleIdx="2" presStyleCnt="4" custScaleX="218806" custScaleY="92154" custRadScaleRad="103914" custRadScaleInc="2317">
        <dgm:presLayoutVars>
          <dgm:bulletEnabled val="1"/>
        </dgm:presLayoutVars>
      </dgm:prSet>
      <dgm:spPr/>
    </dgm:pt>
    <dgm:pt modelId="{F34666B0-8789-4296-AE79-0D6C48ADCEA9}" type="pres">
      <dgm:prSet presAssocID="{4AEBDB5C-E4D7-40AD-936B-999AB38F3DFA}" presName="parTrans" presStyleLbl="sibTrans2D1" presStyleIdx="3" presStyleCnt="4"/>
      <dgm:spPr/>
    </dgm:pt>
    <dgm:pt modelId="{2AC451B6-02A6-4888-865E-150314FF1EAB}" type="pres">
      <dgm:prSet presAssocID="{4AEBDB5C-E4D7-40AD-936B-999AB38F3DFA}" presName="connectorText" presStyleLbl="sibTrans2D1" presStyleIdx="3" presStyleCnt="4"/>
      <dgm:spPr/>
    </dgm:pt>
    <dgm:pt modelId="{DB3D572E-408A-4C62-8111-C4C1B1D5759E}" type="pres">
      <dgm:prSet presAssocID="{C9D7F0DA-3C80-46C3-9088-B691F49EC3D0}" presName="node" presStyleLbl="node1" presStyleIdx="3" presStyleCnt="4" custScaleX="200754" custScaleY="104844" custRadScaleRad="174967" custRadScaleInc="3400">
        <dgm:presLayoutVars>
          <dgm:bulletEnabled val="1"/>
        </dgm:presLayoutVars>
      </dgm:prSet>
      <dgm:spPr/>
    </dgm:pt>
  </dgm:ptLst>
  <dgm:cxnLst>
    <dgm:cxn modelId="{FDD70B01-26D4-4019-93F5-8DFB811ADFCA}" type="presOf" srcId="{2D70B2C9-C628-49A0-AAFD-2B6A79E2FF8A}" destId="{90A7B973-1801-4F4D-BFE6-92365F59CB59}" srcOrd="0" destOrd="0" presId="urn:microsoft.com/office/officeart/2005/8/layout/radial5"/>
    <dgm:cxn modelId="{CA346614-FC8F-4AAF-93DB-028CBD67831A}" srcId="{C9D7F0DA-3C80-46C3-9088-B691F49EC3D0}" destId="{9DBC9EA3-0C08-48EF-B158-2BD6019FE80E}" srcOrd="0" destOrd="0" parTransId="{0F931A3D-A1B6-4EF8-BEFF-122B6A8D978D}" sibTransId="{4E10E2DB-2C15-41F7-A51E-E333973C8311}"/>
    <dgm:cxn modelId="{BA8AF428-FEA4-4A38-8896-212106F50D1B}" type="presOf" srcId="{BE19DECE-BDD8-48CF-BE4B-29203A80421E}" destId="{EEC9CEE3-086B-4060-B506-CF4DADAEB8DA}" srcOrd="0" destOrd="0" presId="urn:microsoft.com/office/officeart/2005/8/layout/radial5"/>
    <dgm:cxn modelId="{52EEBC5C-96A2-4658-9A73-F01B5F43A908}" type="presOf" srcId="{2D70B2C9-C628-49A0-AAFD-2B6A79E2FF8A}" destId="{8E84E452-4CF2-4814-A3AA-267E30526BCE}" srcOrd="1" destOrd="0" presId="urn:microsoft.com/office/officeart/2005/8/layout/radial5"/>
    <dgm:cxn modelId="{C237D25E-3BC4-4DD4-B883-D9FF28D2A4EF}" type="presOf" srcId="{C671DD72-F8FA-4949-97BC-B1039A4EF7F9}" destId="{F666C1FD-9B9A-4A83-AE2C-DEAA8B825447}" srcOrd="0" destOrd="0" presId="urn:microsoft.com/office/officeart/2005/8/layout/radial5"/>
    <dgm:cxn modelId="{1250D646-A257-48FC-B0D9-C11FC376F014}" type="presOf" srcId="{BB857FFC-1D0F-4A44-9B67-A219205ED5CB}" destId="{A9219D1B-B279-45BF-AD2D-FE39BB3DEE7C}" srcOrd="0" destOrd="1" presId="urn:microsoft.com/office/officeart/2005/8/layout/radial5"/>
    <dgm:cxn modelId="{9257E247-8F36-412F-B86C-084254EE770C}" srcId="{5A4E8920-B4E8-4886-A8BC-FE1409D50EFA}" destId="{BB857FFC-1D0F-4A44-9B67-A219205ED5CB}" srcOrd="0" destOrd="0" parTransId="{9AE1C3DF-D5DB-45C0-9DE7-C7A3A9FE9B5B}" sibTransId="{DB377FA0-62B6-4FF4-9F9D-3B83FF784619}"/>
    <dgm:cxn modelId="{E99B9E4B-DEAE-44D4-A4E2-5D8DD6B8E095}" type="presOf" srcId="{4AEBDB5C-E4D7-40AD-936B-999AB38F3DFA}" destId="{2AC451B6-02A6-4888-865E-150314FF1EAB}" srcOrd="1" destOrd="0" presId="urn:microsoft.com/office/officeart/2005/8/layout/radial5"/>
    <dgm:cxn modelId="{F33A2B6D-694D-4C33-B3F3-971D43A8542C}" srcId="{BE19DECE-BDD8-48CF-BE4B-29203A80421E}" destId="{21D13D45-2770-4B50-A7D7-E235DB15B33D}" srcOrd="1" destOrd="0" parTransId="{7D91EF67-C892-4A17-84FF-EF8E1CCA8DFA}" sibTransId="{C52BDEE4-9BCF-4324-82C0-B0B87ED1AABD}"/>
    <dgm:cxn modelId="{DD22F552-86DD-4C1A-9667-B3A874A175E3}" type="presOf" srcId="{7D91EF67-C892-4A17-84FF-EF8E1CCA8DFA}" destId="{73551483-5E1C-4BAB-B6B6-FB0D84DD1601}" srcOrd="1" destOrd="0" presId="urn:microsoft.com/office/officeart/2005/8/layout/radial5"/>
    <dgm:cxn modelId="{689DF877-BFF4-4E88-B086-6DE6FE36535A}" srcId="{BE19DECE-BDD8-48CF-BE4B-29203A80421E}" destId="{5A4E8920-B4E8-4886-A8BC-FE1409D50EFA}" srcOrd="2" destOrd="0" parTransId="{C671DD72-F8FA-4949-97BC-B1039A4EF7F9}" sibTransId="{70AD5961-DFB4-465D-9D0A-40F241DD9F2C}"/>
    <dgm:cxn modelId="{E437467C-167C-4811-ADF6-32C80B9A85C4}" srcId="{14402B68-9D2F-4C48-8533-88EE5B8BB878}" destId="{BE19DECE-BDD8-48CF-BE4B-29203A80421E}" srcOrd="0" destOrd="0" parTransId="{640773D1-A3BA-41FD-A85E-2A92DFE3C7D0}" sibTransId="{FDF1CDC2-CE50-4A77-AAB3-4449FBAEFD22}"/>
    <dgm:cxn modelId="{431DC683-DC8B-40B2-9CCD-8C460C26455D}" srcId="{6C1EC493-334E-4038-B175-00E503F28214}" destId="{57E4ADC3-6544-4BC3-B023-7BA38B47D9DB}" srcOrd="0" destOrd="0" parTransId="{0DD09EE6-B4F0-490D-B468-4771E87A84C6}" sibTransId="{BA42D5EC-BE96-4CDB-8148-53A78AEB36A8}"/>
    <dgm:cxn modelId="{4746B08E-234F-4465-BC7E-EBB04F295B53}" type="presOf" srcId="{9DBC9EA3-0C08-48EF-B158-2BD6019FE80E}" destId="{DB3D572E-408A-4C62-8111-C4C1B1D5759E}" srcOrd="0" destOrd="1" presId="urn:microsoft.com/office/officeart/2005/8/layout/radial5"/>
    <dgm:cxn modelId="{D048DCA0-3179-45A1-BE35-99CCD6826F91}" type="presOf" srcId="{5A4E8920-B4E8-4886-A8BC-FE1409D50EFA}" destId="{A9219D1B-B279-45BF-AD2D-FE39BB3DEE7C}" srcOrd="0" destOrd="0" presId="urn:microsoft.com/office/officeart/2005/8/layout/radial5"/>
    <dgm:cxn modelId="{073410A2-A180-461B-BDCF-56D4DFE169D7}" srcId="{BE19DECE-BDD8-48CF-BE4B-29203A80421E}" destId="{C9D7F0DA-3C80-46C3-9088-B691F49EC3D0}" srcOrd="3" destOrd="0" parTransId="{4AEBDB5C-E4D7-40AD-936B-999AB38F3DFA}" sibTransId="{61D73E97-79D9-4AA8-8D3A-FD975997BC0F}"/>
    <dgm:cxn modelId="{ED1184A2-97AC-450A-A220-E89A5CA5EAA7}" type="presOf" srcId="{7D91EF67-C892-4A17-84FF-EF8E1CCA8DFA}" destId="{7CB71C1E-2450-463B-91CC-ED78D2D1E5DB}" srcOrd="0" destOrd="0" presId="urn:microsoft.com/office/officeart/2005/8/layout/radial5"/>
    <dgm:cxn modelId="{920731A5-4337-4572-BE40-56732143D934}" srcId="{21D13D45-2770-4B50-A7D7-E235DB15B33D}" destId="{3BCAE946-EBF9-4168-B07B-95458183B9B9}" srcOrd="0" destOrd="0" parTransId="{86E0264C-3431-4089-9B2A-B3A34ABCDAEB}" sibTransId="{DEF62562-692A-4D03-BB5E-02BE94F92C27}"/>
    <dgm:cxn modelId="{F41882A9-5EFF-4A59-A99F-E4F7D1583571}" type="presOf" srcId="{14402B68-9D2F-4C48-8533-88EE5B8BB878}" destId="{C8A9639F-B68F-4AAB-920B-C9C733269BEF}" srcOrd="0" destOrd="0" presId="urn:microsoft.com/office/officeart/2005/8/layout/radial5"/>
    <dgm:cxn modelId="{7811B8B8-32D7-48F9-8302-302C883DF67A}" type="presOf" srcId="{6C1EC493-334E-4038-B175-00E503F28214}" destId="{68647CF8-D924-426F-85CB-0B0BAEA4BC45}" srcOrd="0" destOrd="0" presId="urn:microsoft.com/office/officeart/2005/8/layout/radial5"/>
    <dgm:cxn modelId="{FA70F2D6-1516-48C6-9125-FD6AF9CE17D7}" type="presOf" srcId="{4AEBDB5C-E4D7-40AD-936B-999AB38F3DFA}" destId="{F34666B0-8789-4296-AE79-0D6C48ADCEA9}" srcOrd="0" destOrd="0" presId="urn:microsoft.com/office/officeart/2005/8/layout/radial5"/>
    <dgm:cxn modelId="{28D6A7DD-6445-4FBE-80E6-70D1193BF666}" type="presOf" srcId="{21D13D45-2770-4B50-A7D7-E235DB15B33D}" destId="{65AF8C6A-C23B-42AD-B611-984D7C434EBC}" srcOrd="0" destOrd="0" presId="urn:microsoft.com/office/officeart/2005/8/layout/radial5"/>
    <dgm:cxn modelId="{F728C0E0-8BF0-4977-BCF0-78B22B060570}" type="presOf" srcId="{C9D7F0DA-3C80-46C3-9088-B691F49EC3D0}" destId="{DB3D572E-408A-4C62-8111-C4C1B1D5759E}" srcOrd="0" destOrd="0" presId="urn:microsoft.com/office/officeart/2005/8/layout/radial5"/>
    <dgm:cxn modelId="{5DD906E5-C8ED-4B41-8F67-79C01E1831BB}" type="presOf" srcId="{57E4ADC3-6544-4BC3-B023-7BA38B47D9DB}" destId="{68647CF8-D924-426F-85CB-0B0BAEA4BC45}" srcOrd="0" destOrd="1" presId="urn:microsoft.com/office/officeart/2005/8/layout/radial5"/>
    <dgm:cxn modelId="{22C54FE7-5602-43DC-A8EE-C8ACF28F4BFC}" srcId="{BE19DECE-BDD8-48CF-BE4B-29203A80421E}" destId="{6C1EC493-334E-4038-B175-00E503F28214}" srcOrd="0" destOrd="0" parTransId="{2D70B2C9-C628-49A0-AAFD-2B6A79E2FF8A}" sibTransId="{BA13851D-2691-4A21-A410-F46D93691989}"/>
    <dgm:cxn modelId="{4BF84BF1-EF8E-41B6-A83C-38D30C0740C6}" type="presOf" srcId="{3BCAE946-EBF9-4168-B07B-95458183B9B9}" destId="{65AF8C6A-C23B-42AD-B611-984D7C434EBC}" srcOrd="0" destOrd="1" presId="urn:microsoft.com/office/officeart/2005/8/layout/radial5"/>
    <dgm:cxn modelId="{60DFAEF9-50EA-43BA-90B1-E39DCBC5A281}" type="presOf" srcId="{C671DD72-F8FA-4949-97BC-B1039A4EF7F9}" destId="{550473C1-77D2-4CA4-80FB-9BE39E8A9BD9}" srcOrd="1" destOrd="0" presId="urn:microsoft.com/office/officeart/2005/8/layout/radial5"/>
    <dgm:cxn modelId="{0FA280E4-1FB9-4960-8350-0CB8F3AC60D1}" type="presParOf" srcId="{C8A9639F-B68F-4AAB-920B-C9C733269BEF}" destId="{EEC9CEE3-086B-4060-B506-CF4DADAEB8DA}" srcOrd="0" destOrd="0" presId="urn:microsoft.com/office/officeart/2005/8/layout/radial5"/>
    <dgm:cxn modelId="{1C4315A5-2D1D-4174-9134-F1D375C3A129}" type="presParOf" srcId="{C8A9639F-B68F-4AAB-920B-C9C733269BEF}" destId="{90A7B973-1801-4F4D-BFE6-92365F59CB59}" srcOrd="1" destOrd="0" presId="urn:microsoft.com/office/officeart/2005/8/layout/radial5"/>
    <dgm:cxn modelId="{A3A82E24-DD8C-4044-A3F5-B6C80B4DA159}" type="presParOf" srcId="{90A7B973-1801-4F4D-BFE6-92365F59CB59}" destId="{8E84E452-4CF2-4814-A3AA-267E30526BCE}" srcOrd="0" destOrd="0" presId="urn:microsoft.com/office/officeart/2005/8/layout/radial5"/>
    <dgm:cxn modelId="{4648CA56-D8CB-45FB-AA14-8C431CC87A60}" type="presParOf" srcId="{C8A9639F-B68F-4AAB-920B-C9C733269BEF}" destId="{68647CF8-D924-426F-85CB-0B0BAEA4BC45}" srcOrd="2" destOrd="0" presId="urn:microsoft.com/office/officeart/2005/8/layout/radial5"/>
    <dgm:cxn modelId="{3BD9A885-A4A1-4FBE-B58E-4CABFF7E8D73}" type="presParOf" srcId="{C8A9639F-B68F-4AAB-920B-C9C733269BEF}" destId="{7CB71C1E-2450-463B-91CC-ED78D2D1E5DB}" srcOrd="3" destOrd="0" presId="urn:microsoft.com/office/officeart/2005/8/layout/radial5"/>
    <dgm:cxn modelId="{6C2034F6-3BD7-4493-A0A5-3C4F6B906214}" type="presParOf" srcId="{7CB71C1E-2450-463B-91CC-ED78D2D1E5DB}" destId="{73551483-5E1C-4BAB-B6B6-FB0D84DD1601}" srcOrd="0" destOrd="0" presId="urn:microsoft.com/office/officeart/2005/8/layout/radial5"/>
    <dgm:cxn modelId="{E1DE1CF1-C393-4D3C-B3AD-91FAF5340F9A}" type="presParOf" srcId="{C8A9639F-B68F-4AAB-920B-C9C733269BEF}" destId="{65AF8C6A-C23B-42AD-B611-984D7C434EBC}" srcOrd="4" destOrd="0" presId="urn:microsoft.com/office/officeart/2005/8/layout/radial5"/>
    <dgm:cxn modelId="{CA2BD84A-542B-405A-B5F9-32D5255D1DC1}" type="presParOf" srcId="{C8A9639F-B68F-4AAB-920B-C9C733269BEF}" destId="{F666C1FD-9B9A-4A83-AE2C-DEAA8B825447}" srcOrd="5" destOrd="0" presId="urn:microsoft.com/office/officeart/2005/8/layout/radial5"/>
    <dgm:cxn modelId="{5533DBB5-EDD2-4F46-9B5C-3DB3BDF5F0F0}" type="presParOf" srcId="{F666C1FD-9B9A-4A83-AE2C-DEAA8B825447}" destId="{550473C1-77D2-4CA4-80FB-9BE39E8A9BD9}" srcOrd="0" destOrd="0" presId="urn:microsoft.com/office/officeart/2005/8/layout/radial5"/>
    <dgm:cxn modelId="{D7BC8FF5-777B-4A1F-A77E-9B71369138E5}" type="presParOf" srcId="{C8A9639F-B68F-4AAB-920B-C9C733269BEF}" destId="{A9219D1B-B279-45BF-AD2D-FE39BB3DEE7C}" srcOrd="6" destOrd="0" presId="urn:microsoft.com/office/officeart/2005/8/layout/radial5"/>
    <dgm:cxn modelId="{34A940EC-7AD1-4BAE-9F69-CCA94F2444C4}" type="presParOf" srcId="{C8A9639F-B68F-4AAB-920B-C9C733269BEF}" destId="{F34666B0-8789-4296-AE79-0D6C48ADCEA9}" srcOrd="7" destOrd="0" presId="urn:microsoft.com/office/officeart/2005/8/layout/radial5"/>
    <dgm:cxn modelId="{63A3448A-FA02-40D6-B17E-E16AEC764E04}" type="presParOf" srcId="{F34666B0-8789-4296-AE79-0D6C48ADCEA9}" destId="{2AC451B6-02A6-4888-865E-150314FF1EAB}" srcOrd="0" destOrd="0" presId="urn:microsoft.com/office/officeart/2005/8/layout/radial5"/>
    <dgm:cxn modelId="{6B4E0C58-B94D-4E6E-B08F-121F7D9EDFA8}" type="presParOf" srcId="{C8A9639F-B68F-4AAB-920B-C9C733269BEF}" destId="{DB3D572E-408A-4C62-8111-C4C1B1D5759E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C9CEE3-086B-4060-B506-CF4DADAEB8DA}">
      <dsp:nvSpPr>
        <dsp:cNvPr id="0" name=""/>
        <dsp:cNvSpPr/>
      </dsp:nvSpPr>
      <dsp:spPr>
        <a:xfrm>
          <a:off x="3023942" y="1386172"/>
          <a:ext cx="1794172" cy="142481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4800" kern="1200" dirty="0"/>
            <a:t>Deg</a:t>
          </a:r>
          <a:endParaRPr lang="en-US" sz="4800" kern="1200" dirty="0"/>
        </a:p>
      </dsp:txBody>
      <dsp:txXfrm>
        <a:off x="3286692" y="1594831"/>
        <a:ext cx="1268672" cy="1007495"/>
      </dsp:txXfrm>
    </dsp:sp>
    <dsp:sp modelId="{90A7B973-1801-4F4D-BFE6-92365F59CB59}">
      <dsp:nvSpPr>
        <dsp:cNvPr id="0" name=""/>
        <dsp:cNvSpPr/>
      </dsp:nvSpPr>
      <dsp:spPr>
        <a:xfrm rot="16223160">
          <a:off x="3805532" y="973413"/>
          <a:ext cx="243594" cy="3797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3841825" y="1085896"/>
        <a:ext cx="170516" cy="227833"/>
      </dsp:txXfrm>
    </dsp:sp>
    <dsp:sp modelId="{68647CF8-D924-426F-85CB-0B0BAEA4BC45}">
      <dsp:nvSpPr>
        <dsp:cNvPr id="0" name=""/>
        <dsp:cNvSpPr/>
      </dsp:nvSpPr>
      <dsp:spPr>
        <a:xfrm>
          <a:off x="2757944" y="0"/>
          <a:ext cx="2348201" cy="92658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Sosiologi</a:t>
          </a:r>
          <a:endParaRPr lang="en-US" sz="1600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 dirty="0"/>
            <a:t>Kultur, makt, identitet, grupper, ledelse</a:t>
          </a:r>
          <a:endParaRPr lang="en-US" sz="1100" kern="1200" dirty="0"/>
        </a:p>
      </dsp:txBody>
      <dsp:txXfrm>
        <a:off x="3101830" y="135695"/>
        <a:ext cx="1660429" cy="655192"/>
      </dsp:txXfrm>
    </dsp:sp>
    <dsp:sp modelId="{7CB71C1E-2450-463B-91CC-ED78D2D1E5DB}">
      <dsp:nvSpPr>
        <dsp:cNvPr id="0" name=""/>
        <dsp:cNvSpPr/>
      </dsp:nvSpPr>
      <dsp:spPr>
        <a:xfrm>
          <a:off x="4964169" y="1908717"/>
          <a:ext cx="351857" cy="3797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4964169" y="1984662"/>
        <a:ext cx="246300" cy="227833"/>
      </dsp:txXfrm>
    </dsp:sp>
    <dsp:sp modelId="{65AF8C6A-C23B-42AD-B611-984D7C434EBC}">
      <dsp:nvSpPr>
        <dsp:cNvPr id="0" name=""/>
        <dsp:cNvSpPr/>
      </dsp:nvSpPr>
      <dsp:spPr>
        <a:xfrm>
          <a:off x="5481997" y="1454969"/>
          <a:ext cx="2386888" cy="12872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Statsvitenskap</a:t>
          </a:r>
          <a:endParaRPr lang="en-US" sz="1600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 dirty="0"/>
            <a:t>Forvaltning, politikk, institusjoner, mål- og resultatstyring</a:t>
          </a:r>
          <a:endParaRPr lang="en-US" sz="1100" kern="1200" dirty="0"/>
        </a:p>
      </dsp:txBody>
      <dsp:txXfrm>
        <a:off x="5831549" y="1643478"/>
        <a:ext cx="1687784" cy="910201"/>
      </dsp:txXfrm>
    </dsp:sp>
    <dsp:sp modelId="{F666C1FD-9B9A-4A83-AE2C-DEAA8B825447}">
      <dsp:nvSpPr>
        <dsp:cNvPr id="0" name=""/>
        <dsp:cNvSpPr/>
      </dsp:nvSpPr>
      <dsp:spPr>
        <a:xfrm rot="5462559">
          <a:off x="3799238" y="2813771"/>
          <a:ext cx="210637" cy="3797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3831408" y="2858126"/>
        <a:ext cx="147446" cy="227833"/>
      </dsp:txXfrm>
    </dsp:sp>
    <dsp:sp modelId="{A9219D1B-B279-45BF-AD2D-FE39BB3DEE7C}">
      <dsp:nvSpPr>
        <dsp:cNvPr id="0" name=""/>
        <dsp:cNvSpPr/>
      </dsp:nvSpPr>
      <dsp:spPr>
        <a:xfrm>
          <a:off x="2669616" y="3208260"/>
          <a:ext cx="2443701" cy="102920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Samfunns-økonomi</a:t>
          </a:r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 dirty="0"/>
            <a:t>Ressurser, økonomisk policy, fordeling, handel</a:t>
          </a:r>
          <a:endParaRPr lang="en-US" sz="1100" kern="1200" dirty="0"/>
        </a:p>
      </dsp:txBody>
      <dsp:txXfrm>
        <a:off x="3027488" y="3358984"/>
        <a:ext cx="1727957" cy="727759"/>
      </dsp:txXfrm>
    </dsp:sp>
    <dsp:sp modelId="{F34666B0-8789-4296-AE79-0D6C48ADCEA9}">
      <dsp:nvSpPr>
        <dsp:cNvPr id="0" name=""/>
        <dsp:cNvSpPr/>
      </dsp:nvSpPr>
      <dsp:spPr>
        <a:xfrm rot="10891800">
          <a:off x="2485705" y="1875465"/>
          <a:ext cx="380799" cy="3797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2599602" y="1952931"/>
        <a:ext cx="266882" cy="227833"/>
      </dsp:txXfrm>
    </dsp:sp>
    <dsp:sp modelId="{DB3D572E-408A-4C62-8111-C4C1B1D5759E}">
      <dsp:nvSpPr>
        <dsp:cNvPr id="0" name=""/>
        <dsp:cNvSpPr/>
      </dsp:nvSpPr>
      <dsp:spPr>
        <a:xfrm>
          <a:off x="65587" y="1440076"/>
          <a:ext cx="2242090" cy="117093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600" kern="1200" dirty="0"/>
            <a:t>Forvaltnings-informatikk</a:t>
          </a:r>
          <a:endParaRPr lang="en-US" sz="1600" kern="1200" dirty="0"/>
        </a:p>
        <a:p>
          <a:pPr marL="57150" lvl="1" indent="-57150" algn="ctr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100" kern="1200" dirty="0"/>
            <a:t>Modernisering, digitalisering, gode brukersystemer, personvern</a:t>
          </a:r>
          <a:endParaRPr lang="en-US" sz="1100" kern="1200" dirty="0"/>
        </a:p>
      </dsp:txBody>
      <dsp:txXfrm>
        <a:off x="393933" y="1611555"/>
        <a:ext cx="1585398" cy="8279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CCD3DF51-E6A1-5A44-86E0-C4095B2FC033}" type="datetime1">
              <a:rPr lang="nb-NO"/>
              <a:pPr>
                <a:defRPr/>
              </a:pPr>
              <a:t>03.04.2024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ABC5CCC-4159-364F-892E-4DCB07C14E6D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27594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56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5963" y="696913"/>
            <a:ext cx="557847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4720" y="4415790"/>
            <a:ext cx="514096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A4D6625A-69A6-F941-AC68-7792244286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4767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292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85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8776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1701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BF94C7-CFAA-3E49-9632-0F3F436D3CC4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696913"/>
            <a:ext cx="5578475" cy="34861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D6625A-69A6-F941-AC68-7792244286F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705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D6625A-69A6-F941-AC68-7792244286F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035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/>
            <a:r>
              <a:rPr lang="en-US" dirty="0" err="1"/>
              <a:t>frivillige</a:t>
            </a:r>
            <a:r>
              <a:rPr lang="en-US" dirty="0"/>
              <a:t> </a:t>
            </a:r>
            <a:r>
              <a:rPr lang="en-US" dirty="0" err="1"/>
              <a:t>organisasjoner</a:t>
            </a:r>
            <a:r>
              <a:rPr lang="en-US" dirty="0"/>
              <a:t>, </a:t>
            </a:r>
            <a:r>
              <a:rPr lang="en-US" dirty="0" err="1"/>
              <a:t>massemedia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private </a:t>
            </a:r>
            <a:r>
              <a:rPr lang="en-US" dirty="0" err="1"/>
              <a:t>næringsliv</a:t>
            </a:r>
            <a:r>
              <a:rPr lang="en-US" dirty="0"/>
              <a:t>. Du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jobbe</a:t>
            </a:r>
            <a:r>
              <a:rPr lang="en-US" dirty="0"/>
              <a:t> med </a:t>
            </a:r>
            <a:r>
              <a:rPr lang="en-US" dirty="0" err="1"/>
              <a:t>utrednings</a:t>
            </a:r>
            <a:r>
              <a:rPr lang="en-US" dirty="0"/>
              <a:t>-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dokumentasjonsarbeid</a:t>
            </a:r>
            <a:r>
              <a:rPr lang="en-US" dirty="0"/>
              <a:t>, </a:t>
            </a:r>
            <a:r>
              <a:rPr lang="en-US" dirty="0" err="1"/>
              <a:t>planlegging</a:t>
            </a:r>
            <a:r>
              <a:rPr lang="en-US" dirty="0"/>
              <a:t>, </a:t>
            </a:r>
            <a:r>
              <a:rPr lang="en-US" dirty="0" err="1"/>
              <a:t>journalistikk</a:t>
            </a:r>
            <a:r>
              <a:rPr lang="en-US" dirty="0"/>
              <a:t>, </a:t>
            </a:r>
            <a:r>
              <a:rPr lang="en-US" dirty="0" err="1"/>
              <a:t>organisasjonsutvikling</a:t>
            </a:r>
            <a:r>
              <a:rPr lang="en-US" dirty="0"/>
              <a:t>, </a:t>
            </a:r>
            <a:r>
              <a:rPr lang="en-US" dirty="0" err="1"/>
              <a:t>konsulentvirksomhet</a:t>
            </a:r>
            <a:r>
              <a:rPr lang="en-US" dirty="0"/>
              <a:t>, </a:t>
            </a:r>
            <a:r>
              <a:rPr lang="en-US" dirty="0" err="1"/>
              <a:t>informasjonsarbeid</a:t>
            </a:r>
            <a:r>
              <a:rPr lang="en-US" dirty="0"/>
              <a:t>, </a:t>
            </a:r>
            <a:r>
              <a:rPr lang="en-US" dirty="0" err="1"/>
              <a:t>markedsføring</a:t>
            </a:r>
            <a:r>
              <a:rPr lang="en-US" dirty="0"/>
              <a:t>, </a:t>
            </a:r>
            <a:r>
              <a:rPr lang="en-US" dirty="0" err="1"/>
              <a:t>personaladministrasjon</a:t>
            </a:r>
            <a:r>
              <a:rPr lang="en-US" dirty="0"/>
              <a:t>, </a:t>
            </a:r>
            <a:r>
              <a:rPr lang="en-US" dirty="0" err="1"/>
              <a:t>forskning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undervisning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skoler</a:t>
            </a:r>
            <a:r>
              <a:rPr lang="en-US" dirty="0"/>
              <a:t>, </a:t>
            </a:r>
            <a:r>
              <a:rPr lang="en-US" dirty="0" err="1"/>
              <a:t>universiteter</a:t>
            </a:r>
            <a:r>
              <a:rPr lang="en-US" dirty="0"/>
              <a:t>, </a:t>
            </a:r>
            <a:r>
              <a:rPr lang="en-US" dirty="0" err="1"/>
              <a:t>høgskoler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frittstående</a:t>
            </a:r>
            <a:r>
              <a:rPr lang="en-US" dirty="0"/>
              <a:t> </a:t>
            </a:r>
            <a:r>
              <a:rPr lang="en-US" dirty="0" err="1"/>
              <a:t>forskningsinstitusjoner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4D6625A-69A6-F941-AC68-7792244286F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15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945FA-5706-8647-BF4D-CC4ACB4F4A53}" type="datetime1">
              <a:rPr lang="nb-NO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C51A5D-1B6D-BA45-A176-DE2DC6E2E0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30687-BE54-0142-A4E7-8C15120B0E7A}" type="datetime1">
              <a:rPr lang="nb-NO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65E22E-0303-0D45-B5A3-370047EBB08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F99FC-FB6D-6C42-98C9-CC0639D3191A}" type="datetime1">
              <a:rPr lang="nb-NO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FA0109-DFC3-5144-BA0F-0556CFDBD8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7BC3BB-2F0A-6741-9ADF-9C3F8F61FC44}" type="datetime1">
              <a:rPr lang="nb-NO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80467-7E40-4443-9CDD-0FD094B401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BF584-AEF8-1A41-B038-0981853CC54E}" type="datetime1">
              <a:rPr lang="nb-NO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D2C14-EF87-724F-8767-B5D3FDD75F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494B6-F441-C049-8B0C-320BB9A68DA7}" type="datetime1">
              <a:rPr lang="nb-NO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EE788-16C2-694A-A65A-CEB6C3C5C4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FFE5A4-D6FB-9149-A9D8-6461EB998C9E}" type="datetime1">
              <a:rPr lang="nb-NO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B3E91-2D09-344B-9D6F-9EDD16CA89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E9D08-C2AE-724A-9D30-7C4A205DD348}" type="datetime1">
              <a:rPr lang="nb-NO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D6206-C441-2145-99D3-53EE71B38E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EA0C03-66B2-3149-9CF6-DDF8268F7502}" type="datetime1">
              <a:rPr lang="nb-NO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1034C-B533-204C-A0CB-7BEF60E4CE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18659A-D849-634F-84E1-20A7EF0C51E9}" type="datetime1">
              <a:rPr lang="nb-NO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F3DE95-D9C1-1E46-A45B-6740178835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211" y="708544"/>
            <a:ext cx="7921944" cy="95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211" y="1651588"/>
            <a:ext cx="7924464" cy="3427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210" y="5334252"/>
            <a:ext cx="1904895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13907B46-93C4-A645-BFE3-E62F8864C58D}" type="datetime1">
              <a:rPr lang="nb-NO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953" y="5334252"/>
            <a:ext cx="685359" cy="38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7A3E70D4-2AEA-3943-97C6-2AD6C45174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7" name="Picture 6" descr="SV_ISV_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8600" y="190500"/>
            <a:ext cx="3057358" cy="3512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hf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eaLnBrk="1" fontAlgn="base" hangingPunct="1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2194" indent="-272194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9754" indent="-226828" algn="l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7313" indent="-181463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239" indent="-181463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3164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eaLnBrk="1" fontAlgn="base" hangingPunct="1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program/offadm/oppbygging/offentlig-administrasjon-og-ledelse/2021.html" TargetMode="External"/><Relationship Id="rId7" Type="http://schemas.openxmlformats.org/officeDocument/2006/relationships/hyperlink" Target="https://www.uio.no/studier/program/offadm/oppbygging/forvaltningsinformatikk/2021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studier/program/offadm/oppbygging/samfunnsokonomi/2021.html" TargetMode="External"/><Relationship Id="rId5" Type="http://schemas.openxmlformats.org/officeDocument/2006/relationships/hyperlink" Target="https://www.uio.no/studier/program/offadm/oppbygging/statsvitenskap/2021.html" TargetMode="External"/><Relationship Id="rId4" Type="http://schemas.openxmlformats.org/officeDocument/2006/relationships/hyperlink" Target="https://www.uio.no/studier/program/offadm/oppbygging/sosiologi/2022.html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io.no/studier/program/forvaltningsit-master/index.html" TargetMode="External"/><Relationship Id="rId3" Type="http://schemas.openxmlformats.org/officeDocument/2006/relationships/hyperlink" Target="https://www.uio.no/studier/program/sosiologi-master/" TargetMode="External"/><Relationship Id="rId7" Type="http://schemas.openxmlformats.org/officeDocument/2006/relationships/hyperlink" Target="https://www.uio.no/studier/program/org-ledelse-master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studier/program/forvaltningsit-master/" TargetMode="External"/><Relationship Id="rId5" Type="http://schemas.openxmlformats.org/officeDocument/2006/relationships/hyperlink" Target="https://www.uio.no/english/studies/programmes/economics-master/index.html" TargetMode="External"/><Relationship Id="rId4" Type="http://schemas.openxmlformats.org/officeDocument/2006/relationships/hyperlink" Target="https://www.uio.no/studier/program/statsvitenskap-master/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sv/iss/?filter.level=bachelor&amp;filter.semester=h24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uio.no/studier/program/offadm/oppbygging/statsvitenskap/2021.html" TargetMode="Externa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program/forvaltningsit-master/index.html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english/studies/programmes/hem-master/index.html" TargetMode="External"/><Relationship Id="rId13" Type="http://schemas.openxmlformats.org/officeDocument/2006/relationships/hyperlink" Target="https://www.uio.no/studier/program/politisk-kommunikasjon-master/" TargetMode="External"/><Relationship Id="rId3" Type="http://schemas.openxmlformats.org/officeDocument/2006/relationships/hyperlink" Target="https://www.uio.no/studier/program/org-ledelse-master/" TargetMode="External"/><Relationship Id="rId7" Type="http://schemas.openxmlformats.org/officeDocument/2006/relationships/hyperlink" Target="https://www.uio.no/english/studies/programmes/healthecon-master/" TargetMode="External"/><Relationship Id="rId12" Type="http://schemas.openxmlformats.org/officeDocument/2006/relationships/hyperlink" Target="https://www.uio.no/english/studies/programmes/ces-master/" TargetMode="External"/><Relationship Id="rId2" Type="http://schemas.openxmlformats.org/officeDocument/2006/relationships/hyperlink" Target="https://www.uio.no/studier/program/offadm/jobb-studier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english/studies/programmes/humanrights-master/" TargetMode="External"/><Relationship Id="rId11" Type="http://schemas.openxmlformats.org/officeDocument/2006/relationships/hyperlink" Target="https://www.uio.no/english/studies/programmes/peace-master/" TargetMode="External"/><Relationship Id="rId5" Type="http://schemas.openxmlformats.org/officeDocument/2006/relationships/hyperlink" Target="https://www.uio.no/studier/program/tik-master/" TargetMode="External"/><Relationship Id="rId10" Type="http://schemas.openxmlformats.org/officeDocument/2006/relationships/hyperlink" Target="https://www.uio.no/studier/program/rettssosiologi-master/" TargetMode="External"/><Relationship Id="rId4" Type="http://schemas.openxmlformats.org/officeDocument/2006/relationships/hyperlink" Target="https://www.uio.no/studier/program/esst-master/" TargetMode="External"/><Relationship Id="rId9" Type="http://schemas.openxmlformats.org/officeDocument/2006/relationships/hyperlink" Target="https://www.uio.no/english/studies/programmes/education/index.html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io.no/studier/program/offadm/oppbygging/OADM_forvaltningsinformatikk.html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83156" y="1917608"/>
            <a:ext cx="7543989" cy="951869"/>
          </a:xfrm>
        </p:spPr>
        <p:txBody>
          <a:bodyPr/>
          <a:lstStyle/>
          <a:p>
            <a:pPr eaLnBrk="1" hangingPunct="1"/>
            <a:r>
              <a:rPr lang="nb-NO" dirty="0"/>
              <a:t>Veien videre?	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83156" y="2858131"/>
            <a:ext cx="7543989" cy="1459954"/>
          </a:xfrm>
        </p:spPr>
        <p:txBody>
          <a:bodyPr/>
          <a:lstStyle/>
          <a:p>
            <a:pPr eaLnBrk="1" hangingPunct="1"/>
            <a:r>
              <a:rPr lang="nb-NO" dirty="0"/>
              <a:t>Fordypninger på Bachelorprogrammet i offentlig administrasjon og ledelse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30194701-3CF2-3641-BD84-23F84F23D0A5}" type="datetime1">
              <a:rPr lang="nb-NO" smtClean="0"/>
              <a:pPr/>
              <a:t>03.04.2024</a:t>
            </a:fld>
            <a:endParaRPr lang="nb-NO"/>
          </a:p>
        </p:txBody>
      </p:sp>
      <p:sp>
        <p:nvSpPr>
          <p:cNvPr id="1638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7483532-1AC2-C146-B766-248EA948A85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nb-NO" dirty="0"/>
              <a:t>Dere kan velge fem ulike studieløp	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nb-NO" dirty="0">
                <a:hlinkClick r:id="rId3"/>
              </a:rPr>
              <a:t>Offentlig administrasjon og ledelse </a:t>
            </a:r>
            <a:endParaRPr lang="nb-NO" dirty="0"/>
          </a:p>
          <a:p>
            <a:pPr eaLnBrk="1" hangingPunct="1"/>
            <a:r>
              <a:rPr lang="nb-NO" dirty="0">
                <a:hlinkClick r:id="rId4"/>
              </a:rPr>
              <a:t>Sosiologi</a:t>
            </a:r>
            <a:r>
              <a:rPr lang="nb-NO" dirty="0"/>
              <a:t> </a:t>
            </a:r>
          </a:p>
          <a:p>
            <a:pPr eaLnBrk="1" hangingPunct="1"/>
            <a:r>
              <a:rPr lang="nb-NO" dirty="0">
                <a:hlinkClick r:id="rId5"/>
              </a:rPr>
              <a:t>Statsvitenskap</a:t>
            </a:r>
            <a:endParaRPr lang="nb-NO" dirty="0"/>
          </a:p>
          <a:p>
            <a:pPr eaLnBrk="1" hangingPunct="1"/>
            <a:r>
              <a:rPr lang="nb-NO" dirty="0">
                <a:hlinkClick r:id="rId6"/>
              </a:rPr>
              <a:t>Samfunnsøkonomi</a:t>
            </a:r>
            <a:endParaRPr lang="nb-NO" dirty="0"/>
          </a:p>
          <a:p>
            <a:pPr eaLnBrk="1" hangingPunct="1"/>
            <a:r>
              <a:rPr lang="nb-NO" dirty="0">
                <a:hlinkClick r:id="rId7"/>
              </a:rPr>
              <a:t>Forvaltningsinformatikk</a:t>
            </a:r>
            <a:endParaRPr lang="nb-NO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Valg av studieløp/fordypning avgjør hvilken master dere kan ta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>
                <a:hlinkClick r:id="rId3"/>
              </a:rPr>
              <a:t>Sosiologi </a:t>
            </a:r>
            <a:endParaRPr lang="nb-NO" dirty="0"/>
          </a:p>
          <a:p>
            <a:r>
              <a:rPr lang="nb-NO" dirty="0">
                <a:hlinkClick r:id="rId4"/>
              </a:rPr>
              <a:t>Statsvitenskap</a:t>
            </a:r>
            <a:endParaRPr lang="nb-NO" dirty="0"/>
          </a:p>
          <a:p>
            <a:r>
              <a:rPr lang="nb-NO" dirty="0" err="1">
                <a:hlinkClick r:id="rId5"/>
              </a:rPr>
              <a:t>Economics</a:t>
            </a:r>
            <a:endParaRPr lang="nb-NO" dirty="0"/>
          </a:p>
          <a:p>
            <a:r>
              <a:rPr lang="nb-NO" dirty="0">
                <a:hlinkClick r:id="rId6"/>
              </a:rPr>
              <a:t>Forvaltningsinformatikk </a:t>
            </a:r>
            <a:endParaRPr lang="nb-NO" dirty="0"/>
          </a:p>
          <a:p>
            <a:r>
              <a:rPr lang="nb-NO" dirty="0">
                <a:hlinkClick r:id="rId7"/>
              </a:rPr>
              <a:t>Organisasjon, ledelse og arbeid</a:t>
            </a:r>
            <a:endParaRPr lang="nb-NO" dirty="0">
              <a:hlinkClick r:id="rId8"/>
            </a:endParaRPr>
          </a:p>
          <a:p>
            <a:pPr marL="0" indent="0">
              <a:buNone/>
            </a:pPr>
            <a:endParaRPr lang="nb-NO" dirty="0">
              <a:hlinkClick r:id="rId8"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750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Sosiologi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62211" y="1651588"/>
            <a:ext cx="7050149" cy="3427992"/>
          </a:xfrm>
        </p:spPr>
        <p:txBody>
          <a:bodyPr/>
          <a:lstStyle/>
          <a:p>
            <a:r>
              <a:rPr lang="nb-NO" dirty="0"/>
              <a:t>Hvordan påvirker organisasjonskultur ulike arbeidsplasser?</a:t>
            </a:r>
          </a:p>
          <a:p>
            <a:r>
              <a:rPr lang="nb-NO" dirty="0"/>
              <a:t>Hvordan er maktforholdet mellom ledere og ansatte?</a:t>
            </a:r>
          </a:p>
          <a:p>
            <a:r>
              <a:rPr lang="nb-NO" dirty="0"/>
              <a:t>Hvordan preges arbeidsmarkedet av sosial ulikhet? </a:t>
            </a:r>
          </a:p>
          <a:p>
            <a:pPr marL="0" indent="0">
              <a:buNone/>
            </a:pPr>
            <a:endParaRPr lang="nb-NO" dirty="0"/>
          </a:p>
          <a:p>
            <a:pPr>
              <a:buFont typeface="Wingdings" panose="05000000000000000000" pitchFamily="2" charset="2"/>
              <a:buChar char="q"/>
            </a:pPr>
            <a:r>
              <a:rPr lang="nb-NO" i="1" dirty="0"/>
              <a:t>Sosiologer er opptatt av å forstå samspill og konflikt, interesse- og maktforhold innen og mellom sosiale enheter. Sosiologer studerer ulike typer gruppers og samfunns egenart.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458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Sosiologi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Du kan for eksempel spesialisere deg i</a:t>
            </a:r>
          </a:p>
          <a:p>
            <a:pPr lvl="1"/>
            <a:r>
              <a:rPr lang="en-US" sz="1400" dirty="0" err="1"/>
              <a:t>Ulikhet</a:t>
            </a:r>
            <a:r>
              <a:rPr lang="en-US" sz="1400" dirty="0"/>
              <a:t>: </a:t>
            </a:r>
            <a:r>
              <a:rPr lang="en-US" sz="1400" dirty="0" err="1"/>
              <a:t>klasse</a:t>
            </a:r>
            <a:r>
              <a:rPr lang="en-US" sz="1400" dirty="0"/>
              <a:t>, </a:t>
            </a:r>
            <a:r>
              <a:rPr lang="en-US" sz="1400" dirty="0" err="1"/>
              <a:t>kjønn</a:t>
            </a:r>
            <a:r>
              <a:rPr lang="en-US" sz="1400" dirty="0"/>
              <a:t>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etnisitet</a:t>
            </a:r>
            <a:endParaRPr lang="en-US" sz="1400" dirty="0"/>
          </a:p>
          <a:p>
            <a:pPr lvl="1"/>
            <a:r>
              <a:rPr lang="en-US" sz="1400" dirty="0" err="1"/>
              <a:t>Arbeid</a:t>
            </a:r>
            <a:r>
              <a:rPr lang="en-US" sz="1400" dirty="0"/>
              <a:t> </a:t>
            </a:r>
            <a:r>
              <a:rPr lang="en-US" sz="1400" dirty="0" err="1"/>
              <a:t>og</a:t>
            </a:r>
            <a:r>
              <a:rPr lang="en-US" sz="1400" dirty="0"/>
              <a:t> </a:t>
            </a:r>
            <a:r>
              <a:rPr lang="en-US" sz="1400" dirty="0" err="1"/>
              <a:t>organisasjon</a:t>
            </a:r>
            <a:endParaRPr lang="en-US" sz="1400" dirty="0"/>
          </a:p>
          <a:p>
            <a:pPr lvl="1"/>
            <a:r>
              <a:rPr lang="en-US" sz="1400" dirty="0" err="1"/>
              <a:t>Avvik</a:t>
            </a:r>
            <a:endParaRPr lang="en-US" sz="1400" dirty="0"/>
          </a:p>
          <a:p>
            <a:pPr lvl="1"/>
            <a:r>
              <a:rPr lang="en-US" sz="1400" dirty="0" err="1"/>
              <a:t>Nære</a:t>
            </a:r>
            <a:r>
              <a:rPr lang="en-US" sz="1400" dirty="0"/>
              <a:t> </a:t>
            </a:r>
            <a:r>
              <a:rPr lang="en-US" sz="1400" dirty="0" err="1"/>
              <a:t>relasjoner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endring</a:t>
            </a:r>
            <a:endParaRPr lang="en-US" sz="1400" dirty="0"/>
          </a:p>
          <a:p>
            <a:pPr lvl="1"/>
            <a:r>
              <a:rPr lang="en-US" sz="1400" dirty="0" err="1"/>
              <a:t>Kultur</a:t>
            </a:r>
            <a:endParaRPr lang="en-US" sz="1400" dirty="0"/>
          </a:p>
          <a:p>
            <a:pPr lvl="1"/>
            <a:r>
              <a:rPr lang="en-US" sz="1400" dirty="0" err="1"/>
              <a:t>Velferdsstaten</a:t>
            </a:r>
            <a:endParaRPr lang="en-US" sz="1400" dirty="0"/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132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76EAAEEE-7CB8-4DC5-83CC-CF79E25E17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5655" y="604539"/>
            <a:ext cx="6100003" cy="4729713"/>
          </a:xfrm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0504640-6377-4186-B64D-F6B67AA48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8F920E4-0A12-461E-9A8F-89AAD28B03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11" name="Tittel 10">
            <a:extLst>
              <a:ext uri="{FF2B5EF4-FFF2-40B4-BE49-F238E27FC236}">
                <a16:creationId xmlns:a16="http://schemas.microsoft.com/office/drawing/2014/main" id="{76D12028-578E-4320-92A4-BB111CD675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6058" y="4945732"/>
            <a:ext cx="7921944" cy="953130"/>
          </a:xfrm>
        </p:spPr>
        <p:txBody>
          <a:bodyPr/>
          <a:lstStyle/>
          <a:p>
            <a:r>
              <a:rPr lang="nb-NO" sz="1600" b="0" dirty="0">
                <a:hlinkClick r:id="rId3"/>
              </a:rPr>
              <a:t>Valgfrie fordypningsemner</a:t>
            </a:r>
            <a:endParaRPr lang="nb-NO" sz="1600" b="0" dirty="0"/>
          </a:p>
        </p:txBody>
      </p:sp>
    </p:spTree>
    <p:extLst>
      <p:ext uri="{BB962C8B-B14F-4D97-AF65-F5344CB8AC3E}">
        <p14:creationId xmlns:p14="http://schemas.microsoft.com/office/powerpoint/2010/main" val="2152223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Statsvitenskap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Hva er de vanligste problemene knyttet til endringsprosesser i offentlige institusjoner?</a:t>
            </a:r>
          </a:p>
          <a:p>
            <a:r>
              <a:rPr lang="en-US" dirty="0" err="1"/>
              <a:t>Hvorfor</a:t>
            </a:r>
            <a:r>
              <a:rPr lang="en-US" dirty="0"/>
              <a:t> </a:t>
            </a:r>
            <a:r>
              <a:rPr lang="en-US" dirty="0" err="1"/>
              <a:t>oppstår</a:t>
            </a:r>
            <a:r>
              <a:rPr lang="en-US" dirty="0"/>
              <a:t> </a:t>
            </a:r>
            <a:r>
              <a:rPr lang="en-US" dirty="0" err="1"/>
              <a:t>det</a:t>
            </a:r>
            <a:r>
              <a:rPr lang="en-US" dirty="0"/>
              <a:t> </a:t>
            </a:r>
            <a:r>
              <a:rPr lang="en-US" dirty="0" err="1"/>
              <a:t>ofte</a:t>
            </a:r>
            <a:r>
              <a:rPr lang="en-US" dirty="0"/>
              <a:t> </a:t>
            </a:r>
            <a:r>
              <a:rPr lang="en-US" dirty="0" err="1"/>
              <a:t>konflikter</a:t>
            </a:r>
            <a:r>
              <a:rPr lang="en-US" dirty="0"/>
              <a:t> </a:t>
            </a:r>
            <a:r>
              <a:rPr lang="en-US" dirty="0" err="1"/>
              <a:t>mellom</a:t>
            </a:r>
            <a:r>
              <a:rPr lang="en-US" dirty="0"/>
              <a:t> </a:t>
            </a:r>
            <a:r>
              <a:rPr lang="en-US" dirty="0" err="1"/>
              <a:t>nasjonal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lokal</a:t>
            </a:r>
            <a:r>
              <a:rPr lang="en-US" dirty="0"/>
              <a:t> </a:t>
            </a:r>
            <a:r>
              <a:rPr lang="en-US" dirty="0" err="1"/>
              <a:t>styring</a:t>
            </a:r>
            <a:r>
              <a:rPr lang="en-US" dirty="0"/>
              <a:t>? </a:t>
            </a:r>
          </a:p>
          <a:p>
            <a:r>
              <a:rPr lang="nb-NO" dirty="0"/>
              <a:t>Hva er egnede virkemidler for å nå mål i offentlig politikk?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000" i="1" dirty="0" err="1"/>
              <a:t>Studiet</a:t>
            </a:r>
            <a:r>
              <a:rPr lang="en-US" sz="2000" i="1" dirty="0"/>
              <a:t> </a:t>
            </a:r>
            <a:r>
              <a:rPr lang="en-US" sz="2000" i="1" dirty="0" err="1"/>
              <a:t>lærer</a:t>
            </a:r>
            <a:r>
              <a:rPr lang="en-US" sz="2000" i="1" dirty="0"/>
              <a:t> </a:t>
            </a:r>
            <a:r>
              <a:rPr lang="en-US" sz="2000" i="1" dirty="0" err="1"/>
              <a:t>deg</a:t>
            </a:r>
            <a:r>
              <a:rPr lang="en-US" sz="2000" i="1" dirty="0"/>
              <a:t> å </a:t>
            </a:r>
            <a:r>
              <a:rPr lang="en-US" sz="2000" i="1" dirty="0" err="1"/>
              <a:t>beskrive</a:t>
            </a:r>
            <a:r>
              <a:rPr lang="en-US" sz="2000" i="1" dirty="0"/>
              <a:t>, </a:t>
            </a:r>
            <a:r>
              <a:rPr lang="en-US" sz="2000" i="1" dirty="0" err="1"/>
              <a:t>forklare</a:t>
            </a:r>
            <a:r>
              <a:rPr lang="en-US" sz="2000" i="1" dirty="0"/>
              <a:t> </a:t>
            </a:r>
            <a:r>
              <a:rPr lang="en-US" sz="2000" i="1" dirty="0" err="1"/>
              <a:t>og</a:t>
            </a:r>
            <a:r>
              <a:rPr lang="en-US" sz="2000" i="1" dirty="0"/>
              <a:t> </a:t>
            </a:r>
            <a:r>
              <a:rPr lang="en-US" sz="2000" i="1" dirty="0" err="1"/>
              <a:t>vurdere</a:t>
            </a:r>
            <a:r>
              <a:rPr lang="en-US" sz="2000" i="1" dirty="0"/>
              <a:t> </a:t>
            </a:r>
            <a:r>
              <a:rPr lang="en-US" sz="2000" i="1" dirty="0" err="1"/>
              <a:t>politiske</a:t>
            </a:r>
            <a:r>
              <a:rPr lang="en-US" sz="2000" i="1" dirty="0"/>
              <a:t> </a:t>
            </a:r>
            <a:r>
              <a:rPr lang="en-US" sz="2000" i="1" dirty="0" err="1"/>
              <a:t>prosesser</a:t>
            </a:r>
            <a:r>
              <a:rPr lang="en-US" sz="2000" i="1" dirty="0"/>
              <a:t> </a:t>
            </a:r>
            <a:r>
              <a:rPr lang="en-US" sz="2000" i="1" dirty="0" err="1"/>
              <a:t>og</a:t>
            </a:r>
            <a:r>
              <a:rPr lang="en-US" sz="2000" i="1" dirty="0"/>
              <a:t> </a:t>
            </a:r>
            <a:r>
              <a:rPr lang="en-US" sz="2000" i="1" dirty="0" err="1"/>
              <a:t>institusjoner</a:t>
            </a:r>
            <a:r>
              <a:rPr lang="en-US" sz="2000" i="1" dirty="0"/>
              <a:t>. Du </a:t>
            </a:r>
            <a:r>
              <a:rPr lang="en-US" sz="2000" i="1" dirty="0" err="1"/>
              <a:t>lærer</a:t>
            </a:r>
            <a:r>
              <a:rPr lang="en-US" sz="2000" i="1" dirty="0"/>
              <a:t> om </a:t>
            </a:r>
            <a:r>
              <a:rPr lang="en-US" sz="2000" i="1" dirty="0" err="1"/>
              <a:t>politikk</a:t>
            </a:r>
            <a:r>
              <a:rPr lang="en-US" sz="2000" i="1" dirty="0"/>
              <a:t> </a:t>
            </a:r>
            <a:r>
              <a:rPr lang="en-US" sz="2000" i="1" dirty="0" err="1"/>
              <a:t>på</a:t>
            </a:r>
            <a:r>
              <a:rPr lang="en-US" sz="2000" i="1" dirty="0"/>
              <a:t> </a:t>
            </a:r>
            <a:r>
              <a:rPr lang="en-US" sz="2000" i="1" dirty="0" err="1"/>
              <a:t>nasjonalt</a:t>
            </a:r>
            <a:r>
              <a:rPr lang="en-US" sz="2000" i="1" dirty="0"/>
              <a:t> </a:t>
            </a:r>
            <a:r>
              <a:rPr lang="en-US" sz="2000" i="1" dirty="0" err="1"/>
              <a:t>og</a:t>
            </a:r>
            <a:r>
              <a:rPr lang="en-US" sz="2000" i="1" dirty="0"/>
              <a:t> </a:t>
            </a:r>
            <a:r>
              <a:rPr lang="en-US" sz="2000" i="1" dirty="0" err="1"/>
              <a:t>internasjonalt</a:t>
            </a:r>
            <a:r>
              <a:rPr lang="en-US" sz="2000" i="1" dirty="0"/>
              <a:t> </a:t>
            </a:r>
            <a:r>
              <a:rPr lang="en-US" sz="2000" i="1" dirty="0" err="1"/>
              <a:t>nivå</a:t>
            </a:r>
            <a:r>
              <a:rPr lang="en-US" sz="2000" i="1" dirty="0"/>
              <a:t>, </a:t>
            </a:r>
            <a:r>
              <a:rPr lang="en-US" sz="2000" i="1" dirty="0" err="1"/>
              <a:t>og</a:t>
            </a:r>
            <a:r>
              <a:rPr lang="en-US" sz="2000" i="1" dirty="0"/>
              <a:t> om </a:t>
            </a:r>
            <a:r>
              <a:rPr lang="en-US" sz="2000" i="1" dirty="0" err="1"/>
              <a:t>hvordan</a:t>
            </a:r>
            <a:r>
              <a:rPr lang="en-US" sz="2000" i="1" dirty="0"/>
              <a:t> </a:t>
            </a:r>
            <a:r>
              <a:rPr lang="en-US" sz="2000" i="1" dirty="0" err="1"/>
              <a:t>individer</a:t>
            </a:r>
            <a:r>
              <a:rPr lang="en-US" sz="2000" i="1" dirty="0"/>
              <a:t>, </a:t>
            </a:r>
            <a:r>
              <a:rPr lang="en-US" sz="2000" i="1" dirty="0" err="1"/>
              <a:t>grupper</a:t>
            </a:r>
            <a:r>
              <a:rPr lang="en-US" sz="2000" i="1" dirty="0"/>
              <a:t> </a:t>
            </a:r>
            <a:r>
              <a:rPr lang="en-US" sz="2000" i="1" dirty="0" err="1"/>
              <a:t>og</a:t>
            </a:r>
            <a:r>
              <a:rPr lang="en-US" sz="2000" i="1" dirty="0"/>
              <a:t> </a:t>
            </a:r>
            <a:r>
              <a:rPr lang="en-US" sz="2000" i="1" dirty="0" err="1"/>
              <a:t>stater</a:t>
            </a:r>
            <a:r>
              <a:rPr lang="en-US" sz="2000" i="1" dirty="0"/>
              <a:t> </a:t>
            </a:r>
            <a:r>
              <a:rPr lang="en-US" sz="2000" i="1" dirty="0" err="1"/>
              <a:t>opptrer</a:t>
            </a:r>
            <a:r>
              <a:rPr lang="en-US" sz="2000" i="1" dirty="0"/>
              <a:t> </a:t>
            </a:r>
            <a:r>
              <a:rPr lang="en-US" sz="2000" i="1" dirty="0" err="1"/>
              <a:t>i</a:t>
            </a:r>
            <a:r>
              <a:rPr lang="en-US" sz="2000" i="1" dirty="0"/>
              <a:t> </a:t>
            </a:r>
            <a:r>
              <a:rPr lang="en-US" sz="2000" i="1" dirty="0" err="1"/>
              <a:t>politikken</a:t>
            </a:r>
            <a:r>
              <a:rPr lang="en-US" sz="2000" i="1" dirty="0"/>
              <a:t>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629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Statsvitenskap består av fire fagområder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Politisk teori</a:t>
            </a:r>
            <a:endParaRPr lang="en-US" dirty="0"/>
          </a:p>
          <a:p>
            <a:r>
              <a:rPr lang="nb-NO" dirty="0"/>
              <a:t>Internasjonal politikk</a:t>
            </a:r>
          </a:p>
          <a:p>
            <a:r>
              <a:rPr lang="nb-NO" dirty="0"/>
              <a:t>Komparativ politikk</a:t>
            </a:r>
          </a:p>
          <a:p>
            <a:r>
              <a:rPr lang="nb-NO" dirty="0"/>
              <a:t>Offentlig politikk og administrasjon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dirty="0" err="1"/>
              <a:t>Ulike</a:t>
            </a:r>
            <a:r>
              <a:rPr lang="en-US" dirty="0"/>
              <a:t> </a:t>
            </a:r>
            <a:r>
              <a:rPr lang="en-US" dirty="0" err="1"/>
              <a:t>tema</a:t>
            </a:r>
            <a:r>
              <a:rPr lang="en-US" dirty="0"/>
              <a:t>: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nb-NO" sz="1400" dirty="0"/>
              <a:t>Modernisering av </a:t>
            </a:r>
            <a:r>
              <a:rPr lang="nb-NO" sz="1400" dirty="0" err="1"/>
              <a:t>offetnlig</a:t>
            </a:r>
            <a:r>
              <a:rPr lang="nb-NO" sz="1400" dirty="0"/>
              <a:t> sektor</a:t>
            </a:r>
          </a:p>
          <a:p>
            <a:pPr lvl="3">
              <a:buFont typeface="Wingdings" panose="05000000000000000000" pitchFamily="2" charset="2"/>
              <a:buChar char="§"/>
            </a:pPr>
            <a:r>
              <a:rPr lang="nb-NO" sz="1400" dirty="0"/>
              <a:t>Gjennomføring av miljøverntiltak</a:t>
            </a:r>
            <a:endParaRPr lang="en-US" sz="14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400" dirty="0" err="1"/>
              <a:t>Europeisk</a:t>
            </a:r>
            <a:r>
              <a:rPr lang="en-US" sz="1400" dirty="0"/>
              <a:t> </a:t>
            </a:r>
            <a:r>
              <a:rPr lang="en-US" sz="1400" dirty="0" err="1"/>
              <a:t>integrasjon</a:t>
            </a:r>
            <a:endParaRPr lang="en-US" sz="14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400" dirty="0" err="1"/>
              <a:t>Administrativ</a:t>
            </a:r>
            <a:r>
              <a:rPr lang="en-US" sz="1400" dirty="0"/>
              <a:t> </a:t>
            </a:r>
            <a:r>
              <a:rPr lang="en-US" sz="1400" dirty="0" err="1"/>
              <a:t>kapasitetsstyrking</a:t>
            </a:r>
            <a:r>
              <a:rPr lang="en-US" sz="1400" dirty="0"/>
              <a:t> </a:t>
            </a:r>
            <a:r>
              <a:rPr lang="en-US" sz="1400" dirty="0" err="1"/>
              <a:t>i</a:t>
            </a:r>
            <a:r>
              <a:rPr lang="en-US" sz="1400" dirty="0"/>
              <a:t> </a:t>
            </a:r>
            <a:r>
              <a:rPr lang="en-US" sz="1400" dirty="0" err="1"/>
              <a:t>utviklingsland</a:t>
            </a:r>
            <a:endParaRPr lang="en-US" sz="1400" dirty="0"/>
          </a:p>
          <a:p>
            <a:pPr lvl="3">
              <a:buFont typeface="Wingdings" panose="05000000000000000000" pitchFamily="2" charset="2"/>
              <a:buChar char="§"/>
            </a:pPr>
            <a:r>
              <a:rPr lang="en-US" sz="1400" dirty="0" err="1"/>
              <a:t>Forvaltningsmodernisering</a:t>
            </a:r>
            <a:r>
              <a:rPr lang="en-US" sz="1400" dirty="0"/>
              <a:t> </a:t>
            </a:r>
            <a:r>
              <a:rPr lang="en-US" sz="1400" dirty="0" err="1"/>
              <a:t>på</a:t>
            </a:r>
            <a:r>
              <a:rPr lang="en-US" sz="1400" dirty="0"/>
              <a:t> </a:t>
            </a:r>
            <a:r>
              <a:rPr lang="en-US" sz="1400" dirty="0" err="1"/>
              <a:t>tvers</a:t>
            </a:r>
            <a:r>
              <a:rPr lang="en-US" sz="1400" dirty="0"/>
              <a:t> </a:t>
            </a:r>
            <a:r>
              <a:rPr lang="en-US" sz="1400" dirty="0" err="1"/>
              <a:t>av</a:t>
            </a:r>
            <a:r>
              <a:rPr lang="en-US" sz="1400" dirty="0"/>
              <a:t> </a:t>
            </a:r>
            <a:r>
              <a:rPr lang="en-US" sz="1400" dirty="0" err="1"/>
              <a:t>landegrenser</a:t>
            </a:r>
            <a:r>
              <a:rPr lang="en-US" sz="1400" dirty="0"/>
              <a:t>.</a:t>
            </a:r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294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B909FD-6721-4DE3-A1B0-FEA6A9C3F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9872" y="5171474"/>
            <a:ext cx="5486400" cy="472281"/>
          </a:xfrm>
        </p:spPr>
        <p:txBody>
          <a:bodyPr wrap="square" anchor="b">
            <a:normAutofit/>
          </a:bodyPr>
          <a:lstStyle/>
          <a:p>
            <a:r>
              <a:rPr lang="nb-NO" b="0" dirty="0">
                <a:hlinkClick r:id="rId2"/>
              </a:rPr>
              <a:t>Fordypningsemner</a:t>
            </a:r>
            <a:endParaRPr lang="nb-NO" b="0" dirty="0"/>
          </a:p>
        </p:txBody>
      </p:sp>
      <p:pic>
        <p:nvPicPr>
          <p:cNvPr id="7" name="Plassholder for innhold 6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AD5C27B1-5AC4-4F5B-89C8-3CA2084B5ED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tretch/>
        </p:blipFill>
        <p:spPr>
          <a:xfrm>
            <a:off x="971600" y="525142"/>
            <a:ext cx="6845707" cy="4809110"/>
          </a:xfrm>
          <a:noFill/>
        </p:spPr>
      </p:pic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0BBA76D-89AD-4927-B742-D829FAACE3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2210" y="5334252"/>
            <a:ext cx="1904895" cy="380748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1CC945FA-5706-8647-BF4D-CC4ACB4F4A53}" type="datetime1">
              <a:rPr lang="nb-NO" smtClean="0"/>
              <a:pPr>
                <a:spcAft>
                  <a:spcPts val="600"/>
                </a:spcAft>
                <a:defRPr/>
              </a:pPr>
              <a:t>03.04.2024</a:t>
            </a:fld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17E1CBF7-2630-4EB5-83B0-1CE5EA4729B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018953" y="5334252"/>
            <a:ext cx="685359" cy="380748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EAC51A5D-1B6D-BA45-A176-DE2DC6E2E02C}" type="slidenum">
              <a:rPr lang="en-US" smtClean="0"/>
              <a:pPr>
                <a:spcAft>
                  <a:spcPts val="600"/>
                </a:spcAft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323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Samfunnsøkonomi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755576" y="1633364"/>
            <a:ext cx="7924464" cy="3790406"/>
          </a:xfrm>
        </p:spPr>
        <p:txBody>
          <a:bodyPr/>
          <a:lstStyle/>
          <a:p>
            <a:r>
              <a:rPr lang="nb-NO" dirty="0"/>
              <a:t>Hva er kostnadene ved å legge om til mer miljøvennlig drift?</a:t>
            </a:r>
          </a:p>
          <a:p>
            <a:r>
              <a:rPr lang="nb-NO" dirty="0"/>
              <a:t>Hvordan påvirkes økonomien av demografiske forhold? Eller av policy?</a:t>
            </a:r>
          </a:p>
          <a:p>
            <a:r>
              <a:rPr lang="nb-NO" dirty="0"/>
              <a:t>Hvordan skal vi fordele ressurser på en rettferdig måte?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i="1" dirty="0" err="1"/>
              <a:t>Samfunnsøkonomer</a:t>
            </a:r>
            <a:r>
              <a:rPr lang="en-US" i="1" dirty="0"/>
              <a:t> </a:t>
            </a:r>
            <a:r>
              <a:rPr lang="en-US" i="1" dirty="0" err="1"/>
              <a:t>prøver</a:t>
            </a:r>
            <a:r>
              <a:rPr lang="en-US" i="1" dirty="0"/>
              <a:t> å </a:t>
            </a:r>
            <a:r>
              <a:rPr lang="en-US" i="1" dirty="0" err="1"/>
              <a:t>forstå</a:t>
            </a:r>
            <a:r>
              <a:rPr lang="en-US" i="1" dirty="0"/>
              <a:t> </a:t>
            </a:r>
            <a:r>
              <a:rPr lang="en-US" i="1" dirty="0" err="1"/>
              <a:t>samspillet</a:t>
            </a:r>
            <a:r>
              <a:rPr lang="en-US" i="1" dirty="0"/>
              <a:t> </a:t>
            </a:r>
            <a:r>
              <a:rPr lang="en-US" i="1" dirty="0" err="1"/>
              <a:t>mellom</a:t>
            </a:r>
            <a:r>
              <a:rPr lang="en-US" i="1" dirty="0"/>
              <a:t> </a:t>
            </a:r>
            <a:r>
              <a:rPr lang="en-US" i="1" dirty="0" err="1"/>
              <a:t>økonomi</a:t>
            </a:r>
            <a:r>
              <a:rPr lang="en-US" i="1" dirty="0"/>
              <a:t> </a:t>
            </a:r>
            <a:r>
              <a:rPr lang="en-US" i="1" dirty="0" err="1"/>
              <a:t>og</a:t>
            </a:r>
            <a:r>
              <a:rPr lang="en-US" i="1" dirty="0"/>
              <a:t> </a:t>
            </a:r>
            <a:r>
              <a:rPr lang="en-US" i="1" dirty="0" err="1"/>
              <a:t>andre</a:t>
            </a:r>
            <a:r>
              <a:rPr lang="en-US" i="1" dirty="0"/>
              <a:t> </a:t>
            </a:r>
            <a:r>
              <a:rPr lang="en-US" i="1" dirty="0" err="1"/>
              <a:t>samfunnskrefter</a:t>
            </a:r>
            <a:r>
              <a:rPr lang="en-US" i="1" dirty="0"/>
              <a:t>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796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Samfunnsøkonomi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Du velger én fordypning</a:t>
            </a:r>
          </a:p>
          <a:p>
            <a:pPr lvl="1"/>
            <a:r>
              <a:rPr lang="nb-NO" dirty="0" err="1"/>
              <a:t>Economics</a:t>
            </a:r>
            <a:endParaRPr lang="nb-NO" dirty="0"/>
          </a:p>
          <a:p>
            <a:pPr lvl="1"/>
            <a:r>
              <a:rPr lang="nb-NO" dirty="0" err="1"/>
              <a:t>Enivornmental</a:t>
            </a:r>
            <a:r>
              <a:rPr lang="nb-NO" dirty="0"/>
              <a:t>-, Resource- and Development </a:t>
            </a:r>
            <a:r>
              <a:rPr lang="nb-NO" dirty="0" err="1"/>
              <a:t>Economics</a:t>
            </a:r>
            <a:endParaRPr lang="nb-NO" dirty="0"/>
          </a:p>
          <a:p>
            <a:pPr lvl="1"/>
            <a:r>
              <a:rPr lang="nb-NO" dirty="0"/>
              <a:t>Research</a:t>
            </a:r>
          </a:p>
          <a:p>
            <a:r>
              <a:rPr lang="nb-NO" dirty="0"/>
              <a:t>Ulike tema innenfor økonomi</a:t>
            </a:r>
          </a:p>
          <a:p>
            <a:pPr lvl="1"/>
            <a:r>
              <a:rPr lang="en-US" sz="1400" dirty="0"/>
              <a:t>Demography</a:t>
            </a:r>
          </a:p>
          <a:p>
            <a:pPr lvl="1"/>
            <a:r>
              <a:rPr lang="en-US" sz="1400" dirty="0"/>
              <a:t>International Economics</a:t>
            </a:r>
          </a:p>
          <a:p>
            <a:pPr lvl="1"/>
            <a:r>
              <a:rPr lang="en-US" sz="1400" dirty="0" err="1"/>
              <a:t>Behavioural</a:t>
            </a:r>
            <a:r>
              <a:rPr lang="en-US" sz="1400" dirty="0"/>
              <a:t> Economics</a:t>
            </a:r>
          </a:p>
          <a:p>
            <a:pPr lvl="1"/>
            <a:r>
              <a:rPr lang="en-US" sz="1400" dirty="0"/>
              <a:t>Economic Policy</a:t>
            </a:r>
          </a:p>
          <a:p>
            <a:pPr lvl="1"/>
            <a:r>
              <a:rPr lang="en-US" sz="1400" dirty="0"/>
              <a:t>Industry Markets and Competition</a:t>
            </a:r>
          </a:p>
          <a:p>
            <a:pPr lvl="1"/>
            <a:r>
              <a:rPr lang="en-US" sz="1400" dirty="0"/>
              <a:t>Growth and Development</a:t>
            </a:r>
          </a:p>
          <a:p>
            <a:pPr lvl="1"/>
            <a:r>
              <a:rPr lang="en-US" sz="1400" dirty="0"/>
              <a:t>Resources Energy and Environment. </a:t>
            </a:r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490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ssholder for innhold 8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3BF466E0-E1D3-4E16-B8C8-615B957F7C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9031" y="598488"/>
            <a:ext cx="7305939" cy="5059362"/>
          </a:xfrm>
          <a:noFill/>
        </p:spPr>
      </p:pic>
      <p:sp>
        <p:nvSpPr>
          <p:cNvPr id="4" name="Plassholder for dato 3" hidden="1">
            <a:extLst>
              <a:ext uri="{FF2B5EF4-FFF2-40B4-BE49-F238E27FC236}">
                <a16:creationId xmlns:a16="http://schemas.microsoft.com/office/drawing/2014/main" id="{BCF1CD70-E9A0-4EB5-9801-E9981C42C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fld id="{1CC945FA-5706-8647-BF4D-CC4ACB4F4A53}" type="datetime1">
              <a:rPr lang="nb-NO" smtClean="0"/>
              <a:pPr>
                <a:spcAft>
                  <a:spcPts val="600"/>
                </a:spcAft>
                <a:defRPr/>
              </a:pPr>
              <a:t>03.04.2024</a:t>
            </a:fld>
            <a:endParaRPr lang="nb-NO"/>
          </a:p>
        </p:txBody>
      </p:sp>
      <p:sp>
        <p:nvSpPr>
          <p:cNvPr id="5" name="Plassholder for lysbildenummer 4" hidden="1">
            <a:extLst>
              <a:ext uri="{FF2B5EF4-FFF2-40B4-BE49-F238E27FC236}">
                <a16:creationId xmlns:a16="http://schemas.microsoft.com/office/drawing/2014/main" id="{52A2B5A0-63A7-4F5D-9921-D22293C1CE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fld id="{EAC51A5D-1B6D-BA45-A176-DE2DC6E2E02C}" type="slidenum">
              <a:rPr lang="en-US" smtClean="0"/>
              <a:pPr>
                <a:spcAft>
                  <a:spcPts val="600"/>
                </a:spcAft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7042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Forvaltningsinformatikk </a:t>
            </a:r>
            <a:endParaRPr lang="nb-NO" dirty="0">
              <a:hlinkClick r:id="rId2"/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kan IKT bidra til bedre offentlige tjenester, økt politisk engasjement og mer effektiv saksbehandling?</a:t>
            </a:r>
          </a:p>
          <a:p>
            <a:r>
              <a:rPr lang="nb-NO" dirty="0"/>
              <a:t>Hvordan er forholdet mellom teknologi og samfunnsidealer som demokrati, rettssikkerhet og personvern?</a:t>
            </a:r>
          </a:p>
          <a:p>
            <a:pPr marL="0" indent="0">
              <a:buNone/>
            </a:pPr>
            <a:endParaRPr lang="nb-NO" dirty="0"/>
          </a:p>
          <a:p>
            <a:pPr>
              <a:buFont typeface="Wingdings" panose="05000000000000000000" pitchFamily="2" charset="2"/>
              <a:buChar char="q"/>
            </a:pPr>
            <a:r>
              <a:rPr lang="nb-NO" sz="2000" i="1" dirty="0"/>
              <a:t>Masterprogrammet skal utvikle forståelse for sentrale spørsmål knyttet til omstillingen av offentlig sektor ut fra samfunnsvitenskapelige, informatiske og juridiske forskningsperspektiver.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01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ssholder for innhold 6" descr="Et bilde som inneholder tekst, skjermbilde, Font, nummer&#10;&#10;Automatisk generert beskrivelse">
            <a:extLst>
              <a:ext uri="{FF2B5EF4-FFF2-40B4-BE49-F238E27FC236}">
                <a16:creationId xmlns:a16="http://schemas.microsoft.com/office/drawing/2014/main" id="{7B4EF7ED-436D-46F1-98E0-0F29B99F01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8256" y="598488"/>
            <a:ext cx="8127489" cy="5059362"/>
          </a:xfrm>
          <a:noFill/>
        </p:spPr>
      </p:pic>
      <p:sp>
        <p:nvSpPr>
          <p:cNvPr id="4" name="Plassholder for dato 3" hidden="1">
            <a:extLst>
              <a:ext uri="{FF2B5EF4-FFF2-40B4-BE49-F238E27FC236}">
                <a16:creationId xmlns:a16="http://schemas.microsoft.com/office/drawing/2014/main" id="{0203405D-5710-4D45-9D6F-A02AB7B24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fld id="{1CC945FA-5706-8647-BF4D-CC4ACB4F4A53}" type="datetime1">
              <a:rPr lang="nb-NO" smtClean="0"/>
              <a:pPr>
                <a:spcAft>
                  <a:spcPts val="600"/>
                </a:spcAft>
                <a:defRPr/>
              </a:pPr>
              <a:t>03.04.2024</a:t>
            </a:fld>
            <a:endParaRPr lang="nb-NO"/>
          </a:p>
        </p:txBody>
      </p:sp>
      <p:sp>
        <p:nvSpPr>
          <p:cNvPr id="5" name="Plassholder for lysbildenummer 4" hidden="1">
            <a:extLst>
              <a:ext uri="{FF2B5EF4-FFF2-40B4-BE49-F238E27FC236}">
                <a16:creationId xmlns:a16="http://schemas.microsoft.com/office/drawing/2014/main" id="{46979421-2ABE-4363-8D4A-FF8BE2C135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fld id="{EAC51A5D-1B6D-BA45-A176-DE2DC6E2E02C}" type="slidenum">
              <a:rPr lang="en-US" smtClean="0"/>
              <a:pPr>
                <a:spcAft>
                  <a:spcPts val="600"/>
                </a:spcAft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0736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210" y="499460"/>
            <a:ext cx="7921944" cy="953130"/>
          </a:xfrm>
        </p:spPr>
        <p:txBody>
          <a:bodyPr/>
          <a:lstStyle/>
          <a:p>
            <a:r>
              <a:rPr lang="nb-NO" dirty="0">
                <a:hlinkClick r:id="rId2"/>
              </a:rPr>
              <a:t>Tverrfaglige mastere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62623" y="1345332"/>
            <a:ext cx="7924464" cy="3870208"/>
          </a:xfrm>
        </p:spPr>
        <p:txBody>
          <a:bodyPr/>
          <a:lstStyle/>
          <a:p>
            <a:r>
              <a:rPr lang="en-US" sz="2000" dirty="0" err="1">
                <a:hlinkClick r:id="rId3"/>
              </a:rPr>
              <a:t>Organisasjon</a:t>
            </a:r>
            <a:r>
              <a:rPr lang="en-US" sz="2000" dirty="0">
                <a:hlinkClick r:id="rId3"/>
              </a:rPr>
              <a:t>, </a:t>
            </a:r>
            <a:r>
              <a:rPr lang="en-US" sz="2000" dirty="0" err="1">
                <a:hlinkClick r:id="rId3"/>
              </a:rPr>
              <a:t>ledelse</a:t>
            </a:r>
            <a:r>
              <a:rPr lang="en-US" sz="2000" dirty="0">
                <a:hlinkClick r:id="rId3"/>
              </a:rPr>
              <a:t> </a:t>
            </a:r>
            <a:r>
              <a:rPr lang="en-US" sz="2000" dirty="0" err="1">
                <a:hlinkClick r:id="rId3"/>
              </a:rPr>
              <a:t>og</a:t>
            </a:r>
            <a:r>
              <a:rPr lang="en-US" sz="2000" dirty="0">
                <a:hlinkClick r:id="rId3"/>
              </a:rPr>
              <a:t> </a:t>
            </a:r>
            <a:r>
              <a:rPr lang="en-US" sz="2000" dirty="0" err="1">
                <a:hlinkClick r:id="rId3"/>
              </a:rPr>
              <a:t>arbeid</a:t>
            </a:r>
            <a:r>
              <a:rPr lang="en-US" sz="2000" dirty="0"/>
              <a:t> </a:t>
            </a:r>
          </a:p>
          <a:p>
            <a:r>
              <a:rPr lang="en-US" sz="2000" dirty="0">
                <a:hlinkClick r:id="rId4"/>
              </a:rPr>
              <a:t>ESST - Society, Science and Technology in Europe</a:t>
            </a:r>
            <a:endParaRPr lang="en-US" sz="2000" dirty="0"/>
          </a:p>
          <a:p>
            <a:r>
              <a:rPr lang="en-US" sz="2000" dirty="0" err="1">
                <a:hlinkClick r:id="rId5"/>
              </a:rPr>
              <a:t>Teknologi</a:t>
            </a:r>
            <a:r>
              <a:rPr lang="en-US" sz="2000" dirty="0">
                <a:hlinkClick r:id="rId5"/>
              </a:rPr>
              <a:t>, </a:t>
            </a:r>
            <a:r>
              <a:rPr lang="en-US" sz="2000" dirty="0" err="1">
                <a:hlinkClick r:id="rId5"/>
              </a:rPr>
              <a:t>innovasjon</a:t>
            </a:r>
            <a:r>
              <a:rPr lang="en-US" sz="2000" dirty="0">
                <a:hlinkClick r:id="rId5"/>
              </a:rPr>
              <a:t> </a:t>
            </a:r>
            <a:r>
              <a:rPr lang="en-US" sz="2000" dirty="0" err="1">
                <a:hlinkClick r:id="rId5"/>
              </a:rPr>
              <a:t>og</a:t>
            </a:r>
            <a:r>
              <a:rPr lang="en-US" sz="2000" dirty="0">
                <a:hlinkClick r:id="rId5"/>
              </a:rPr>
              <a:t> </a:t>
            </a:r>
            <a:r>
              <a:rPr lang="en-US" sz="2000" dirty="0" err="1">
                <a:hlinkClick r:id="rId5"/>
              </a:rPr>
              <a:t>kunnskap</a:t>
            </a:r>
            <a:r>
              <a:rPr lang="en-US" sz="2000" dirty="0">
                <a:hlinkClick r:id="rId5"/>
              </a:rPr>
              <a:t> </a:t>
            </a:r>
            <a:endParaRPr lang="en-US" sz="2000" dirty="0"/>
          </a:p>
          <a:p>
            <a:r>
              <a:rPr lang="en-US" sz="2000" dirty="0">
                <a:hlinkClick r:id="rId6"/>
              </a:rPr>
              <a:t>Theory and Practice of Human Rights</a:t>
            </a:r>
            <a:r>
              <a:rPr lang="en-US" sz="2000" dirty="0"/>
              <a:t> </a:t>
            </a:r>
          </a:p>
          <a:p>
            <a:r>
              <a:rPr lang="en-US" sz="2000" dirty="0">
                <a:hlinkClick r:id="rId7"/>
              </a:rPr>
              <a:t>Health Economics, Policy and Management</a:t>
            </a:r>
            <a:r>
              <a:rPr lang="en-US" sz="2000" dirty="0"/>
              <a:t> </a:t>
            </a:r>
          </a:p>
          <a:p>
            <a:r>
              <a:rPr lang="en-US" sz="2000" dirty="0">
                <a:hlinkClick r:id="rId8"/>
              </a:rPr>
              <a:t>European Master in Health Economics and Management</a:t>
            </a:r>
            <a:endParaRPr lang="en-US" sz="2000" dirty="0"/>
          </a:p>
          <a:p>
            <a:r>
              <a:rPr lang="en-US" sz="2000" dirty="0">
                <a:hlinkClick r:id="rId9"/>
              </a:rPr>
              <a:t>Education </a:t>
            </a:r>
            <a:endParaRPr lang="en-US" sz="2000" dirty="0"/>
          </a:p>
          <a:p>
            <a:r>
              <a:rPr lang="en-US" sz="2000" dirty="0" err="1">
                <a:hlinkClick r:id="rId10"/>
              </a:rPr>
              <a:t>Rettssosiologi</a:t>
            </a:r>
            <a:r>
              <a:rPr lang="en-US" sz="2000" dirty="0"/>
              <a:t> med </a:t>
            </a:r>
            <a:r>
              <a:rPr lang="en-US" sz="2000" dirty="0" err="1"/>
              <a:t>fordypning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statsvitenskap</a:t>
            </a:r>
            <a:r>
              <a:rPr lang="en-US" sz="2000" dirty="0"/>
              <a:t> </a:t>
            </a:r>
            <a:r>
              <a:rPr lang="en-US" sz="2000" dirty="0" err="1"/>
              <a:t>eller</a:t>
            </a:r>
            <a:r>
              <a:rPr lang="en-US" sz="2000" dirty="0"/>
              <a:t> </a:t>
            </a:r>
            <a:r>
              <a:rPr lang="en-US" sz="2000" dirty="0" err="1"/>
              <a:t>sosiologi</a:t>
            </a:r>
            <a:endParaRPr lang="en-US" sz="2000" dirty="0"/>
          </a:p>
          <a:p>
            <a:r>
              <a:rPr lang="en-US" sz="2000" dirty="0">
                <a:hlinkClick r:id="rId11"/>
              </a:rPr>
              <a:t>Peace and Conflict Studies</a:t>
            </a:r>
            <a:r>
              <a:rPr lang="en-US" sz="2000" dirty="0"/>
              <a:t> med </a:t>
            </a:r>
            <a:r>
              <a:rPr lang="en-US" sz="2000" dirty="0" err="1"/>
              <a:t>fordypning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statsvitenskap</a:t>
            </a:r>
            <a:endParaRPr lang="en-US" sz="2000" dirty="0"/>
          </a:p>
          <a:p>
            <a:r>
              <a:rPr lang="en-US" sz="2000" dirty="0">
                <a:hlinkClick r:id="rId12"/>
              </a:rPr>
              <a:t>Development, Environment and Cultural Change </a:t>
            </a:r>
            <a:endParaRPr lang="en-US" sz="2000" dirty="0"/>
          </a:p>
          <a:p>
            <a:r>
              <a:rPr lang="en-US" sz="2000" dirty="0" err="1">
                <a:hlinkClick r:id="rId13"/>
              </a:rPr>
              <a:t>Politisk</a:t>
            </a:r>
            <a:r>
              <a:rPr lang="en-US" sz="2000" dirty="0">
                <a:hlinkClick r:id="rId13"/>
              </a:rPr>
              <a:t> </a:t>
            </a:r>
            <a:r>
              <a:rPr lang="en-US" sz="2000" dirty="0" err="1">
                <a:hlinkClick r:id="rId13"/>
              </a:rPr>
              <a:t>kommunikasjon</a:t>
            </a:r>
            <a:r>
              <a:rPr lang="en-US" sz="2000" dirty="0">
                <a:hlinkClick r:id="rId13"/>
              </a:rPr>
              <a:t> </a:t>
            </a:r>
            <a:r>
              <a:rPr lang="en-US" sz="2000" dirty="0"/>
              <a:t>med </a:t>
            </a:r>
            <a:r>
              <a:rPr lang="en-US" sz="2000" dirty="0" err="1"/>
              <a:t>fordypning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statsvitenskap</a:t>
            </a:r>
            <a:endParaRPr lang="en-US" sz="2000" dirty="0"/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>
          <a:xfrm>
            <a:off x="8244408" y="5305772"/>
            <a:ext cx="685359" cy="380748"/>
          </a:xfrm>
        </p:spPr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2984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Felles krav	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Generell studiekompetanse</a:t>
            </a:r>
          </a:p>
          <a:p>
            <a:r>
              <a:rPr lang="nb-NO" dirty="0"/>
              <a:t>Fullført bachelorgrad eller tilsvarende</a:t>
            </a:r>
          </a:p>
          <a:p>
            <a:r>
              <a:rPr lang="nb-NO" dirty="0"/>
              <a:t>Karaktersnitt på C i fordypningen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009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hlinkClick r:id="rId2"/>
              </a:rPr>
              <a:t>Hvilke fag teller med?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Fordypning: OADM-emner pluss fordypningen din (eks. sosiologi)</a:t>
            </a:r>
          </a:p>
          <a:p>
            <a:r>
              <a:rPr lang="nb-NO" dirty="0"/>
              <a:t>OLA: De obligatoriske emnene i graden (minus </a:t>
            </a:r>
            <a:r>
              <a:rPr lang="nb-NO" dirty="0" err="1"/>
              <a:t>exphil</a:t>
            </a:r>
            <a:r>
              <a:rPr lang="nb-NO" dirty="0"/>
              <a:t> og </a:t>
            </a:r>
            <a:r>
              <a:rPr lang="nb-NO" dirty="0" err="1"/>
              <a:t>exfac</a:t>
            </a:r>
            <a:r>
              <a:rPr lang="nb-NO" dirty="0"/>
              <a:t>)</a:t>
            </a:r>
          </a:p>
          <a:p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144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62211" y="708544"/>
            <a:ext cx="7921944" cy="708796"/>
          </a:xfrm>
        </p:spPr>
        <p:txBody>
          <a:bodyPr/>
          <a:lstStyle/>
          <a:p>
            <a:r>
              <a:rPr lang="nb-NO" dirty="0"/>
              <a:t>Hvordan velge?</a:t>
            </a:r>
            <a:endParaRPr lang="en-US" dirty="0"/>
          </a:p>
        </p:txBody>
      </p:sp>
      <p:graphicFrame>
        <p:nvGraphicFramePr>
          <p:cNvPr id="18" name="Plassholder for innhold 1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2478536"/>
              </p:ext>
            </p:extLst>
          </p:nvPr>
        </p:nvGraphicFramePr>
        <p:xfrm>
          <a:off x="762000" y="1273324"/>
          <a:ext cx="7914456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945FA-5706-8647-BF4D-CC4ACB4F4A53}" type="datetime1">
              <a:rPr lang="nb-NO" smtClean="0"/>
              <a:pPr/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AC51A5D-1B6D-BA45-A176-DE2DC6E2E02C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19" name="TekstSylinder 18"/>
          <p:cNvSpPr txBox="1"/>
          <p:nvPr/>
        </p:nvSpPr>
        <p:spPr>
          <a:xfrm>
            <a:off x="6444208" y="156135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Frivillige organisasjoner?</a:t>
            </a:r>
            <a:endParaRPr lang="en-US" sz="1200" dirty="0"/>
          </a:p>
        </p:txBody>
      </p:sp>
      <p:sp>
        <p:nvSpPr>
          <p:cNvPr id="20" name="TekstSylinder 19"/>
          <p:cNvSpPr txBox="1"/>
          <p:nvPr/>
        </p:nvSpPr>
        <p:spPr>
          <a:xfrm>
            <a:off x="5652120" y="2281436"/>
            <a:ext cx="1224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Departementer?</a:t>
            </a:r>
            <a:endParaRPr lang="en-US" sz="1100" dirty="0"/>
          </a:p>
        </p:txBody>
      </p:sp>
      <p:sp>
        <p:nvSpPr>
          <p:cNvPr id="21" name="TekstSylinder 20"/>
          <p:cNvSpPr txBox="1"/>
          <p:nvPr/>
        </p:nvSpPr>
        <p:spPr>
          <a:xfrm>
            <a:off x="2123728" y="4081637"/>
            <a:ext cx="1584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Konsulentselskaper?</a:t>
            </a:r>
            <a:endParaRPr lang="en-US" sz="1100" dirty="0"/>
          </a:p>
        </p:txBody>
      </p:sp>
      <p:sp>
        <p:nvSpPr>
          <p:cNvPr id="23" name="TekstSylinder 22"/>
          <p:cNvSpPr txBox="1"/>
          <p:nvPr/>
        </p:nvSpPr>
        <p:spPr>
          <a:xfrm>
            <a:off x="6696236" y="4513684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Forskning?</a:t>
            </a:r>
            <a:endParaRPr lang="en-US" sz="1100" dirty="0"/>
          </a:p>
        </p:txBody>
      </p:sp>
      <p:sp>
        <p:nvSpPr>
          <p:cNvPr id="24" name="TekstSylinder 23"/>
          <p:cNvSpPr txBox="1"/>
          <p:nvPr/>
        </p:nvSpPr>
        <p:spPr>
          <a:xfrm>
            <a:off x="6084168" y="4212442"/>
            <a:ext cx="1224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Utdanning?</a:t>
            </a:r>
            <a:endParaRPr lang="en-US" sz="1100" dirty="0"/>
          </a:p>
        </p:txBody>
      </p:sp>
      <p:sp>
        <p:nvSpPr>
          <p:cNvPr id="25" name="TekstSylinder 24"/>
          <p:cNvSpPr txBox="1"/>
          <p:nvPr/>
        </p:nvSpPr>
        <p:spPr>
          <a:xfrm>
            <a:off x="1742617" y="1977032"/>
            <a:ext cx="17281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Organisasjonsutvikling?</a:t>
            </a:r>
            <a:endParaRPr lang="en-US" sz="1100" dirty="0"/>
          </a:p>
        </p:txBody>
      </p:sp>
      <p:sp>
        <p:nvSpPr>
          <p:cNvPr id="26" name="TekstSylinder 25"/>
          <p:cNvSpPr txBox="1"/>
          <p:nvPr/>
        </p:nvSpPr>
        <p:spPr>
          <a:xfrm>
            <a:off x="2411760" y="2450713"/>
            <a:ext cx="17281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Personaladministrasjon?</a:t>
            </a:r>
            <a:endParaRPr lang="en-US" sz="1100" dirty="0"/>
          </a:p>
        </p:txBody>
      </p:sp>
      <p:sp>
        <p:nvSpPr>
          <p:cNvPr id="27" name="TekstSylinder 26"/>
          <p:cNvSpPr txBox="1"/>
          <p:nvPr/>
        </p:nvSpPr>
        <p:spPr>
          <a:xfrm>
            <a:off x="2051720" y="4775294"/>
            <a:ext cx="93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Ledelse?</a:t>
            </a:r>
            <a:endParaRPr lang="en-US" sz="1100" dirty="0"/>
          </a:p>
        </p:txBody>
      </p:sp>
      <p:sp>
        <p:nvSpPr>
          <p:cNvPr id="28" name="TekstSylinder 27"/>
          <p:cNvSpPr txBox="1"/>
          <p:nvPr/>
        </p:nvSpPr>
        <p:spPr>
          <a:xfrm>
            <a:off x="5364088" y="4081637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HR?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921380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Nyttige ting</a:t>
            </a:r>
            <a:endParaRPr lang="en-US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 dirty="0"/>
          </a:p>
          <a:p>
            <a:r>
              <a:rPr lang="nb-NO" dirty="0"/>
              <a:t>Veiledning – bestilles hos SV-info</a:t>
            </a:r>
          </a:p>
          <a:p>
            <a:r>
              <a:rPr lang="nb-NO" dirty="0"/>
              <a:t>Bruk nettsidene!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Tenk gjennom hva som engasjerer deg!</a:t>
            </a:r>
          </a:p>
          <a:p>
            <a:pPr marL="362926" lvl="1" indent="0">
              <a:buNone/>
            </a:pPr>
            <a:r>
              <a:rPr lang="nb-NO" dirty="0"/>
              <a:t>Å jobbe med mennesker? Kulturer? Strukturer? Økonomiske problemstillinger? Brukervennlighet? Personvern?</a:t>
            </a:r>
            <a:endParaRPr lang="en-US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CC945FA-5706-8647-BF4D-CC4ACB4F4A53}" type="datetime1">
              <a:rPr lang="nb-NO" smtClean="0"/>
              <a:pPr>
                <a:defRPr/>
              </a:pPr>
              <a:t>03.04.2024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AC51A5D-1B6D-BA45-A176-DE2DC6E2E02C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732471"/>
      </p:ext>
    </p:extLst>
  </p:cSld>
  <p:clrMapOvr>
    <a:masterClrMapping/>
  </p:clrMapOvr>
</p:sld>
</file>

<file path=ppt/theme/theme1.xml><?xml version="1.0" encoding="utf-8"?>
<a:theme xmlns:a="http://schemas.openxmlformats.org/drawingml/2006/main" name="isv-bokmal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isv-bokmal</Template>
  <TotalTime>375</TotalTime>
  <Words>659</Words>
  <Application>Microsoft Office PowerPoint</Application>
  <PresentationFormat>Skjermfremvisning (16:10)</PresentationFormat>
  <Paragraphs>157</Paragraphs>
  <Slides>19</Slides>
  <Notes>4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19</vt:i4>
      </vt:variant>
    </vt:vector>
  </HeadingPairs>
  <TitlesOfParts>
    <vt:vector size="23" baseType="lpstr">
      <vt:lpstr>Arial</vt:lpstr>
      <vt:lpstr>Courier New</vt:lpstr>
      <vt:lpstr>Wingdings</vt:lpstr>
      <vt:lpstr>isv-bokmal</vt:lpstr>
      <vt:lpstr>Veien videre? </vt:lpstr>
      <vt:lpstr>Dere kan velge fem ulike studieløp </vt:lpstr>
      <vt:lpstr>Valg av studieløp/fordypning avgjør hvilken master dere kan ta</vt:lpstr>
      <vt:lpstr>Sosiologi </vt:lpstr>
      <vt:lpstr>Sosiologi</vt:lpstr>
      <vt:lpstr>Valgfrie fordypningsemner</vt:lpstr>
      <vt:lpstr>Statsvitenskap</vt:lpstr>
      <vt:lpstr>Statsvitenskap består av fire fagområder</vt:lpstr>
      <vt:lpstr>Fordypningsemner</vt:lpstr>
      <vt:lpstr>Samfunnsøkonomi</vt:lpstr>
      <vt:lpstr>Samfunnsøkonomi</vt:lpstr>
      <vt:lpstr>PowerPoint-presentasjon</vt:lpstr>
      <vt:lpstr>Forvaltningsinformatikk </vt:lpstr>
      <vt:lpstr>PowerPoint-presentasjon</vt:lpstr>
      <vt:lpstr>Tverrfaglige mastere</vt:lpstr>
      <vt:lpstr>Felles krav </vt:lpstr>
      <vt:lpstr>Hvilke fag teller med?</vt:lpstr>
      <vt:lpstr>Hvordan velge?</vt:lpstr>
      <vt:lpstr>Nyttige ting</vt:lpstr>
    </vt:vector>
  </TitlesOfParts>
  <Company>Universitetet i Oslo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Hva skal du velge?</dc:title>
  <dc:creator>Eirin Kristiansen</dc:creator>
  <cp:lastModifiedBy>Lærke Ajaaja Madsen</cp:lastModifiedBy>
  <cp:revision>26</cp:revision>
  <cp:lastPrinted>2015-10-27T15:48:06Z</cp:lastPrinted>
  <dcterms:created xsi:type="dcterms:W3CDTF">2015-10-27T10:03:59Z</dcterms:created>
  <dcterms:modified xsi:type="dcterms:W3CDTF">2024-04-03T08:45:46Z</dcterms:modified>
</cp:coreProperties>
</file>