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62" r:id="rId5"/>
    <p:sldId id="266" r:id="rId6"/>
    <p:sldId id="270" r:id="rId7"/>
    <p:sldId id="267" r:id="rId8"/>
    <p:sldId id="271" r:id="rId9"/>
    <p:sldId id="272" r:id="rId10"/>
    <p:sldId id="273" r:id="rId11"/>
    <p:sldId id="274" r:id="rId12"/>
    <p:sldId id="263" r:id="rId13"/>
    <p:sldId id="265" r:id="rId14"/>
  </p:sldIdLst>
  <p:sldSz cx="11522075" cy="648335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2">
          <p15:clr>
            <a:srgbClr val="A4A3A4"/>
          </p15:clr>
        </p15:guide>
        <p15:guide id="2" pos="1421">
          <p15:clr>
            <a:srgbClr val="A4A3A4"/>
          </p15:clr>
        </p15:guide>
        <p15:guide id="3" pos="6221">
          <p15:clr>
            <a:srgbClr val="A4A3A4"/>
          </p15:clr>
        </p15:guide>
        <p15:guide id="4" pos="1757">
          <p15:clr>
            <a:srgbClr val="A4A3A4"/>
          </p15:clr>
        </p15:guide>
        <p15:guide id="5" pos="190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2817" autoAdjust="0"/>
  </p:normalViewPr>
  <p:slideViewPr>
    <p:cSldViewPr>
      <p:cViewPr varScale="1">
        <p:scale>
          <a:sx n="60" d="100"/>
          <a:sy n="60" d="100"/>
        </p:scale>
        <p:origin x="1018" y="43"/>
      </p:cViewPr>
      <p:guideLst>
        <p:guide orient="horz" pos="2042"/>
        <p:guide pos="1421"/>
        <p:guide pos="6221"/>
        <p:guide pos="1757"/>
        <p:guide pos="190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Arial" charset="0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AEEA03DF-C9B0-4BA7-91E1-4FFFBDBD6CF6}" type="datetime1">
              <a:rPr lang="nb-NO" altLang="nb-NO"/>
              <a:pPr>
                <a:defRPr/>
              </a:pPr>
              <a:t>26.03.2020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Arial" charset="0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D2BFB573-0DFB-4BD9-9C76-2DBE4E0E7943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B796A90F-CF23-4E91-9930-DC96D22C9DF3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		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96A90F-CF23-4E91-9930-DC96D22C9DF3}" type="slidenum">
              <a:rPr lang="en-US" altLang="nb-NO" smtClean="0"/>
              <a:pPr>
                <a:defRPr/>
              </a:pPr>
              <a:t>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71194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</a:pPr>
            <a:fld id="{4D080E20-3776-4A6F-825E-C58814A6F535}" type="slidenum">
              <a:rPr lang="en-US" altLang="nb-NO"/>
              <a:pPr>
                <a:spcBef>
                  <a:spcPct val="0"/>
                </a:spcBef>
              </a:pPr>
              <a:t>3</a:t>
            </a:fld>
            <a:endParaRPr lang="en-US" altLang="nb-NO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</a:pPr>
            <a:fld id="{4D080E20-3776-4A6F-825E-C58814A6F535}" type="slidenum">
              <a:rPr lang="en-US" altLang="nb-NO"/>
              <a:pPr>
                <a:spcBef>
                  <a:spcPct val="0"/>
                </a:spcBef>
              </a:pPr>
              <a:t>4</a:t>
            </a:fld>
            <a:endParaRPr lang="en-US" altLang="nb-NO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6034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</a:pPr>
            <a:fld id="{4D080E20-3776-4A6F-825E-C58814A6F535}" type="slidenum">
              <a:rPr lang="en-US" altLang="nb-NO"/>
              <a:pPr>
                <a:spcBef>
                  <a:spcPct val="0"/>
                </a:spcBef>
              </a:pPr>
              <a:t>5</a:t>
            </a:fld>
            <a:endParaRPr lang="en-US" altLang="nb-NO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2255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</a:pPr>
            <a:fld id="{4D080E20-3776-4A6F-825E-C58814A6F535}" type="slidenum">
              <a:rPr lang="en-US" altLang="nb-NO"/>
              <a:pPr>
                <a:spcBef>
                  <a:spcPct val="0"/>
                </a:spcBef>
              </a:pPr>
              <a:t>6</a:t>
            </a:fld>
            <a:endParaRPr lang="en-US" altLang="nb-NO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3309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</a:pPr>
            <a:fld id="{4D080E20-3776-4A6F-825E-C58814A6F535}" type="slidenum">
              <a:rPr lang="en-US" altLang="nb-NO"/>
              <a:pPr>
                <a:spcBef>
                  <a:spcPct val="0"/>
                </a:spcBef>
              </a:pPr>
              <a:t>7</a:t>
            </a:fld>
            <a:endParaRPr lang="en-US" altLang="nb-NO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1568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</a:pPr>
            <a:fld id="{4D080E20-3776-4A6F-825E-C58814A6F535}" type="slidenum">
              <a:rPr lang="en-US" altLang="nb-NO"/>
              <a:pPr>
                <a:spcBef>
                  <a:spcPct val="0"/>
                </a:spcBef>
              </a:pPr>
              <a:t>8</a:t>
            </a:fld>
            <a:endParaRPr lang="en-US" altLang="nb-NO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8084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</a:pPr>
            <a:fld id="{4D080E20-3776-4A6F-825E-C58814A6F535}" type="slidenum">
              <a:rPr lang="en-US" altLang="nb-NO"/>
              <a:pPr>
                <a:spcBef>
                  <a:spcPct val="0"/>
                </a:spcBef>
              </a:pPr>
              <a:t>9</a:t>
            </a:fld>
            <a:endParaRPr lang="en-US" altLang="nb-NO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3351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</a:pPr>
            <a:fld id="{4D080E20-3776-4A6F-825E-C58814A6F535}" type="slidenum">
              <a:rPr lang="en-US" altLang="nb-NO"/>
              <a:pPr>
                <a:spcBef>
                  <a:spcPct val="0"/>
                </a:spcBef>
              </a:pPr>
              <a:t>10</a:t>
            </a:fld>
            <a:endParaRPr lang="en-US" altLang="nb-NO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5673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</a:pPr>
            <a:fld id="{4D080E20-3776-4A6F-825E-C58814A6F535}" type="slidenum">
              <a:rPr lang="en-US" altLang="nb-NO"/>
              <a:pPr>
                <a:spcBef>
                  <a:spcPct val="0"/>
                </a:spcBef>
              </a:pPr>
              <a:t>11</a:t>
            </a:fld>
            <a:endParaRPr lang="en-US" altLang="nb-NO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1469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</a:pPr>
            <a:fld id="{4D080E20-3776-4A6F-825E-C58814A6F535}" type="slidenum">
              <a:rPr lang="en-US" altLang="nb-NO"/>
              <a:pPr>
                <a:spcBef>
                  <a:spcPct val="0"/>
                </a:spcBef>
              </a:pPr>
              <a:t>12</a:t>
            </a:fld>
            <a:endParaRPr lang="en-US" altLang="nb-NO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96990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</a:pPr>
            <a:fld id="{4D080E20-3776-4A6F-825E-C58814A6F535}" type="slidenum">
              <a:rPr lang="en-US" altLang="nb-NO"/>
              <a:pPr>
                <a:spcBef>
                  <a:spcPct val="0"/>
                </a:spcBef>
              </a:pPr>
              <a:t>13</a:t>
            </a:fld>
            <a:endParaRPr lang="en-US" altLang="nb-NO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5757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</a:pPr>
            <a:fld id="{4D080E20-3776-4A6F-825E-C58814A6F535}" type="slidenum">
              <a:rPr lang="en-US" altLang="nb-NO"/>
              <a:pPr>
                <a:spcBef>
                  <a:spcPct val="0"/>
                </a:spcBef>
              </a:pPr>
              <a:t>14</a:t>
            </a:fld>
            <a:endParaRPr lang="en-US" altLang="nb-NO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334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12837" y="2174875"/>
            <a:ext cx="9505712" cy="1080558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12837" y="3241675"/>
            <a:ext cx="9505712" cy="1656856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484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68E969-00D6-4B95-B439-BEC072A4C38D}" type="datetime1">
              <a:rPr lang="nb-NO" altLang="nb-NO"/>
              <a:pPr>
                <a:defRPr/>
              </a:pPr>
              <a:t>26.03.2020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8A1E71-446A-476C-9797-1077C6F0C2A3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16266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0164" y="4166153"/>
            <a:ext cx="9793764" cy="128766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0164" y="2747921"/>
            <a:ext cx="9793764" cy="141823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C319DD-A2B8-4AD4-8EF0-633E576950DD}" type="datetime1">
              <a:rPr lang="nb-NO" altLang="nb-NO"/>
              <a:pPr>
                <a:defRPr/>
              </a:pPr>
              <a:t>26.03.2020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18185E-F1C1-4719-B39A-DC64E2E793AC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67012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431800"/>
            <a:ext cx="4711700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48225" y="1872968"/>
            <a:ext cx="4752856" cy="389001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3115" y="1872968"/>
            <a:ext cx="4752856" cy="389001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5D7725D-5D37-4A25-88BB-85DE001DC4C4}" type="datetime1">
              <a:rPr lang="nb-NO" altLang="nb-NO"/>
              <a:pPr>
                <a:defRPr/>
              </a:pPr>
              <a:t>26.03.2020</a:t>
            </a:fld>
            <a:endParaRPr lang="nb-NO" alt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50A108E-9C48-43D6-B005-A9D6180F2F10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34261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104" y="259635"/>
            <a:ext cx="10369868" cy="108055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104" y="1451250"/>
            <a:ext cx="5090917" cy="6048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6104" y="2056062"/>
            <a:ext cx="5090917" cy="373543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53055" y="1451250"/>
            <a:ext cx="5092917" cy="6048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53055" y="2056062"/>
            <a:ext cx="5092917" cy="373543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2F54B8-3E58-4AB2-9CE7-DB2411483FC3}" type="datetime1">
              <a:rPr lang="nb-NO" altLang="nb-NO"/>
              <a:pPr>
                <a:defRPr/>
              </a:pPr>
              <a:t>26.03.2020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6A3A87-AEF9-41DD-A40E-F50526074B25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36193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199F5-B5ED-48E8-BC90-CCCEB6AF192F}" type="datetime1">
              <a:rPr lang="nb-NO" altLang="nb-NO"/>
              <a:pPr>
                <a:defRPr/>
              </a:pPr>
              <a:t>26.03.2020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E1A6F5-39E0-474B-B307-69868ED2A9D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120256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DE72BF-DE92-4D46-ABF1-FBC5F4F93CCD}" type="datetime1">
              <a:rPr lang="nb-NO" altLang="nb-NO"/>
              <a:pPr>
                <a:defRPr/>
              </a:pPr>
              <a:t>26.03.2020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FFCE64-78BE-4792-8132-114A10942E0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70273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105" y="258133"/>
            <a:ext cx="3790683" cy="109856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811" y="258134"/>
            <a:ext cx="6441160" cy="55333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6105" y="1356701"/>
            <a:ext cx="3790683" cy="443479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17C59B-2241-4253-A218-3BBF2C4350D6}" type="datetime1">
              <a:rPr lang="nb-NO" altLang="nb-NO"/>
              <a:pPr>
                <a:defRPr/>
              </a:pPr>
              <a:t>26.03.2020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E5A433-231D-4CB9-8814-000E952BFFBA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073590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8407" y="4538345"/>
            <a:ext cx="6913245" cy="5357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58407" y="579299"/>
            <a:ext cx="6913245" cy="38900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58407" y="5074122"/>
            <a:ext cx="6913245" cy="76089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760262-E4ED-486B-8DE5-179FAB1A18BC}" type="datetime1">
              <a:rPr lang="nb-NO" altLang="nb-NO"/>
              <a:pPr>
                <a:defRPr/>
              </a:pPr>
              <a:t>26.03.2020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B2E27B-D86A-4524-997F-2D26C609573C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043249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B30397-413D-41AF-97C7-1B9E48FD9C10}" type="datetime1">
              <a:rPr lang="nb-NO" altLang="nb-NO"/>
              <a:pPr>
                <a:defRPr/>
              </a:pPr>
              <a:t>26.03.2020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CE0B7-6EA3-454E-B8A1-E49B1BA8DA4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579117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21534" y="792410"/>
            <a:ext cx="2424437" cy="497056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48225" y="792410"/>
            <a:ext cx="7081275" cy="497056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964DAD-AB75-441F-8F17-A5B32D108C34}" type="datetime1">
              <a:rPr lang="nb-NO" altLang="nb-NO"/>
              <a:pPr>
                <a:defRPr/>
              </a:pPr>
              <a:t>26.03.2020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D38764-25B4-4DE3-A052-356977FD2411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2948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60438" y="803275"/>
            <a:ext cx="9982200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1873250"/>
            <a:ext cx="9985375" cy="388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Edit Master text styles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  <a:p>
            <a:pPr lvl="3"/>
            <a:r>
              <a:rPr lang="en-US" altLang="nb-NO" smtClean="0"/>
              <a:t>Fourth level</a:t>
            </a:r>
          </a:p>
          <a:p>
            <a:pPr lvl="4"/>
            <a:r>
              <a:rPr lang="en-US" altLang="nb-NO" smtClean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0438" y="6051550"/>
            <a:ext cx="24003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8B4E5140-EAA5-4C60-BD17-A7FAD116E8F6}" type="datetime1">
              <a:rPr lang="nb-NO" altLang="nb-NO"/>
              <a:pPr>
                <a:defRPr/>
              </a:pPr>
              <a:t>26.03.2020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104438" y="6051550"/>
            <a:ext cx="8636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9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61CAE860-25EF-48FA-B09A-24BB1880F8CA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  <p:pic>
        <p:nvPicPr>
          <p:cNvPr id="1030" name="Picture 1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38" y="217488"/>
            <a:ext cx="4619625" cy="22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64" r:id="rId2"/>
    <p:sldLayoutId id="2147483765" r:id="rId3"/>
    <p:sldLayoutId id="2147483774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12838" y="2174875"/>
            <a:ext cx="9505950" cy="3659088"/>
          </a:xfrm>
        </p:spPr>
        <p:txBody>
          <a:bodyPr/>
          <a:lstStyle/>
          <a:p>
            <a:pPr algn="ctr" eaLnBrk="1" hangingPunct="1"/>
            <a:r>
              <a:rPr lang="nb-NO" altLang="nb-NO" sz="2800" dirty="0" smtClean="0"/>
              <a:t>Økonomirapportering tertial 3, 2019 </a:t>
            </a:r>
            <a:br>
              <a:rPr lang="nb-NO" altLang="nb-NO" sz="2800" dirty="0" smtClean="0"/>
            </a:br>
            <a:r>
              <a:rPr lang="nb-NO" altLang="nb-NO" sz="2800" dirty="0" smtClean="0"/>
              <a:t>og forenklet økonomiopplæring </a:t>
            </a:r>
            <a:br>
              <a:rPr lang="nb-NO" altLang="nb-NO" sz="2800" dirty="0" smtClean="0"/>
            </a:br>
            <a:r>
              <a:rPr lang="nb-NO" altLang="nb-NO" sz="2800" dirty="0" smtClean="0"/>
              <a:t>for ISS</a:t>
            </a:r>
            <a:br>
              <a:rPr lang="nb-NO" altLang="nb-NO" sz="2800" dirty="0" smtClean="0"/>
            </a:br>
            <a:r>
              <a:rPr lang="nb-NO" altLang="nb-NO" sz="2800" dirty="0"/>
              <a:t/>
            </a:r>
            <a:br>
              <a:rPr lang="nb-NO" altLang="nb-NO" sz="2800" dirty="0"/>
            </a:br>
            <a:r>
              <a:rPr lang="nb-NO" altLang="nb-NO" sz="1600" dirty="0" smtClean="0"/>
              <a:t>Zoom presentasjon 25.03.2020</a:t>
            </a:r>
            <a:br>
              <a:rPr lang="nb-NO" altLang="nb-NO" sz="1600" dirty="0" smtClean="0"/>
            </a:br>
            <a:r>
              <a:rPr lang="nb-NO" altLang="nb-NO" sz="1600" dirty="0" smtClean="0"/>
              <a:t>Vegar Balstad</a:t>
            </a:r>
            <a:r>
              <a:rPr lang="nb-NO" altLang="nb-NO" sz="2800" dirty="0" smtClean="0"/>
              <a:t/>
            </a:r>
            <a:br>
              <a:rPr lang="nb-NO" altLang="nb-NO" sz="2800" dirty="0" smtClean="0"/>
            </a:br>
            <a:r>
              <a:rPr lang="nb-NO" altLang="nb-NO" sz="2800" dirty="0"/>
              <a:t/>
            </a:r>
            <a:br>
              <a:rPr lang="nb-NO" altLang="nb-NO" sz="2800" dirty="0"/>
            </a:br>
            <a:endParaRPr lang="nb-NO" altLang="nb-NO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0EEB6D5-E6EA-4959-9298-5F29ACCBDC6E}" type="datetime1">
              <a:rPr lang="nb-NO" altLang="nb-NO" sz="90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26.03.2020</a:t>
            </a:fld>
            <a:endParaRPr lang="nb-NO" altLang="nb-NO" sz="900">
              <a:solidFill>
                <a:schemeClr val="bg2"/>
              </a:solidFill>
            </a:endParaRPr>
          </a:p>
        </p:txBody>
      </p:sp>
      <p:sp>
        <p:nvSpPr>
          <p:cNvPr id="717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FA57365-10BE-4559-A36C-3D3FF151F48C}" type="slidenum">
              <a:rPr lang="en-US" altLang="nb-NO" sz="90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nb-NO" sz="900">
              <a:solidFill>
                <a:schemeClr val="bg2"/>
              </a:solidFill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Agenda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Oversikt over faste leveranser/økonomirapporter</a:t>
            </a:r>
          </a:p>
          <a:p>
            <a:pPr eaLnBrk="1" hangingPunct="1"/>
            <a:r>
              <a:rPr lang="nb-NO" altLang="nb-NO" dirty="0" smtClean="0"/>
              <a:t>Hvordan er økonomirapportene bygget opp</a:t>
            </a:r>
          </a:p>
          <a:p>
            <a:pPr eaLnBrk="1" hangingPunct="1"/>
            <a:r>
              <a:rPr lang="nb-NO" altLang="nb-NO" dirty="0" smtClean="0"/>
              <a:t>Resultatet 2019</a:t>
            </a:r>
          </a:p>
          <a:p>
            <a:pPr eaLnBrk="1" hangingPunct="1"/>
            <a:r>
              <a:rPr lang="nb-NO" altLang="nb-NO" dirty="0" smtClean="0"/>
              <a:t>Begreper og definisjoner</a:t>
            </a:r>
          </a:p>
          <a:p>
            <a:pPr eaLnBrk="1" hangingPunct="1"/>
            <a:endParaRPr lang="nb-NO" altLang="nb-NO" dirty="0" smtClean="0"/>
          </a:p>
          <a:p>
            <a:pPr eaLnBrk="1" hangingPunct="1"/>
            <a:endParaRPr lang="nb-NO" altLang="nb-NO" dirty="0" smtClean="0"/>
          </a:p>
          <a:p>
            <a:pPr eaLnBrk="1" hangingPunct="1"/>
            <a:endParaRPr lang="nb-NO" alt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0EEB6D5-E6EA-4959-9298-5F29ACCBDC6E}" type="datetime1">
              <a:rPr lang="nb-NO" altLang="nb-NO" sz="90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26.03.2020</a:t>
            </a:fld>
            <a:endParaRPr lang="nb-NO" altLang="nb-NO" sz="900">
              <a:solidFill>
                <a:schemeClr val="bg2"/>
              </a:solidFill>
            </a:endParaRPr>
          </a:p>
        </p:txBody>
      </p:sp>
      <p:sp>
        <p:nvSpPr>
          <p:cNvPr id="7171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5942208" y="6051550"/>
            <a:ext cx="863600" cy="431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FA57365-10BE-4559-A36C-3D3FF151F48C}" type="slidenum">
              <a:rPr lang="en-US" altLang="nb-NO" sz="90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nb-NO" sz="900">
              <a:solidFill>
                <a:schemeClr val="bg2"/>
              </a:solidFill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Økonomirapporter i løpet av året, med tentative tider for styrebehandling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altLang="nb-NO" sz="2000" dirty="0" smtClean="0"/>
              <a:t>Tertial </a:t>
            </a:r>
            <a:r>
              <a:rPr lang="nb-NO" altLang="nb-NO" sz="2000" dirty="0"/>
              <a:t>3, oppsummerer fjoråret, </a:t>
            </a:r>
            <a:r>
              <a:rPr lang="nb-NO" altLang="nb-NO" sz="2000" dirty="0" smtClean="0"/>
              <a:t>februar/mars</a:t>
            </a:r>
          </a:p>
          <a:p>
            <a:pPr eaLnBrk="1" hangingPunct="1"/>
            <a:r>
              <a:rPr lang="nb-NO" altLang="nb-NO" sz="2000" dirty="0" smtClean="0"/>
              <a:t>Tertial 1, </a:t>
            </a:r>
            <a:r>
              <a:rPr lang="nb-NO" altLang="nb-NO" sz="2000" dirty="0"/>
              <a:t>r</a:t>
            </a:r>
            <a:r>
              <a:rPr lang="nb-NO" altLang="nb-NO" sz="2000" dirty="0" smtClean="0"/>
              <a:t>egnskapsanalyse, oppdatert </a:t>
            </a:r>
            <a:r>
              <a:rPr lang="nb-NO" altLang="nb-NO" sz="2000" dirty="0" err="1" smtClean="0"/>
              <a:t>årsprognose</a:t>
            </a:r>
            <a:r>
              <a:rPr lang="nb-NO" altLang="nb-NO" sz="2000" dirty="0" smtClean="0"/>
              <a:t> og langtidsprognose, mai/juni</a:t>
            </a:r>
          </a:p>
          <a:p>
            <a:pPr eaLnBrk="1" hangingPunct="1"/>
            <a:r>
              <a:rPr lang="nb-NO" altLang="nb-NO" sz="2000" dirty="0" smtClean="0"/>
              <a:t>Tildeling til enhetene, september/oktober</a:t>
            </a:r>
          </a:p>
          <a:p>
            <a:r>
              <a:rPr lang="nb-NO" altLang="nb-NO" sz="2000" dirty="0" smtClean="0"/>
              <a:t>Tertial 2, regnskapsanalyse</a:t>
            </a:r>
            <a:r>
              <a:rPr lang="nb-NO" altLang="nb-NO" sz="2000" dirty="0"/>
              <a:t>, oppdatert </a:t>
            </a:r>
            <a:r>
              <a:rPr lang="nb-NO" altLang="nb-NO" sz="2000" dirty="0" err="1"/>
              <a:t>årsprognose</a:t>
            </a:r>
            <a:r>
              <a:rPr lang="nb-NO" altLang="nb-NO" sz="2000" dirty="0"/>
              <a:t> og </a:t>
            </a:r>
            <a:r>
              <a:rPr lang="nb-NO" altLang="nb-NO" sz="2000" dirty="0" smtClean="0"/>
              <a:t>langtidsprognose, inkludert oppdatert tildeling til enhetene, september/oktober.</a:t>
            </a:r>
          </a:p>
          <a:p>
            <a:pPr eaLnBrk="1" hangingPunct="1"/>
            <a:r>
              <a:rPr lang="nb-NO" altLang="nb-NO" sz="2000" dirty="0" smtClean="0"/>
              <a:t>Budsjett/langtidsprognose, desember.</a:t>
            </a:r>
          </a:p>
          <a:p>
            <a:pPr eaLnBrk="1" hangingPunct="1"/>
            <a:endParaRPr lang="nb-NO" altLang="nb-NO" dirty="0" smtClean="0"/>
          </a:p>
          <a:p>
            <a:pPr marL="0" indent="0" eaLnBrk="1" hangingPunct="1">
              <a:buNone/>
            </a:pPr>
            <a:endParaRPr lang="nb-NO" altLang="nb-NO" dirty="0"/>
          </a:p>
        </p:txBody>
      </p:sp>
    </p:spTree>
    <p:extLst>
      <p:ext uri="{BB962C8B-B14F-4D97-AF65-F5344CB8AC3E}">
        <p14:creationId xmlns:p14="http://schemas.microsoft.com/office/powerpoint/2010/main" val="869489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0EEB6D5-E6EA-4959-9298-5F29ACCBDC6E}" type="datetime1">
              <a:rPr lang="nb-NO" altLang="nb-NO" sz="90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26.03.2020</a:t>
            </a:fld>
            <a:endParaRPr lang="nb-NO" altLang="nb-NO" sz="900">
              <a:solidFill>
                <a:schemeClr val="bg2"/>
              </a:solidFill>
            </a:endParaRPr>
          </a:p>
        </p:txBody>
      </p:sp>
      <p:sp>
        <p:nvSpPr>
          <p:cNvPr id="717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FA57365-10BE-4559-A36C-3D3FF151F48C}" type="slidenum">
              <a:rPr lang="en-US" altLang="nb-NO" sz="90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nb-NO" sz="900">
              <a:solidFill>
                <a:schemeClr val="bg2"/>
              </a:solidFill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Hvordan er økonomirapportene bygget opp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Innledning, vil inneholde oppsummering og viktige momenter en bør merke seg. </a:t>
            </a:r>
          </a:p>
          <a:p>
            <a:pPr eaLnBrk="1" hangingPunct="1"/>
            <a:r>
              <a:rPr lang="nb-NO" altLang="nb-NO" dirty="0" smtClean="0"/>
              <a:t>Regnskap for totalvirksomheten</a:t>
            </a:r>
          </a:p>
          <a:p>
            <a:pPr eaLnBrk="1" hangingPunct="1"/>
            <a:r>
              <a:rPr lang="nb-NO" altLang="nb-NO" dirty="0" smtClean="0"/>
              <a:t>Regnskap for basisvirksomheten</a:t>
            </a:r>
          </a:p>
          <a:p>
            <a:pPr eaLnBrk="1" hangingPunct="1"/>
            <a:r>
              <a:rPr lang="nb-NO" altLang="nb-NO" dirty="0" smtClean="0"/>
              <a:t>Regnskap for eksternfinansiert virksomhet</a:t>
            </a:r>
          </a:p>
          <a:p>
            <a:pPr eaLnBrk="1" hangingPunct="1"/>
            <a:endParaRPr lang="nb-NO" altLang="nb-NO" dirty="0"/>
          </a:p>
          <a:p>
            <a:pPr lvl="1"/>
            <a:r>
              <a:rPr lang="nb-NO" altLang="nb-NO" dirty="0" smtClean="0"/>
              <a:t>Rapportene for tertial 1 og 2, samt budsjettet, vil inneholde en oppdatert </a:t>
            </a:r>
            <a:r>
              <a:rPr lang="nb-NO" altLang="nb-NO" dirty="0" err="1" smtClean="0"/>
              <a:t>langtisprognose</a:t>
            </a:r>
            <a:r>
              <a:rPr lang="nb-NO" altLang="nb-NO" dirty="0" smtClean="0"/>
              <a:t>. Dette er ikke aktuelt i T3 ettersom en rapporterer på en lukket periode. </a:t>
            </a:r>
          </a:p>
        </p:txBody>
      </p:sp>
    </p:spTree>
    <p:extLst>
      <p:ext uri="{BB962C8B-B14F-4D97-AF65-F5344CB8AC3E}">
        <p14:creationId xmlns:p14="http://schemas.microsoft.com/office/powerpoint/2010/main" val="2217625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0EEB6D5-E6EA-4959-9298-5F29ACCBDC6E}" type="datetime1">
              <a:rPr lang="nb-NO" altLang="nb-NO" sz="90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26.03.2020</a:t>
            </a:fld>
            <a:endParaRPr lang="nb-NO" altLang="nb-NO" sz="900">
              <a:solidFill>
                <a:schemeClr val="bg2"/>
              </a:solidFill>
            </a:endParaRPr>
          </a:p>
        </p:txBody>
      </p:sp>
      <p:sp>
        <p:nvSpPr>
          <p:cNvPr id="717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FA57365-10BE-4559-A36C-3D3FF151F48C}" type="slidenum">
              <a:rPr lang="en-US" altLang="nb-NO" sz="90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nb-NO" sz="900">
              <a:solidFill>
                <a:schemeClr val="bg2"/>
              </a:solidFill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Tabellene i økonomirapportene, Kolonner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0438" y="4105771"/>
            <a:ext cx="9985375" cy="1656854"/>
          </a:xfrm>
        </p:spPr>
        <p:txBody>
          <a:bodyPr/>
          <a:lstStyle/>
          <a:p>
            <a:pPr eaLnBrk="1" hangingPunct="1"/>
            <a:r>
              <a:rPr lang="nb-NO" altLang="nb-NO" dirty="0" smtClean="0"/>
              <a:t>Regnskap, faktiske kostnader og inntekter som har påløpt</a:t>
            </a:r>
          </a:p>
          <a:p>
            <a:pPr eaLnBrk="1" hangingPunct="1"/>
            <a:r>
              <a:rPr lang="nb-NO" altLang="nb-NO" dirty="0" smtClean="0"/>
              <a:t>Budsjett, plan over fremtidige inntekter og kostnader</a:t>
            </a:r>
          </a:p>
          <a:p>
            <a:pPr eaLnBrk="1" hangingPunct="1"/>
            <a:r>
              <a:rPr lang="nb-NO" altLang="nb-NO" dirty="0" smtClean="0"/>
              <a:t>Prognose, plan over fremtidige inntekter og kostnader, som budsjett, men oppdatert med siste kjente informasjon.</a:t>
            </a: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701" y="1682945"/>
            <a:ext cx="5753100" cy="2005330"/>
          </a:xfrm>
          <a:prstGeom prst="rect">
            <a:avLst/>
          </a:prstGeom>
          <a:noFill/>
          <a:ln w="6350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2" name="Oval 1"/>
          <p:cNvSpPr/>
          <p:nvPr/>
        </p:nvSpPr>
        <p:spPr bwMode="auto">
          <a:xfrm>
            <a:off x="4176861" y="2017539"/>
            <a:ext cx="648072" cy="28803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4752925" y="2049806"/>
            <a:ext cx="648072" cy="28803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7177260" y="1977798"/>
            <a:ext cx="717488" cy="432048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9146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2665" y="1618394"/>
            <a:ext cx="5753100" cy="2005330"/>
          </a:xfrm>
          <a:prstGeom prst="rect">
            <a:avLst/>
          </a:prstGeom>
          <a:noFill/>
          <a:ln w="6350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7170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0EEB6D5-E6EA-4959-9298-5F29ACCBDC6E}" type="datetime1">
              <a:rPr lang="nb-NO" altLang="nb-NO" sz="90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26.03.2020</a:t>
            </a:fld>
            <a:endParaRPr lang="nb-NO" altLang="nb-NO" sz="900">
              <a:solidFill>
                <a:schemeClr val="bg2"/>
              </a:solidFill>
            </a:endParaRPr>
          </a:p>
        </p:txBody>
      </p:sp>
      <p:sp>
        <p:nvSpPr>
          <p:cNvPr id="717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FA57365-10BE-4559-A36C-3D3FF151F48C}" type="slidenum">
              <a:rPr lang="en-US" altLang="nb-NO" sz="90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nb-NO" sz="900">
              <a:solidFill>
                <a:schemeClr val="bg2"/>
              </a:solidFill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Tabellene i økonomirapportene, rader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3941469"/>
            <a:ext cx="10060358" cy="2324541"/>
          </a:xfrm>
        </p:spPr>
        <p:txBody>
          <a:bodyPr/>
          <a:lstStyle/>
          <a:p>
            <a:pPr eaLnBrk="1" hangingPunct="1"/>
            <a:r>
              <a:rPr lang="nb-NO" altLang="nb-NO" sz="1800" dirty="0" smtClean="0"/>
              <a:t>Inntekter, vil typisk være bevilgning, eller eksterne inntekter</a:t>
            </a:r>
          </a:p>
          <a:p>
            <a:pPr eaLnBrk="1" hangingPunct="1"/>
            <a:r>
              <a:rPr lang="nb-NO" altLang="nb-NO" sz="1800" dirty="0" smtClean="0"/>
              <a:t>Personalkostnader, kan bestå av fastlønn, sosiale kostnader, refusjoner fra NAV, timelønn.</a:t>
            </a:r>
          </a:p>
          <a:p>
            <a:pPr eaLnBrk="1" hangingPunct="1"/>
            <a:r>
              <a:rPr lang="nb-NO" altLang="nb-NO" sz="1800" dirty="0" smtClean="0"/>
              <a:t>Driftskostnader er typisk, husleie, reise, driftsmidler til forskere, kurs, seminarer (husleie er den klart største posten med ca. 78,0 mill. kr i 2019, for hele fakultetet)</a:t>
            </a:r>
          </a:p>
          <a:p>
            <a:pPr eaLnBrk="1" hangingPunct="1"/>
            <a:r>
              <a:rPr lang="nb-NO" altLang="nb-NO" sz="1800" dirty="0" smtClean="0"/>
              <a:t>Årsresultat tilsvarer inntekter fratrukket kostnader inneværende periode. </a:t>
            </a:r>
          </a:p>
          <a:p>
            <a:pPr eaLnBrk="1" hangingPunct="1"/>
            <a:r>
              <a:rPr lang="nb-NO" altLang="nb-NO" sz="1800" dirty="0" smtClean="0"/>
              <a:t>Akkumulert tilsvarer årsresultatet, men også inkludert </a:t>
            </a:r>
            <a:r>
              <a:rPr lang="nb-NO" altLang="nb-NO" sz="1800" dirty="0" err="1" smtClean="0"/>
              <a:t>overføering</a:t>
            </a:r>
            <a:r>
              <a:rPr lang="nb-NO" altLang="nb-NO" sz="1800" dirty="0" smtClean="0"/>
              <a:t> av </a:t>
            </a:r>
            <a:r>
              <a:rPr lang="nb-NO" altLang="nb-NO" sz="1800" dirty="0" err="1" smtClean="0"/>
              <a:t>tidliger</a:t>
            </a:r>
            <a:r>
              <a:rPr lang="nb-NO" altLang="nb-NO" sz="1800" dirty="0" smtClean="0"/>
              <a:t> års resultater.</a:t>
            </a:r>
          </a:p>
          <a:p>
            <a:pPr eaLnBrk="1" hangingPunct="1"/>
            <a:endParaRPr lang="nb-NO" altLang="nb-NO" dirty="0" smtClean="0"/>
          </a:p>
        </p:txBody>
      </p:sp>
      <p:sp>
        <p:nvSpPr>
          <p:cNvPr id="2" name="Oval 1"/>
          <p:cNvSpPr/>
          <p:nvPr/>
        </p:nvSpPr>
        <p:spPr bwMode="auto">
          <a:xfrm>
            <a:off x="2712665" y="2173287"/>
            <a:ext cx="816123" cy="590745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2737398" y="3451992"/>
            <a:ext cx="816123" cy="24793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2675991" y="3207254"/>
            <a:ext cx="816123" cy="24793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55653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0EEB6D5-E6EA-4959-9298-5F29ACCBDC6E}" type="datetime1">
              <a:rPr lang="nb-NO" altLang="nb-NO" sz="90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26.03.2020</a:t>
            </a:fld>
            <a:endParaRPr lang="nb-NO" altLang="nb-NO" sz="900">
              <a:solidFill>
                <a:schemeClr val="bg2"/>
              </a:solidFill>
            </a:endParaRPr>
          </a:p>
        </p:txBody>
      </p:sp>
      <p:sp>
        <p:nvSpPr>
          <p:cNvPr id="717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FA57365-10BE-4559-A36C-3D3FF151F48C}" type="slidenum">
              <a:rPr lang="en-US" altLang="nb-NO" sz="90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nb-NO" sz="900">
              <a:solidFill>
                <a:schemeClr val="bg2"/>
              </a:solidFill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>
          <a:xfrm>
            <a:off x="960438" y="803275"/>
            <a:ext cx="9982200" cy="422176"/>
          </a:xfrm>
        </p:spPr>
        <p:txBody>
          <a:bodyPr/>
          <a:lstStyle/>
          <a:p>
            <a:pPr eaLnBrk="1" hangingPunct="1"/>
            <a:r>
              <a:rPr lang="nb-NO" altLang="nb-NO" dirty="0" smtClean="0"/>
              <a:t>Regnskapsrapport for ISS, per 3. tertial 2019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Innledning</a:t>
            </a:r>
          </a:p>
          <a:p>
            <a:pPr lvl="1"/>
            <a:r>
              <a:rPr lang="nb-NO" altLang="nb-NO" dirty="0" smtClean="0"/>
              <a:t>Totalt et resultat rimelig i tråd med forventningene</a:t>
            </a:r>
            <a:endParaRPr lang="nb-NO" altLang="nb-NO" dirty="0"/>
          </a:p>
          <a:p>
            <a:pPr lvl="1"/>
            <a:r>
              <a:rPr lang="nb-NO" altLang="nb-NO" dirty="0" err="1" smtClean="0"/>
              <a:t>Mindreforbruk</a:t>
            </a:r>
            <a:r>
              <a:rPr lang="nb-NO" altLang="nb-NO" dirty="0" smtClean="0"/>
              <a:t> på basissiden</a:t>
            </a:r>
          </a:p>
          <a:p>
            <a:pPr lvl="1"/>
            <a:r>
              <a:rPr lang="nb-NO" altLang="nb-NO" dirty="0" smtClean="0"/>
              <a:t>Merforbruk på ekstern finansiert virksomhet</a:t>
            </a:r>
          </a:p>
          <a:p>
            <a:pPr lvl="1"/>
            <a:r>
              <a:rPr lang="nb-NO" altLang="nb-NO" dirty="0" smtClean="0"/>
              <a:t>Eksternfinansiert virksomhet er ikke analysert/kommentert for T3</a:t>
            </a:r>
          </a:p>
        </p:txBody>
      </p:sp>
    </p:spTree>
    <p:extLst>
      <p:ext uri="{BB962C8B-B14F-4D97-AF65-F5344CB8AC3E}">
        <p14:creationId xmlns:p14="http://schemas.microsoft.com/office/powerpoint/2010/main" val="390547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928" y="1355001"/>
            <a:ext cx="6308269" cy="2158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0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0EEB6D5-E6EA-4959-9298-5F29ACCBDC6E}" type="datetime1">
              <a:rPr lang="nb-NO" altLang="nb-NO" sz="90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26.03.2020</a:t>
            </a:fld>
            <a:endParaRPr lang="nb-NO" altLang="nb-NO" sz="900">
              <a:solidFill>
                <a:schemeClr val="bg2"/>
              </a:solidFill>
            </a:endParaRPr>
          </a:p>
        </p:txBody>
      </p:sp>
      <p:sp>
        <p:nvSpPr>
          <p:cNvPr id="717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FA57365-10BE-4559-A36C-3D3FF151F48C}" type="slidenum">
              <a:rPr lang="en-US" altLang="nb-NO" sz="90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nb-NO" sz="900">
              <a:solidFill>
                <a:schemeClr val="bg2"/>
              </a:solidFill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>
          <a:xfrm>
            <a:off x="960438" y="803275"/>
            <a:ext cx="9982200" cy="422176"/>
          </a:xfrm>
        </p:spPr>
        <p:txBody>
          <a:bodyPr/>
          <a:lstStyle/>
          <a:p>
            <a:pPr eaLnBrk="1" hangingPunct="1"/>
            <a:r>
              <a:rPr lang="nb-NO" altLang="nb-NO" dirty="0" smtClean="0"/>
              <a:t>T3 2019, total virksomhet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1381" y="3673723"/>
            <a:ext cx="9985375" cy="3889375"/>
          </a:xfrm>
        </p:spPr>
        <p:txBody>
          <a:bodyPr/>
          <a:lstStyle/>
          <a:p>
            <a:pPr eaLnBrk="1" hangingPunct="1"/>
            <a:r>
              <a:rPr lang="nb-NO" altLang="nb-NO" sz="2400" dirty="0" smtClean="0"/>
              <a:t>Akkumulert resultat er 23,4 mill. kr</a:t>
            </a:r>
          </a:p>
          <a:p>
            <a:pPr eaLnBrk="1" hangingPunct="1"/>
            <a:r>
              <a:rPr lang="nb-NO" altLang="nb-NO" sz="2400" dirty="0" smtClean="0"/>
              <a:t>I tråd med forventningene i oppdatert </a:t>
            </a:r>
            <a:r>
              <a:rPr lang="nb-NO" altLang="nb-NO" sz="2400" dirty="0" err="1" smtClean="0"/>
              <a:t>årsprognose</a:t>
            </a:r>
            <a:endParaRPr lang="nb-NO" altLang="nb-NO" sz="2400" dirty="0" smtClean="0"/>
          </a:p>
          <a:p>
            <a:pPr eaLnBrk="1" hangingPunct="1"/>
            <a:r>
              <a:rPr lang="nb-NO" altLang="nb-NO" sz="2400" dirty="0" smtClean="0"/>
              <a:t>Avvik på basis og </a:t>
            </a:r>
            <a:r>
              <a:rPr lang="nb-NO" altLang="nb-NO" sz="2400" dirty="0" err="1" smtClean="0"/>
              <a:t>eksternfinanisert</a:t>
            </a:r>
            <a:r>
              <a:rPr lang="nb-NO" altLang="nb-NO" sz="2400" dirty="0" smtClean="0"/>
              <a:t> virksomhet kommenteres nedenfor.</a:t>
            </a:r>
          </a:p>
          <a:p>
            <a:pPr eaLnBrk="1" hangingPunct="1"/>
            <a:r>
              <a:rPr lang="nb-NO" altLang="nb-NO" sz="2400" dirty="0" smtClean="0"/>
              <a:t>Avvik innenfor enkelte poster, forklares i de neste avsnittene</a:t>
            </a:r>
          </a:p>
        </p:txBody>
      </p:sp>
      <p:sp>
        <p:nvSpPr>
          <p:cNvPr id="7" name="Oval 6"/>
          <p:cNvSpPr/>
          <p:nvPr/>
        </p:nvSpPr>
        <p:spPr bwMode="auto">
          <a:xfrm>
            <a:off x="3789546" y="3255643"/>
            <a:ext cx="648072" cy="28803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7794125" y="3305376"/>
            <a:ext cx="648072" cy="28803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7849269" y="1873523"/>
            <a:ext cx="648072" cy="64807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030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5963" y="1230247"/>
            <a:ext cx="57912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0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0EEB6D5-E6EA-4959-9298-5F29ACCBDC6E}" type="datetime1">
              <a:rPr lang="nb-NO" altLang="nb-NO" sz="90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26.03.2020</a:t>
            </a:fld>
            <a:endParaRPr lang="nb-NO" altLang="nb-NO" sz="900">
              <a:solidFill>
                <a:schemeClr val="bg2"/>
              </a:solidFill>
            </a:endParaRPr>
          </a:p>
        </p:txBody>
      </p:sp>
      <p:sp>
        <p:nvSpPr>
          <p:cNvPr id="717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FA57365-10BE-4559-A36C-3D3FF151F48C}" type="slidenum">
              <a:rPr lang="en-US" altLang="nb-NO" sz="90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nb-NO" sz="900">
              <a:solidFill>
                <a:schemeClr val="bg2"/>
              </a:solidFill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>
          <a:xfrm>
            <a:off x="960438" y="803275"/>
            <a:ext cx="9982200" cy="422176"/>
          </a:xfrm>
        </p:spPr>
        <p:txBody>
          <a:bodyPr/>
          <a:lstStyle/>
          <a:p>
            <a:pPr eaLnBrk="1" hangingPunct="1"/>
            <a:r>
              <a:rPr lang="nb-NO" altLang="nb-NO" dirty="0" smtClean="0"/>
              <a:t>T3 2019, basisvirksomhet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2445" y="3365171"/>
            <a:ext cx="10504311" cy="4197928"/>
          </a:xfrm>
        </p:spPr>
        <p:txBody>
          <a:bodyPr/>
          <a:lstStyle/>
          <a:p>
            <a:r>
              <a:rPr lang="nb-NO" altLang="nb-NO" sz="2000" dirty="0" smtClean="0"/>
              <a:t>Akkumulert resultat endte på 11,38 mill. kr for 2019, dette er 1,9 mill. kr i </a:t>
            </a:r>
            <a:r>
              <a:rPr lang="nb-NO" altLang="nb-NO" sz="2000" dirty="0" err="1" smtClean="0"/>
              <a:t>mindreforbruk</a:t>
            </a:r>
            <a:endParaRPr lang="nb-NO" altLang="nb-NO" sz="2000" dirty="0" smtClean="0"/>
          </a:p>
          <a:p>
            <a:r>
              <a:rPr lang="nb-NO" altLang="nb-NO" sz="2000" dirty="0" smtClean="0"/>
              <a:t>Inntekter 592 000 kr over prognose, stort sett mindre tildelinger:</a:t>
            </a:r>
          </a:p>
          <a:p>
            <a:pPr lvl="1"/>
            <a:r>
              <a:rPr lang="nb-NO" altLang="nb-NO" sz="1600" dirty="0" smtClean="0"/>
              <a:t>225.000 til lektorprogrammet, 92 000 Kr til </a:t>
            </a:r>
            <a:r>
              <a:rPr lang="nb-NO" altLang="nb-NO" sz="1600" dirty="0" err="1" smtClean="0"/>
              <a:t>Instyle</a:t>
            </a:r>
            <a:r>
              <a:rPr lang="nb-NO" altLang="nb-NO" sz="1600" dirty="0" smtClean="0"/>
              <a:t> og 50 000 kr i såkornmidler</a:t>
            </a:r>
          </a:p>
          <a:p>
            <a:r>
              <a:rPr lang="nb-NO" altLang="nb-NO" sz="2000" dirty="0" smtClean="0"/>
              <a:t>Personalkostnader rimelig i tråd med prognose, underliggende avvik;</a:t>
            </a:r>
          </a:p>
          <a:p>
            <a:pPr lvl="1"/>
            <a:r>
              <a:rPr lang="nb-NO" altLang="nb-NO" sz="1600" dirty="0" smtClean="0"/>
              <a:t>Merforbruk fastlønn 300 000 kr, lavere NAV refusjoner 180 000 kr, </a:t>
            </a:r>
            <a:r>
              <a:rPr lang="nb-NO" altLang="nb-NO" sz="1600" dirty="0" err="1" smtClean="0"/>
              <a:t>Mindreforbruk</a:t>
            </a:r>
            <a:r>
              <a:rPr lang="nb-NO" altLang="nb-NO" sz="1600" dirty="0" smtClean="0"/>
              <a:t> timelønn 830 000 kr.</a:t>
            </a:r>
          </a:p>
          <a:p>
            <a:r>
              <a:rPr lang="nb-NO" altLang="nb-NO" sz="2000" dirty="0" smtClean="0"/>
              <a:t>Driftskostnader og investeringer, totalt 0,5 mill. kr under budsjett;</a:t>
            </a:r>
          </a:p>
          <a:p>
            <a:pPr lvl="1"/>
            <a:r>
              <a:rPr lang="nb-NO" altLang="nb-NO" sz="1600" dirty="0" smtClean="0"/>
              <a:t>Det er mindre avvik på generell drift, undervisning, student rekruttering og annet.</a:t>
            </a:r>
          </a:p>
          <a:p>
            <a:pPr marL="0" indent="0" eaLnBrk="1" hangingPunct="1">
              <a:buNone/>
            </a:pPr>
            <a:r>
              <a:rPr lang="nb-NO" altLang="nb-NO" dirty="0"/>
              <a:t>	</a:t>
            </a:r>
            <a:endParaRPr lang="nb-NO" altLang="nb-NO" dirty="0" smtClean="0"/>
          </a:p>
        </p:txBody>
      </p:sp>
      <p:sp>
        <p:nvSpPr>
          <p:cNvPr id="7" name="Oval 6"/>
          <p:cNvSpPr/>
          <p:nvPr/>
        </p:nvSpPr>
        <p:spPr bwMode="auto">
          <a:xfrm>
            <a:off x="3973714" y="2939520"/>
            <a:ext cx="648072" cy="28803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7679091" y="3061034"/>
            <a:ext cx="648072" cy="28803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7679091" y="1759250"/>
            <a:ext cx="648072" cy="526637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3888829" y="2257218"/>
            <a:ext cx="648072" cy="28803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9811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0EEB6D5-E6EA-4959-9298-5F29ACCBDC6E}" type="datetime1">
              <a:rPr lang="nb-NO" altLang="nb-NO" sz="90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26.03.2020</a:t>
            </a:fld>
            <a:endParaRPr lang="nb-NO" altLang="nb-NO" sz="900">
              <a:solidFill>
                <a:schemeClr val="bg2"/>
              </a:solidFill>
            </a:endParaRPr>
          </a:p>
        </p:txBody>
      </p:sp>
      <p:sp>
        <p:nvSpPr>
          <p:cNvPr id="717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FA57365-10BE-4559-A36C-3D3FF151F48C}" type="slidenum">
              <a:rPr lang="en-US" altLang="nb-NO" sz="90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nb-NO" sz="900">
              <a:solidFill>
                <a:schemeClr val="bg2"/>
              </a:solidFill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>
          <a:xfrm>
            <a:off x="960438" y="803275"/>
            <a:ext cx="9982200" cy="422176"/>
          </a:xfrm>
        </p:spPr>
        <p:txBody>
          <a:bodyPr/>
          <a:lstStyle/>
          <a:p>
            <a:pPr eaLnBrk="1" hangingPunct="1"/>
            <a:r>
              <a:rPr lang="nb-NO" altLang="nb-NO" dirty="0" smtClean="0"/>
              <a:t>T3 2019, </a:t>
            </a:r>
            <a:r>
              <a:rPr lang="nb-NO" altLang="nb-NO" dirty="0" err="1" smtClean="0"/>
              <a:t>Eksterfinansiert</a:t>
            </a:r>
            <a:r>
              <a:rPr lang="nb-NO" altLang="nb-NO" dirty="0" smtClean="0"/>
              <a:t> virksomhet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1381" y="3365171"/>
            <a:ext cx="9985375" cy="4197928"/>
          </a:xfrm>
        </p:spPr>
        <p:txBody>
          <a:bodyPr/>
          <a:lstStyle/>
          <a:p>
            <a:pPr marL="0" indent="0">
              <a:buNone/>
            </a:pPr>
            <a:r>
              <a:rPr lang="nb-NO" sz="1800" dirty="0"/>
              <a:t>På grunn av ressursmangel blant </a:t>
            </a:r>
            <a:r>
              <a:rPr lang="nb-NO" sz="1800" dirty="0" err="1"/>
              <a:t>prosjektkontrollere</a:t>
            </a:r>
            <a:r>
              <a:rPr lang="nb-NO" sz="1800" dirty="0"/>
              <a:t> i økonomiseksjonen ved SV fakultetet, vil ikke regnskapsrapporten for tertial 3. 2019 inneholde oppdatert analyse og kommentarer av den eksternt finansierte virksomheten.</a:t>
            </a:r>
          </a:p>
          <a:p>
            <a:pPr marL="0" indent="0" eaLnBrk="1" hangingPunct="1">
              <a:buNone/>
            </a:pPr>
            <a:endParaRPr lang="nb-NO" altLang="nb-NO" dirty="0" smtClean="0"/>
          </a:p>
        </p:txBody>
      </p:sp>
      <p:sp>
        <p:nvSpPr>
          <p:cNvPr id="7" name="Oval 6"/>
          <p:cNvSpPr/>
          <p:nvPr/>
        </p:nvSpPr>
        <p:spPr bwMode="auto">
          <a:xfrm>
            <a:off x="4314675" y="3030609"/>
            <a:ext cx="648072" cy="28803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7377206" y="3052497"/>
            <a:ext cx="648072" cy="28803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717" y="1259774"/>
            <a:ext cx="5756275" cy="200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0047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0EEB6D5-E6EA-4959-9298-5F29ACCBDC6E}" type="datetime1">
              <a:rPr lang="nb-NO" altLang="nb-NO" sz="90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26.03.2020</a:t>
            </a:fld>
            <a:endParaRPr lang="nb-NO" altLang="nb-NO" sz="900">
              <a:solidFill>
                <a:schemeClr val="bg2"/>
              </a:solidFill>
            </a:endParaRPr>
          </a:p>
        </p:txBody>
      </p:sp>
      <p:sp>
        <p:nvSpPr>
          <p:cNvPr id="717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FA57365-10BE-4559-A36C-3D3FF151F48C}" type="slidenum">
              <a:rPr lang="en-US" altLang="nb-NO" sz="90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nb-NO" sz="900">
              <a:solidFill>
                <a:schemeClr val="bg2"/>
              </a:solidFill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>
          <a:xfrm>
            <a:off x="960438" y="803275"/>
            <a:ext cx="9982200" cy="422176"/>
          </a:xfrm>
        </p:spPr>
        <p:txBody>
          <a:bodyPr/>
          <a:lstStyle/>
          <a:p>
            <a:pPr eaLnBrk="1" hangingPunct="1"/>
            <a:r>
              <a:rPr lang="nb-NO" altLang="nb-NO" dirty="0" smtClean="0"/>
              <a:t>T3 2019, Akkumulert resultatet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1801515"/>
            <a:ext cx="9985375" cy="4197928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nb-NO" altLang="nb-NO" sz="2400" dirty="0" smtClean="0"/>
              <a:t>Det akkumulerte resultatet på basissiden er 118,4 mill. kr. Dette er å anse som frie midler som fakultetet (den enkelte enhet) kan </a:t>
            </a:r>
            <a:r>
              <a:rPr lang="nb-NO" altLang="nb-NO" sz="2400" dirty="0" err="1" smtClean="0"/>
              <a:t>disponere.I</a:t>
            </a:r>
            <a:r>
              <a:rPr lang="nb-NO" altLang="nb-NO" sz="2400" dirty="0" smtClean="0"/>
              <a:t> langtidsperioden, som er 5 år, krever UIO et resultat i balanse. Dette medfører at fakultet de neste årene må bruke mer penger, og gjerne gå med isolert underskudd det enkelte år. Det er viktig at styret følger opp denne utviklingen.</a:t>
            </a:r>
          </a:p>
          <a:p>
            <a:pPr marL="0" indent="0" eaLnBrk="1" hangingPunct="1">
              <a:buNone/>
            </a:pPr>
            <a:endParaRPr lang="nb-NO" altLang="nb-NO" sz="2400" dirty="0"/>
          </a:p>
          <a:p>
            <a:pPr marL="0" indent="0" eaLnBrk="1" hangingPunct="1">
              <a:buNone/>
            </a:pPr>
            <a:r>
              <a:rPr lang="nb-NO" altLang="nb-NO" sz="2400" dirty="0" smtClean="0"/>
              <a:t>Det akkumulerte resultatet på den eksternfinansierte delen er 79,1 mill. kr. Dette er </a:t>
            </a:r>
            <a:r>
              <a:rPr lang="nb-NO" altLang="nb-NO" sz="2400" u="sng" dirty="0" smtClean="0"/>
              <a:t>ikke</a:t>
            </a:r>
            <a:r>
              <a:rPr lang="nb-NO" altLang="nb-NO" sz="2400" dirty="0" smtClean="0"/>
              <a:t> å anse som frie midler, derimot er disse midlene knyttet opp til kontrakter på eksisterende prosjekter. Det akkumulerte resultatet er i så måte å anse som et periodiseringsavvik, </a:t>
            </a:r>
            <a:r>
              <a:rPr lang="nb-NO" altLang="nb-NO" sz="2400" dirty="0" err="1" smtClean="0"/>
              <a:t>dvs</a:t>
            </a:r>
            <a:r>
              <a:rPr lang="nb-NO" altLang="nb-NO" sz="2400" dirty="0" smtClean="0"/>
              <a:t> enten at innsekter er kommet tidligere en planlagt eller at aktiviteter og kostnader er forsinket. </a:t>
            </a:r>
            <a:endParaRPr lang="nb-NO" altLang="nb-NO" sz="2400" dirty="0"/>
          </a:p>
        </p:txBody>
      </p:sp>
    </p:spTree>
    <p:extLst>
      <p:ext uri="{BB962C8B-B14F-4D97-AF65-F5344CB8AC3E}">
        <p14:creationId xmlns:p14="http://schemas.microsoft.com/office/powerpoint/2010/main" val="300744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0EEB6D5-E6EA-4959-9298-5F29ACCBDC6E}" type="datetime1">
              <a:rPr lang="nb-NO" altLang="nb-NO" sz="90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26.03.2020</a:t>
            </a:fld>
            <a:endParaRPr lang="nb-NO" altLang="nb-NO" sz="900">
              <a:solidFill>
                <a:schemeClr val="bg2"/>
              </a:solidFill>
            </a:endParaRPr>
          </a:p>
        </p:txBody>
      </p:sp>
      <p:sp>
        <p:nvSpPr>
          <p:cNvPr id="717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FA57365-10BE-4559-A36C-3D3FF151F48C}" type="slidenum">
              <a:rPr lang="en-US" altLang="nb-NO" sz="90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nb-NO" sz="900">
              <a:solidFill>
                <a:schemeClr val="bg2"/>
              </a:solidFill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Begreper og definisjoner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altLang="nb-NO" sz="2400" dirty="0" smtClean="0"/>
              <a:t>Basisvirksomheten: hovedsak </a:t>
            </a:r>
            <a:r>
              <a:rPr lang="nb-NO" altLang="nb-NO" sz="2400" dirty="0" err="1" smtClean="0"/>
              <a:t>UIOs</a:t>
            </a:r>
            <a:r>
              <a:rPr lang="nb-NO" altLang="nb-NO" sz="2400" dirty="0" smtClean="0"/>
              <a:t> bevilgning fra kunnskapsdepartementet.</a:t>
            </a:r>
          </a:p>
          <a:p>
            <a:pPr eaLnBrk="1" hangingPunct="1"/>
            <a:r>
              <a:rPr lang="nb-NO" altLang="nb-NO" sz="2400" dirty="0" smtClean="0"/>
              <a:t>Eksternfinansiert virksomhet: tilskudd fra NFR, EU eller andre.</a:t>
            </a:r>
          </a:p>
          <a:p>
            <a:pPr eaLnBrk="1" hangingPunct="1"/>
            <a:r>
              <a:rPr lang="nb-NO" altLang="nb-NO" sz="2400" dirty="0" smtClean="0"/>
              <a:t>Mer/</a:t>
            </a:r>
            <a:r>
              <a:rPr lang="nb-NO" altLang="nb-NO" sz="2400" dirty="0" err="1" smtClean="0"/>
              <a:t>Mindreforbruk</a:t>
            </a:r>
            <a:r>
              <a:rPr lang="nb-NO" altLang="nb-NO" sz="2400" dirty="0"/>
              <a:t>:</a:t>
            </a:r>
            <a:r>
              <a:rPr lang="nb-NO" altLang="nb-NO" sz="2400" dirty="0" smtClean="0"/>
              <a:t> viser differansen mellom bevilget/opptjent og forbrukt beløp.</a:t>
            </a:r>
          </a:p>
          <a:p>
            <a:pPr eaLnBrk="1" hangingPunct="1"/>
            <a:r>
              <a:rPr lang="nb-NO" altLang="nb-NO" sz="2400" dirty="0" smtClean="0"/>
              <a:t>Isolert/akkumulert: brukes gjerne for en spesifikk periode/år, mens akkumulert er mer som en saldo.</a:t>
            </a:r>
          </a:p>
          <a:p>
            <a:pPr eaLnBrk="1" hangingPunct="1"/>
            <a:endParaRPr lang="nb-NO" altLang="nb-NO" dirty="0" smtClean="0"/>
          </a:p>
        </p:txBody>
      </p:sp>
    </p:spTree>
    <p:extLst>
      <p:ext uri="{BB962C8B-B14F-4D97-AF65-F5344CB8AC3E}">
        <p14:creationId xmlns:p14="http://schemas.microsoft.com/office/powerpoint/2010/main" val="52202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0EEB6D5-E6EA-4959-9298-5F29ACCBDC6E}" type="datetime1">
              <a:rPr lang="nb-NO" altLang="nb-NO" sz="90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26.03.2020</a:t>
            </a:fld>
            <a:endParaRPr lang="nb-NO" altLang="nb-NO" sz="900">
              <a:solidFill>
                <a:schemeClr val="bg2"/>
              </a:solidFill>
            </a:endParaRPr>
          </a:p>
        </p:txBody>
      </p:sp>
      <p:sp>
        <p:nvSpPr>
          <p:cNvPr id="717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FA57365-10BE-4559-A36C-3D3FF151F48C}" type="slidenum">
              <a:rPr lang="en-US" altLang="nb-NO" sz="90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nb-NO" sz="900">
              <a:solidFill>
                <a:schemeClr val="bg2"/>
              </a:solidFill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Begreper og definisjoner spesifikt for eksternfinansiert virksomhet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altLang="nb-NO" sz="1800" dirty="0" err="1" smtClean="0"/>
              <a:t>Bidragsaktiviet</a:t>
            </a:r>
            <a:r>
              <a:rPr lang="nb-NO" altLang="nb-NO" sz="1800" dirty="0"/>
              <a:t>:</a:t>
            </a:r>
            <a:r>
              <a:rPr lang="nb-NO" altLang="nb-NO" sz="1800" dirty="0" smtClean="0"/>
              <a:t> </a:t>
            </a:r>
            <a:r>
              <a:rPr lang="nb-NO" sz="1800" dirty="0"/>
              <a:t>Bidrag eller gave fra en bidragsyter som helt eller delvis finansierer aktivitet ved UiO. </a:t>
            </a:r>
            <a:endParaRPr lang="nb-NO" sz="1800" dirty="0" smtClean="0"/>
          </a:p>
          <a:p>
            <a:r>
              <a:rPr lang="nb-NO" altLang="nb-NO" sz="1800" dirty="0" smtClean="0"/>
              <a:t>Oppdragsvirksomhet: </a:t>
            </a:r>
            <a:r>
              <a:rPr lang="nb-NO" sz="1800" dirty="0" smtClean="0"/>
              <a:t>Omsetning </a:t>
            </a:r>
            <a:r>
              <a:rPr lang="nb-NO" sz="1800" dirty="0"/>
              <a:t>av forsknings-, undervisnings- og ev. andre tjenester mot vederlag</a:t>
            </a:r>
            <a:r>
              <a:rPr lang="nb-NO" sz="1800" dirty="0" smtClean="0"/>
              <a:t>.</a:t>
            </a:r>
          </a:p>
          <a:p>
            <a:r>
              <a:rPr lang="nb-NO" sz="1800" dirty="0" smtClean="0"/>
              <a:t>Frikjøp: </a:t>
            </a:r>
            <a:r>
              <a:rPr lang="nb-NO" sz="1800" dirty="0"/>
              <a:t>Den delen av </a:t>
            </a:r>
            <a:r>
              <a:rPr lang="nb-NO" sz="1800" dirty="0" smtClean="0"/>
              <a:t>en </a:t>
            </a:r>
            <a:r>
              <a:rPr lang="nb-NO" sz="1800" dirty="0" err="1" smtClean="0"/>
              <a:t>ansattess</a:t>
            </a:r>
            <a:r>
              <a:rPr lang="nb-NO" sz="1800" dirty="0" smtClean="0"/>
              <a:t> </a:t>
            </a:r>
            <a:r>
              <a:rPr lang="nb-NO" sz="1800" dirty="0"/>
              <a:t>arbeidstid som </a:t>
            </a:r>
            <a:r>
              <a:rPr lang="nb-NO" sz="1800" dirty="0" smtClean="0"/>
              <a:t>inkluderes i et prosjekt, skiller mellom tid som finansieres av prosjektet og egeninnsats.</a:t>
            </a:r>
          </a:p>
          <a:p>
            <a:r>
              <a:rPr lang="nb-NO" sz="1800" dirty="0"/>
              <a:t>Overhead: indirekte kostnader, eks. administrasjon, husleie, strøm, infrastruktur m.m. Dette synliggjøres ved UiO som ett %-vis påslag på </a:t>
            </a:r>
            <a:r>
              <a:rPr lang="nb-NO" sz="1800" dirty="0" smtClean="0"/>
              <a:t>lønnskostnader.</a:t>
            </a:r>
          </a:p>
          <a:p>
            <a:r>
              <a:rPr lang="nb-NO" sz="1800" dirty="0" smtClean="0"/>
              <a:t>Nettobidrag: </a:t>
            </a:r>
            <a:r>
              <a:rPr lang="nb-NO" sz="1800" dirty="0"/>
              <a:t>Den andel av </a:t>
            </a:r>
            <a:r>
              <a:rPr lang="nb-NO" sz="1800" dirty="0" smtClean="0"/>
              <a:t>frikjøp og overhead </a:t>
            </a:r>
            <a:r>
              <a:rPr lang="nb-NO" sz="1800" dirty="0"/>
              <a:t>som finansieres av ekstern </a:t>
            </a:r>
            <a:r>
              <a:rPr lang="nb-NO" sz="1800" dirty="0" err="1" smtClean="0"/>
              <a:t>finansiør</a:t>
            </a:r>
            <a:r>
              <a:rPr lang="nb-NO" sz="1800" dirty="0" smtClean="0"/>
              <a:t>. Dette er altså hva et prosjekt bidrar med inn på basissiden av virksomheten. NB; Denne tar ikke hensyn til eventuelle kostnader for vikarkostnader.</a:t>
            </a:r>
          </a:p>
          <a:p>
            <a:r>
              <a:rPr lang="nb-NO" sz="1800" dirty="0"/>
              <a:t>Egeninnsats: Den interne ressursinnsatsen institusjonen stiller til rådighet i prosjektet, uavhengig av finansiering. </a:t>
            </a:r>
          </a:p>
          <a:p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85048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formatikk_brevik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V BOKMÅL16x9.ppt [Compatibility Mode]" id="{6989DE27-503B-43F2-96C6-C4F62908DA8E}" vid="{5DE75861-D2C7-4CE3-B59E-5010E66722D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sv-1 Bokmal - studenter og ESH</Template>
  <TotalTime>357</TotalTime>
  <Words>873</Words>
  <Application>Microsoft Office PowerPoint</Application>
  <PresentationFormat>Custom</PresentationFormat>
  <Paragraphs>106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ヒラギノ角ゴ Pro W3</vt:lpstr>
      <vt:lpstr>Informatikk_brevik</vt:lpstr>
      <vt:lpstr>Økonomirapportering tertial 3, 2019  og forenklet økonomiopplæring  for ISS  Zoom presentasjon 25.03.2020 Vegar Balstad  </vt:lpstr>
      <vt:lpstr>Agenda</vt:lpstr>
      <vt:lpstr>Økonomirapporter i løpet av året, med tentative tider for styrebehandling</vt:lpstr>
      <vt:lpstr>Hvordan er økonomirapportene bygget opp</vt:lpstr>
      <vt:lpstr>Tabellene i økonomirapportene, Kolonner</vt:lpstr>
      <vt:lpstr>Tabellene i økonomirapportene, rader</vt:lpstr>
      <vt:lpstr>Regnskapsrapport for ISS, per 3. tertial 2019</vt:lpstr>
      <vt:lpstr>T3 2019, total virksomhet</vt:lpstr>
      <vt:lpstr>T3 2019, basisvirksomhet</vt:lpstr>
      <vt:lpstr>T3 2019, Eksterfinansiert virksomhet</vt:lpstr>
      <vt:lpstr>T3 2019, Akkumulert resultatet</vt:lpstr>
      <vt:lpstr>Begreper og definisjoner</vt:lpstr>
      <vt:lpstr>Begreper og definisjoner spesifikt for eksternfinansiert virksomhet</vt:lpstr>
    </vt:vector>
  </TitlesOfParts>
  <Manager/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Vegar Balstad</dc:creator>
  <cp:keywords/>
  <dc:description/>
  <cp:lastModifiedBy>Inger-Lise Schwab</cp:lastModifiedBy>
  <cp:revision>89</cp:revision>
  <dcterms:created xsi:type="dcterms:W3CDTF">2020-03-19T07:59:26Z</dcterms:created>
  <dcterms:modified xsi:type="dcterms:W3CDTF">2020-03-26T13:34:50Z</dcterms:modified>
  <cp:category/>
</cp:coreProperties>
</file>