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76" r:id="rId3"/>
    <p:sldId id="302" r:id="rId4"/>
    <p:sldId id="258" r:id="rId5"/>
    <p:sldId id="301" r:id="rId6"/>
    <p:sldId id="303" r:id="rId7"/>
    <p:sldId id="293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9A7A0"/>
    <a:srgbClr val="52B27D"/>
    <a:srgbClr val="D23498"/>
    <a:srgbClr val="C82A67"/>
    <a:srgbClr val="CE3082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5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9/10/2025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00992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2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0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31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28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03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84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92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9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4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9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9/10/2025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04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75D10F4-FA30-CB6C-E32D-E4FE759E1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7980" y="1030406"/>
            <a:ext cx="5509020" cy="3506879"/>
          </a:xfrm>
        </p:spPr>
        <p:txBody>
          <a:bodyPr anchor="ctr">
            <a:normAutofit fontScale="90000"/>
          </a:bodyPr>
          <a:lstStyle/>
          <a:p>
            <a:pPr algn="l"/>
            <a:r>
              <a:rPr lang="nb-NO" dirty="0"/>
              <a:t>Human Geography </a:t>
            </a:r>
            <a:r>
              <a:rPr lang="nb-NO" dirty="0">
                <a:solidFill>
                  <a:schemeClr val="accent4">
                    <a:lumMod val="75000"/>
                  </a:schemeClr>
                </a:solidFill>
              </a:rPr>
              <a:t>Teachers’ </a:t>
            </a:r>
            <a:r>
              <a:rPr lang="nb-NO" dirty="0" err="1">
                <a:solidFill>
                  <a:schemeClr val="accent4">
                    <a:lumMod val="75000"/>
                  </a:schemeClr>
                </a:solidFill>
              </a:rPr>
              <a:t>meeting</a:t>
            </a:r>
            <a:endParaRPr lang="nb-NO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7C5B7CA-1C05-7883-0762-13C08CAE0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47980" y="4691564"/>
            <a:ext cx="5068121" cy="1136029"/>
          </a:xfrm>
        </p:spPr>
        <p:txBody>
          <a:bodyPr>
            <a:normAutofit/>
          </a:bodyPr>
          <a:lstStyle/>
          <a:p>
            <a:pPr algn="l"/>
            <a:r>
              <a:rPr lang="nb-NO" dirty="0"/>
              <a:t>Plan for 23 April 2026</a:t>
            </a:r>
          </a:p>
        </p:txBody>
      </p:sp>
      <p:pic>
        <p:nvPicPr>
          <p:cNvPr id="18" name="Picture 3" descr="En fargerik lyspære med forretnings ikoner">
            <a:extLst>
              <a:ext uri="{FF2B5EF4-FFF2-40B4-BE49-F238E27FC236}">
                <a16:creationId xmlns:a16="http://schemas.microsoft.com/office/drawing/2014/main" id="{DBB50E7C-31EC-E81C-A2E8-5B9EE13B4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26" r="26511" b="1"/>
          <a:stretch/>
        </p:blipFill>
        <p:spPr>
          <a:xfrm>
            <a:off x="20" y="10"/>
            <a:ext cx="54044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57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95D686-E433-A068-B869-9ED66570A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954" y="1073567"/>
            <a:ext cx="9144000" cy="1344168"/>
          </a:xfrm>
        </p:spPr>
        <p:txBody>
          <a:bodyPr/>
          <a:lstStyle/>
          <a:p>
            <a:r>
              <a:rPr lang="nb-NO" dirty="0"/>
              <a:t>Målsetning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47FACA-A6CE-8094-5EFE-16F2C5E2A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7394" y="1980708"/>
            <a:ext cx="10077211" cy="4705598"/>
          </a:xfrm>
        </p:spPr>
        <p:txBody>
          <a:bodyPr numCol="1">
            <a:noAutofit/>
          </a:bodyPr>
          <a:lstStyle/>
          <a:p>
            <a:pPr marL="180000" indent="0" algn="l" rtl="0" fontAlgn="base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</a:rPr>
              <a:t>Å </a:t>
            </a:r>
            <a:r>
              <a:rPr lang="en-US" sz="2500" b="1" dirty="0" err="1">
                <a:solidFill>
                  <a:schemeClr val="accent4">
                    <a:lumMod val="75000"/>
                  </a:schemeClr>
                </a:solidFill>
              </a:rPr>
              <a:t>bli</a:t>
            </a: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b="1" dirty="0" err="1">
                <a:solidFill>
                  <a:schemeClr val="accent4">
                    <a:lumMod val="75000"/>
                  </a:schemeClr>
                </a:solidFill>
              </a:rPr>
              <a:t>enige</a:t>
            </a: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</a:rPr>
              <a:t> om </a:t>
            </a:r>
            <a:r>
              <a:rPr lang="en-US" sz="2500" b="1" dirty="0" err="1">
                <a:solidFill>
                  <a:schemeClr val="accent4">
                    <a:lumMod val="75000"/>
                  </a:schemeClr>
                </a:solidFill>
              </a:rPr>
              <a:t>en</a:t>
            </a: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b="1" dirty="0" err="1">
                <a:solidFill>
                  <a:schemeClr val="accent4">
                    <a:lumMod val="75000"/>
                  </a:schemeClr>
                </a:solidFill>
              </a:rPr>
              <a:t>emneportefølje</a:t>
            </a: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</a:rPr>
              <a:t> for SGO BA og HGO MA </a:t>
            </a:r>
            <a:r>
              <a:rPr lang="en-US" sz="2500" b="1" dirty="0" err="1">
                <a:solidFill>
                  <a:schemeClr val="accent4">
                    <a:lumMod val="75000"/>
                  </a:schemeClr>
                </a:solidFill>
              </a:rPr>
              <a:t>som</a:t>
            </a:r>
            <a:r>
              <a:rPr lang="en-US" sz="25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522900" indent="-342900" algn="l" rtl="0" fontAlgn="base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AutoNum type="arabicParenR"/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Er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tilpasset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stabens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størrelse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og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ikke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leder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til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store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timeoverskudd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på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sikt</a:t>
            </a: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 marL="522900" indent="-342900" algn="l" rtl="0" fontAlgn="base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AutoNum type="arabicParenR"/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Er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tilpasset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de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faste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ansattes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spesialkompetanse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og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motivasjon</a:t>
            </a:r>
            <a:endParaRPr lang="en-US" sz="2500" dirty="0">
              <a:solidFill>
                <a:schemeClr val="accent4">
                  <a:lumMod val="75000"/>
                </a:schemeClr>
              </a:solidFill>
            </a:endParaRPr>
          </a:p>
          <a:p>
            <a:pPr marL="522900" indent="-342900" algn="l" rtl="0" fontAlgn="base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AutoNum type="arabicParenR"/>
            </a:pP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Har et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godt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samsvar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med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programmenes</a:t>
            </a:r>
            <a:r>
              <a:rPr lang="en-US" sz="25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500" dirty="0" err="1">
                <a:solidFill>
                  <a:schemeClr val="accent4">
                    <a:lumMod val="75000"/>
                  </a:schemeClr>
                </a:solidFill>
              </a:rPr>
              <a:t>læringsmål</a:t>
            </a:r>
            <a:endParaRPr lang="en-US" sz="2500" i="0" dirty="0">
              <a:solidFill>
                <a:schemeClr val="accent4">
                  <a:lumMod val="75000"/>
                </a:schemeClr>
              </a:solidFill>
              <a:effectLst/>
            </a:endParaRPr>
          </a:p>
          <a:p>
            <a:pPr marL="522900" indent="-342900" algn="l" rtl="0" fontAlgn="base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AutoNum type="arabicParenR"/>
            </a:pPr>
            <a:r>
              <a:rPr lang="en-US" sz="2500" i="0" dirty="0">
                <a:solidFill>
                  <a:schemeClr val="accent4">
                    <a:lumMod val="75000"/>
                  </a:schemeClr>
                </a:solidFill>
                <a:effectLst/>
              </a:rPr>
              <a:t>Har </a:t>
            </a:r>
            <a:r>
              <a:rPr lang="en-US" sz="2500" i="0" dirty="0" err="1">
                <a:solidFill>
                  <a:schemeClr val="accent4">
                    <a:lumMod val="75000"/>
                  </a:schemeClr>
                </a:solidFill>
                <a:effectLst/>
              </a:rPr>
              <a:t>en</a:t>
            </a:r>
            <a:r>
              <a:rPr lang="en-US" sz="2500" i="0" dirty="0"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r>
              <a:rPr lang="en-US" sz="2500" i="0" dirty="0" err="1">
                <a:solidFill>
                  <a:schemeClr val="accent4">
                    <a:lumMod val="75000"/>
                  </a:schemeClr>
                </a:solidFill>
                <a:effectLst/>
              </a:rPr>
              <a:t>profil</a:t>
            </a:r>
            <a:r>
              <a:rPr lang="en-US" sz="2500" i="0" dirty="0">
                <a:solidFill>
                  <a:schemeClr val="accent4">
                    <a:lumMod val="75000"/>
                  </a:schemeClr>
                </a:solidFill>
                <a:effectLst/>
              </a:rPr>
              <a:t> og </a:t>
            </a:r>
            <a:r>
              <a:rPr lang="en-US" sz="2500" i="0" dirty="0" err="1">
                <a:solidFill>
                  <a:schemeClr val="accent4">
                    <a:lumMod val="75000"/>
                  </a:schemeClr>
                </a:solidFill>
                <a:effectLst/>
              </a:rPr>
              <a:t>en</a:t>
            </a:r>
            <a:r>
              <a:rPr lang="en-US" sz="2500" i="0" dirty="0"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r>
              <a:rPr lang="en-US" sz="2500" i="0" dirty="0" err="1">
                <a:solidFill>
                  <a:schemeClr val="accent4">
                    <a:lumMod val="75000"/>
                  </a:schemeClr>
                </a:solidFill>
                <a:effectLst/>
              </a:rPr>
              <a:t>bredde</a:t>
            </a:r>
            <a:r>
              <a:rPr lang="en-US" sz="2500" i="0" dirty="0">
                <a:solidFill>
                  <a:schemeClr val="accent4">
                    <a:lumMod val="75000"/>
                  </a:schemeClr>
                </a:solidFill>
                <a:effectLst/>
              </a:rPr>
              <a:t> vi </a:t>
            </a:r>
            <a:r>
              <a:rPr lang="en-US" sz="2500" i="0" dirty="0" err="1">
                <a:solidFill>
                  <a:schemeClr val="accent4">
                    <a:lumMod val="75000"/>
                  </a:schemeClr>
                </a:solidFill>
                <a:effectLst/>
              </a:rPr>
              <a:t>mener</a:t>
            </a:r>
            <a:r>
              <a:rPr lang="en-US" sz="2500" i="0" dirty="0"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r>
              <a:rPr lang="en-US" sz="2500" i="0" dirty="0" err="1">
                <a:solidFill>
                  <a:schemeClr val="accent4">
                    <a:lumMod val="75000"/>
                  </a:schemeClr>
                </a:solidFill>
                <a:effectLst/>
              </a:rPr>
              <a:t>representerer</a:t>
            </a:r>
            <a:r>
              <a:rPr lang="en-US" sz="2500" i="0" dirty="0"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r>
              <a:rPr lang="en-US" sz="2500" i="0" dirty="0" err="1">
                <a:solidFill>
                  <a:schemeClr val="accent4">
                    <a:lumMod val="75000"/>
                  </a:schemeClr>
                </a:solidFill>
                <a:effectLst/>
              </a:rPr>
              <a:t>samfunnsgeografifaget</a:t>
            </a:r>
            <a:r>
              <a:rPr lang="en-US" sz="2500" i="0" dirty="0">
                <a:solidFill>
                  <a:schemeClr val="accent4">
                    <a:lumMod val="75000"/>
                  </a:schemeClr>
                </a:solidFill>
                <a:effectLst/>
              </a:rPr>
              <a:t> </a:t>
            </a:r>
            <a:endParaRPr lang="en-US" sz="250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54827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18DDB-9D02-2AD7-F10A-ABBFBA4D1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CD9B69-6D9D-607B-57CB-BA472A248078}"/>
              </a:ext>
            </a:extLst>
          </p:cNvPr>
          <p:cNvSpPr txBox="1"/>
          <p:nvPr/>
        </p:nvSpPr>
        <p:spPr>
          <a:xfrm>
            <a:off x="931623" y="1700345"/>
            <a:ext cx="9959758" cy="995144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dirty="0">
              <a:solidFill>
                <a:srgbClr val="000000"/>
              </a:solidFill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dirty="0">
              <a:solidFill>
                <a:srgbClr val="000000"/>
              </a:solidFill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1B57A867-50C5-814C-BB2F-443D2AFB8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23" y="2384204"/>
            <a:ext cx="10140237" cy="355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ts val="1400"/>
              </a:lnSpc>
              <a:spcBef>
                <a:spcPts val="600"/>
              </a:spcBef>
              <a:spcAft>
                <a:spcPts val="1200"/>
              </a:spcAft>
            </a:pPr>
            <a:r>
              <a:rPr lang="nb-NO" altLang="nb-NO" sz="1600" b="1" dirty="0">
                <a:latin typeface="Arial" panose="020B0604020202020204" pitchFamily="34" charset="0"/>
              </a:rPr>
              <a:t>Bachelornivå</a:t>
            </a:r>
          </a:p>
          <a:p>
            <a:pPr marL="285750" lvl="0" indent="-285750" eaLnBrk="0" fontAlgn="base" hangingPunct="0">
              <a:lnSpc>
                <a:spcPts val="14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altLang="nb-NO" sz="1600" dirty="0">
                <a:latin typeface="Arial" panose="020B0604020202020204" pitchFamily="34" charset="0"/>
              </a:rPr>
              <a:t>Vi har 6 SGO BA valgfrie kurs, som alle kjøres hvert år
Sosiologi har dobbelt så mange fast ansatte, og 11 SOS BA-emner (SOSGEO ekskludert)</a:t>
            </a:r>
          </a:p>
          <a:p>
            <a:pPr marL="285750" lvl="0" indent="-285750" eaLnBrk="0" fontAlgn="base" hangingPunct="0">
              <a:lnSpc>
                <a:spcPts val="14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altLang="nb-NO" sz="160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Utfordring: å finne ut om de 6 kursene vi har i tilstrekkelig grad dekker våre faglige styrker og prioriteringer</a:t>
            </a:r>
          </a:p>
          <a:p>
            <a:pPr marL="285750" lvl="0" indent="-285750" eaLnBrk="0" fontAlgn="base" hangingPunct="0">
              <a:lnSpc>
                <a:spcPts val="14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nb-NO" altLang="nb-NO" sz="1600" i="1" dirty="0"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ts val="1400"/>
              </a:lnSpc>
              <a:spcBef>
                <a:spcPts val="600"/>
              </a:spcBef>
              <a:spcAft>
                <a:spcPts val="1200"/>
              </a:spcAft>
            </a:pPr>
            <a:r>
              <a:rPr lang="nb-NO" altLang="nb-NO" sz="1600" b="1" dirty="0">
                <a:latin typeface="Arial" panose="020B0604020202020204" pitchFamily="34" charset="0"/>
              </a:rPr>
              <a:t>Masternivå</a:t>
            </a:r>
          </a:p>
          <a:p>
            <a:pPr marL="285750" lvl="0" indent="-285750" eaLnBrk="0" fontAlgn="base" hangingPunct="0">
              <a:lnSpc>
                <a:spcPts val="14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altLang="nb-NO" sz="1600" dirty="0">
                <a:latin typeface="Arial" panose="020B0604020202020204" pitchFamily="34" charset="0"/>
              </a:rPr>
              <a:t>Vi har 10 HGO MA valgfag, men mange går ikke årlig (eller regelmessig)
Sosiologi har dobbelt så mange fast ansatte, og 9 SOS MA-kurs (SOSGEO ekskludert)</a:t>
            </a:r>
          </a:p>
          <a:p>
            <a:pPr marL="285750" indent="-285750" eaLnBrk="0" fontAlgn="base" hangingPunct="0">
              <a:lnSpc>
                <a:spcPts val="14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altLang="nb-NO" sz="1600" i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Utfordring: kan vi redusere antall kurs og gi alle faste ansatte mulighet til å undervise i eget felt?</a:t>
            </a:r>
            <a:endParaRPr kumimoji="0" lang="en-US" altLang="nb-NO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442713E8-D233-FC65-4358-DC0BA6067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623" y="1351321"/>
            <a:ext cx="9144000" cy="1344168"/>
          </a:xfrm>
        </p:spPr>
        <p:txBody>
          <a:bodyPr/>
          <a:lstStyle/>
          <a:p>
            <a:r>
              <a:rPr lang="nb-NO" dirty="0"/>
              <a:t>Dimensjonering</a:t>
            </a:r>
          </a:p>
        </p:txBody>
      </p:sp>
    </p:spTree>
    <p:extLst>
      <p:ext uri="{BB962C8B-B14F-4D97-AF65-F5344CB8AC3E}">
        <p14:creationId xmlns:p14="http://schemas.microsoft.com/office/powerpoint/2010/main" val="219575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38D8A1-5954-C012-F40B-67F60BB5F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3845" y="958137"/>
            <a:ext cx="9144000" cy="1344168"/>
          </a:xfrm>
        </p:spPr>
        <p:txBody>
          <a:bodyPr/>
          <a:lstStyle/>
          <a:p>
            <a:r>
              <a:rPr lang="nb-NO" dirty="0"/>
              <a:t>Bachelor i samfunnsgeografi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93C551-4B99-286B-46FE-86BB3D4A662F}"/>
              </a:ext>
            </a:extLst>
          </p:cNvPr>
          <p:cNvSpPr txBox="1"/>
          <p:nvPr/>
        </p:nvSpPr>
        <p:spPr>
          <a:xfrm>
            <a:off x="1221288" y="1693494"/>
            <a:ext cx="10208713" cy="6186309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0" i="1" dirty="0">
                <a:effectLst/>
              </a:rPr>
              <a:t>Du </a:t>
            </a:r>
            <a:r>
              <a:rPr lang="en-GB" sz="1600" b="0" i="1" dirty="0" err="1">
                <a:effectLst/>
              </a:rPr>
              <a:t>må</a:t>
            </a:r>
            <a:r>
              <a:rPr lang="en-GB" sz="1600" b="0" i="1" dirty="0">
                <a:effectLst/>
              </a:rPr>
              <a:t> ta:</a:t>
            </a: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1" i="0" dirty="0">
                <a:effectLst/>
              </a:rPr>
              <a:t>SGO1001 – </a:t>
            </a:r>
            <a:r>
              <a:rPr lang="en-GB" sz="1600" i="0" dirty="0" err="1">
                <a:effectLst/>
              </a:rPr>
              <a:t>Innføring</a:t>
            </a:r>
            <a:r>
              <a:rPr lang="en-GB" sz="1600" i="0" dirty="0">
                <a:effectLst/>
              </a:rPr>
              <a:t> i </a:t>
            </a:r>
            <a:r>
              <a:rPr lang="en-GB" sz="1600" i="0" dirty="0" err="1">
                <a:effectLst/>
              </a:rPr>
              <a:t>samfunnsgeografi</a:t>
            </a:r>
            <a:endParaRPr lang="en-GB" sz="160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1" i="0" dirty="0">
                <a:effectLst/>
              </a:rPr>
              <a:t>SGO1004 – </a:t>
            </a:r>
            <a:r>
              <a:rPr lang="en-GB" sz="1600" i="0" dirty="0">
                <a:effectLst/>
              </a:rPr>
              <a:t>Felt- og </a:t>
            </a:r>
            <a:r>
              <a:rPr lang="en-GB" sz="1600" i="0" dirty="0" err="1">
                <a:effectLst/>
              </a:rPr>
              <a:t>skrivetrening</a:t>
            </a:r>
            <a:r>
              <a:rPr lang="en-GB" sz="1600" i="0" dirty="0">
                <a:effectLst/>
              </a:rPr>
              <a:t> i </a:t>
            </a:r>
            <a:r>
              <a:rPr lang="en-GB" sz="1600" i="0" dirty="0" err="1">
                <a:effectLst/>
              </a:rPr>
              <a:t>samfunnsgeografi</a:t>
            </a:r>
            <a:endParaRPr lang="en-GB" sz="160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0" i="1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0" i="1" dirty="0">
                <a:effectLst/>
              </a:rPr>
              <a:t>To </a:t>
            </a:r>
            <a:r>
              <a:rPr lang="en-GB" sz="1600" b="0" i="1" dirty="0" err="1">
                <a:effectLst/>
              </a:rPr>
              <a:t>av</a:t>
            </a:r>
            <a:r>
              <a:rPr lang="en-GB" sz="1600" b="0" i="1" dirty="0">
                <a:effectLst/>
              </a:rPr>
              <a:t> </a:t>
            </a:r>
            <a:r>
              <a:rPr lang="en-GB" sz="1600" b="0" i="1" dirty="0" err="1">
                <a:effectLst/>
              </a:rPr>
              <a:t>tre</a:t>
            </a:r>
            <a:r>
              <a:rPr lang="en-GB" sz="1600" b="0" i="1" dirty="0">
                <a:effectLst/>
              </a:rPr>
              <a:t> </a:t>
            </a:r>
            <a:r>
              <a:rPr lang="en-GB" sz="1600" b="0" i="1" dirty="0" err="1">
                <a:effectLst/>
              </a:rPr>
              <a:t>metodeemner</a:t>
            </a:r>
            <a:r>
              <a:rPr lang="en-GB" sz="1600" b="0" i="1" dirty="0">
                <a:effectLst/>
              </a:rPr>
              <a:t>: </a:t>
            </a: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1" i="0" dirty="0">
                <a:effectLst/>
              </a:rPr>
              <a:t>SOSGEO1120 – </a:t>
            </a:r>
            <a:r>
              <a:rPr lang="en-GB" sz="1600" i="0" dirty="0" err="1">
                <a:effectLst/>
              </a:rPr>
              <a:t>Kvantitativ</a:t>
            </a:r>
            <a:r>
              <a:rPr lang="en-GB" sz="1600" i="0" dirty="0">
                <a:effectLst/>
              </a:rPr>
              <a:t> </a:t>
            </a:r>
            <a:r>
              <a:rPr lang="en-GB" sz="1600" i="0" dirty="0" err="1">
                <a:effectLst/>
              </a:rPr>
              <a:t>metode</a:t>
            </a:r>
            <a:endParaRPr lang="en-GB" sz="160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1" i="0" dirty="0">
                <a:effectLst/>
              </a:rPr>
              <a:t>SGO1910 – </a:t>
            </a:r>
            <a:r>
              <a:rPr lang="en-GB" sz="1600" i="0" dirty="0">
                <a:effectLst/>
              </a:rPr>
              <a:t>Introduction to Geographical Information Systems (GIS)</a:t>
            </a: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1" i="0" dirty="0">
                <a:effectLst/>
              </a:rPr>
              <a:t>SVMET1010 – </a:t>
            </a:r>
            <a:r>
              <a:rPr lang="en-GB" sz="1600" i="0" dirty="0" err="1">
                <a:effectLst/>
              </a:rPr>
              <a:t>Kvalitative</a:t>
            </a:r>
            <a:r>
              <a:rPr lang="en-GB" sz="1600" i="0" dirty="0">
                <a:effectLst/>
              </a:rPr>
              <a:t> </a:t>
            </a:r>
            <a:r>
              <a:rPr lang="en-GB" sz="1600" i="0" dirty="0" err="1">
                <a:effectLst/>
              </a:rPr>
              <a:t>metoder</a:t>
            </a:r>
            <a:endParaRPr lang="en-GB" sz="160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1" i="0" dirty="0">
                <a:effectLst/>
              </a:rPr>
              <a:t>SGO3090 – </a:t>
            </a:r>
            <a:r>
              <a:rPr lang="en-GB" sz="1600" i="0" dirty="0" err="1">
                <a:effectLst/>
              </a:rPr>
              <a:t>Bacheloroppgave</a:t>
            </a:r>
            <a:endParaRPr lang="en-GB" sz="160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0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dirty="0"/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r>
              <a:rPr lang="en-GB" sz="1600" b="0" i="1" dirty="0">
                <a:effectLst/>
              </a:rPr>
              <a:t>Du </a:t>
            </a:r>
            <a:r>
              <a:rPr lang="en-GB" sz="1600" b="0" i="1" dirty="0" err="1">
                <a:effectLst/>
              </a:rPr>
              <a:t>velger</a:t>
            </a:r>
            <a:r>
              <a:rPr lang="en-GB" sz="1600" b="0" i="1" dirty="0">
                <a:effectLst/>
              </a:rPr>
              <a:t> fire </a:t>
            </a:r>
            <a:r>
              <a:rPr lang="en-GB" sz="1600" b="0" i="1" dirty="0" err="1">
                <a:effectLst/>
              </a:rPr>
              <a:t>fordypningsemner</a:t>
            </a:r>
            <a:r>
              <a:rPr lang="en-GB" sz="1600" b="0" i="1" dirty="0">
                <a:effectLst/>
              </a:rPr>
              <a:t> i </a:t>
            </a:r>
            <a:r>
              <a:rPr lang="en-GB" sz="1600" b="0" i="1" dirty="0" err="1">
                <a:effectLst/>
              </a:rPr>
              <a:t>samfunnsgeografi</a:t>
            </a:r>
            <a:r>
              <a:rPr lang="en-GB" sz="1600" b="0" i="0" dirty="0">
                <a:effectLst/>
              </a:rPr>
              <a:t>: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SGO2100</a:t>
            </a:r>
            <a:r>
              <a:rPr lang="nb-NO" sz="1600" dirty="0"/>
              <a:t> – </a:t>
            </a:r>
            <a:r>
              <a:rPr lang="nb-NO" sz="1600" dirty="0" err="1"/>
              <a:t>Bygeografi</a:t>
            </a:r>
            <a:r>
              <a:rPr lang="nb-NO" sz="1600" dirty="0"/>
              <a:t> og urbanisme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SGO2150</a:t>
            </a:r>
            <a:r>
              <a:rPr lang="nb-NO" sz="1600" dirty="0"/>
              <a:t> – Urban teori og byutvikling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SGO2200</a:t>
            </a:r>
            <a:r>
              <a:rPr lang="nb-NO" sz="1600" dirty="0"/>
              <a:t> – </a:t>
            </a:r>
            <a:r>
              <a:rPr lang="nb-NO" sz="1600" dirty="0" err="1"/>
              <a:t>Economic</a:t>
            </a:r>
            <a:r>
              <a:rPr lang="nb-NO" sz="1600" dirty="0"/>
              <a:t> </a:t>
            </a:r>
            <a:r>
              <a:rPr lang="nb-NO" sz="1600" dirty="0" err="1"/>
              <a:t>globalisation</a:t>
            </a:r>
            <a:r>
              <a:rPr lang="nb-NO" sz="1600" dirty="0"/>
              <a:t> and regional </a:t>
            </a:r>
            <a:r>
              <a:rPr lang="nb-NO" sz="1600" dirty="0" err="1"/>
              <a:t>development</a:t>
            </a:r>
            <a:endParaRPr lang="nb-NO" sz="1600" dirty="0"/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SGO2250</a:t>
            </a:r>
            <a:r>
              <a:rPr lang="nb-NO" sz="1600" dirty="0"/>
              <a:t> – Sustainability </a:t>
            </a:r>
            <a:r>
              <a:rPr lang="nb-NO" sz="1600" dirty="0" err="1"/>
              <a:t>Transitions</a:t>
            </a:r>
            <a:r>
              <a:rPr lang="nb-NO" sz="1600" dirty="0"/>
              <a:t>, </a:t>
            </a:r>
            <a:r>
              <a:rPr lang="nb-NO" sz="1600" dirty="0" err="1"/>
              <a:t>Innovation</a:t>
            </a:r>
            <a:r>
              <a:rPr lang="nb-NO" sz="1600" dirty="0"/>
              <a:t> and Social </a:t>
            </a:r>
            <a:r>
              <a:rPr lang="nb-NO" sz="1600" dirty="0" err="1"/>
              <a:t>Change</a:t>
            </a:r>
            <a:endParaRPr lang="nb-NO" sz="1600" dirty="0"/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SGO2400</a:t>
            </a:r>
            <a:r>
              <a:rPr lang="nb-NO" sz="1600" dirty="0"/>
              <a:t> – Politisk geografi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SGO2500</a:t>
            </a:r>
            <a:r>
              <a:rPr lang="nb-NO" sz="1600" dirty="0"/>
              <a:t> – North/South Development: Energy </a:t>
            </a:r>
            <a:r>
              <a:rPr lang="nb-NO" sz="1600" dirty="0" err="1"/>
              <a:t>transitions</a:t>
            </a:r>
            <a:endParaRPr lang="nb-NO" sz="1600" dirty="0"/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SOSGEO2040</a:t>
            </a:r>
            <a:r>
              <a:rPr lang="nb-NO" sz="1600" dirty="0"/>
              <a:t> – Prosjekt bærekraftig Oslo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SOSGEO2302</a:t>
            </a:r>
            <a:r>
              <a:rPr lang="nb-NO" sz="1600" dirty="0"/>
              <a:t> – Environment and </a:t>
            </a:r>
            <a:r>
              <a:rPr lang="nb-NO" sz="1600" dirty="0" err="1"/>
              <a:t>Society</a:t>
            </a:r>
            <a:endParaRPr lang="nb-NO" sz="1600" dirty="0"/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SOSGEO2800</a:t>
            </a:r>
            <a:r>
              <a:rPr lang="nb-NO" sz="1600" dirty="0"/>
              <a:t> – Migrasjon, integrasjon og ulikhet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nb-NO" sz="1600" b="1" dirty="0"/>
              <a:t>SOSGEO2920</a:t>
            </a:r>
            <a:r>
              <a:rPr lang="nb-NO" sz="1600" dirty="0"/>
              <a:t> – </a:t>
            </a:r>
            <a:r>
              <a:rPr lang="nb-NO" sz="1600" dirty="0" err="1"/>
              <a:t>Introduction</a:t>
            </a:r>
            <a:r>
              <a:rPr lang="nb-NO" sz="1600" dirty="0"/>
              <a:t> to Digital Research Methods</a:t>
            </a: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1" i="0" dirty="0">
              <a:effectLst/>
            </a:endParaRPr>
          </a:p>
          <a:p>
            <a:pPr algn="l" fontAlgn="base">
              <a:spcBef>
                <a:spcPts val="600"/>
              </a:spcBef>
              <a:spcAft>
                <a:spcPts val="300"/>
              </a:spcAft>
            </a:pPr>
            <a:endParaRPr lang="en-GB" sz="16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26780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93FA9-B731-0CF2-C50D-CF59E461C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A516D9-FC62-5DD3-BB12-6A6B76BC1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4" y="1028261"/>
            <a:ext cx="9144000" cy="1344168"/>
          </a:xfrm>
        </p:spPr>
        <p:txBody>
          <a:bodyPr/>
          <a:lstStyle/>
          <a:p>
            <a:r>
              <a:rPr lang="nb-NO" dirty="0"/>
              <a:t>Human Geography (Master)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326775-AF98-9D8B-83E5-80692A754D95}"/>
              </a:ext>
            </a:extLst>
          </p:cNvPr>
          <p:cNvSpPr txBox="1"/>
          <p:nvPr/>
        </p:nvSpPr>
        <p:spPr>
          <a:xfrm>
            <a:off x="931623" y="1700345"/>
            <a:ext cx="9959758" cy="995144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dirty="0">
              <a:solidFill>
                <a:srgbClr val="000000"/>
              </a:solidFill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dirty="0">
              <a:solidFill>
                <a:srgbClr val="000000"/>
              </a:solidFill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F3E48C85-6659-48BC-4464-AB465D85C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443" y="1784492"/>
            <a:ext cx="4929059" cy="431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10156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Kurs du </a:t>
            </a:r>
            <a:r>
              <a:rPr kumimoji="0" lang="en-US" altLang="nb-NO" sz="13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må</a:t>
            </a: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ta:</a:t>
            </a:r>
            <a:endParaRPr kumimoji="0" lang="en-US" altLang="nb-NO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HGO4011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Philosophy and methodology of human geography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SOSGEO4000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(10 credits) Introduction to Advanced Research Methods</a:t>
            </a:r>
            <a:endParaRPr kumimoji="0" lang="nb-NO" altLang="nb-NO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nb-NO" sz="13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 </a:t>
            </a:r>
            <a:r>
              <a:rPr kumimoji="0" lang="en-US" altLang="nb-NO" sz="13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må</a:t>
            </a: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ta minimum 2 av </a:t>
            </a:r>
            <a:r>
              <a:rPr kumimoji="0" lang="en-US" altLang="nb-NO" sz="13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følgende</a:t>
            </a: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kumimoji="0" lang="en-US" altLang="nb-NO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SOSGEO4011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(5 credits) Desk-based qualitative methods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SOSGEO4012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(5 credits) Interactive qualitative methods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SOSGEO4013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(5 credits) Analytical strategies in qualitative research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SOSGEO4021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(5 credits) Applied quantitative data analysis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SOSGEO4022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(5 credits) Advanced regression models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SOSGEO4023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(5 credits) Advanced spatial analysis</a:t>
            </a:r>
            <a:endParaRPr kumimoji="0" lang="nb-NO" altLang="nb-NO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99CC77E5-6243-7F48-A057-056B3C268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8300" y="1784492"/>
            <a:ext cx="5424117" cy="4562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</a:pP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 </a:t>
            </a:r>
            <a:r>
              <a:rPr kumimoji="0" lang="en-US" altLang="nb-NO" sz="13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velger</a:t>
            </a: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nb-NO" sz="13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blant</a:t>
            </a: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nb-NO" sz="13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disse</a:t>
            </a: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nb-NO" sz="13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kursene</a:t>
            </a:r>
            <a:r>
              <a:rPr kumimoji="0" lang="en-US" altLang="nb-NO" sz="13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HGO4202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Urbanism - urban policies and planning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HGO4203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Sustainable Urban Transformations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HGO4301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The Social Dimensions of Environmental Change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HGO4302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Transformations to sustainability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HGO4401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Democratization and civil society in developing countries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HGO4501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Development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HGO4601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Economic geography: Institutions, evolution and sustainability transitions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HGO4604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The futures of work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HGO4020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HGO Internship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HGO4040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Individual reading list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SOSGEO4801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Social movements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SOSGEO4250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Global Cities</a:t>
            </a:r>
            <a:b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kumimoji="0" lang="en-US" altLang="nb-NO" sz="1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SOSGEO4170</a:t>
            </a:r>
            <a:r>
              <a:rPr kumimoji="0" lang="en-US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Migration &amp; Diversity: Perspectives across Asia and Europe</a:t>
            </a:r>
            <a:endParaRPr kumimoji="0" lang="en-US" altLang="nb-NO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11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3AF8D-143B-BA8A-F055-CE8480637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E9401B8-E358-45B9-3AD0-AA27F22A8BE2}"/>
              </a:ext>
            </a:extLst>
          </p:cNvPr>
          <p:cNvSpPr txBox="1"/>
          <p:nvPr/>
        </p:nvSpPr>
        <p:spPr>
          <a:xfrm>
            <a:off x="931623" y="1700345"/>
            <a:ext cx="9959758" cy="995144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dirty="0">
              <a:solidFill>
                <a:srgbClr val="000000"/>
              </a:solidFill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dirty="0">
              <a:solidFill>
                <a:srgbClr val="000000"/>
              </a:solidFill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  <a:p>
            <a:pPr algn="l" rtl="0" fontAlgn="base">
              <a:spcBef>
                <a:spcPts val="600"/>
              </a:spcBef>
              <a:spcAft>
                <a:spcPts val="400"/>
              </a:spcAft>
            </a:pPr>
            <a:endParaRPr lang="nb-NO" sz="1400" b="0" i="0" dirty="0">
              <a:solidFill>
                <a:srgbClr val="000000"/>
              </a:solidFill>
              <a:effectLst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5A0986B3-C391-20B6-22F9-9CCA0C9CF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1623" y="1830530"/>
            <a:ext cx="7770417" cy="5517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nb-NO" altLang="nb-NO" sz="1600" b="1" dirty="0">
                <a:latin typeface="Arial" panose="020B0604020202020204" pitchFamily="34" charset="0"/>
              </a:rPr>
              <a:t>September 2025: </a:t>
            </a:r>
            <a:r>
              <a:rPr lang="nb-NO" altLang="nb-NO" sz="1600" dirty="0">
                <a:latin typeface="Arial" panose="020B0604020202020204" pitchFamily="34" charset="0"/>
              </a:rPr>
              <a:t>Diskusjon på programrådsmøte</a:t>
            </a:r>
            <a:endParaRPr kumimoji="0" lang="nb-NO" altLang="nb-NO" sz="16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endParaRPr lang="nb-NO" altLang="nb-NO" sz="1600" b="1" dirty="0"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nb-NO" altLang="nb-NO" sz="1600" b="1" dirty="0">
                <a:latin typeface="Arial" panose="020B0604020202020204" pitchFamily="34" charset="0"/>
              </a:rPr>
              <a:t>Oktober-desember 2025: </a:t>
            </a:r>
            <a:r>
              <a:rPr lang="nb-NO" altLang="nb-NO" sz="1600" dirty="0">
                <a:latin typeface="Arial" panose="020B0604020202020204" pitchFamily="34" charset="0"/>
              </a:rPr>
              <a:t>Spørreskjema til alle faste ansatte. Forslag til spørsmål: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FontTx/>
              <a:buChar char="-"/>
            </a:pPr>
            <a:r>
              <a:rPr lang="nb-NO" altLang="nb-NO" sz="1600" dirty="0">
                <a:latin typeface="Arial" panose="020B0604020202020204" pitchFamily="34" charset="0"/>
              </a:rPr>
              <a:t>Hva underviser du nå?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FontTx/>
              <a:buChar char="-"/>
            </a:pPr>
            <a:r>
              <a:rPr lang="nb-NO" altLang="nb-NO" sz="1600" dirty="0">
                <a:latin typeface="Arial" panose="020B0604020202020204" pitchFamily="34" charset="0"/>
              </a:rPr>
              <a:t>Hva ønsker du å undervise i framtida?</a:t>
            </a:r>
          </a:p>
          <a:p>
            <a:pPr marL="285750" lvl="0" indent="-28575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  <a:buFontTx/>
              <a:buChar char="-"/>
            </a:pPr>
            <a:r>
              <a:rPr lang="nb-NO" altLang="nb-NO" sz="1600" dirty="0">
                <a:latin typeface="Arial" panose="020B0604020202020204" pitchFamily="34" charset="0"/>
              </a:rPr>
              <a:t>Hvilke tematiske eller teoretiske felt mener du bør prioriteres i en framtidig BA eller MA i samfunnsgeografi (uavhengig av din egen ekspertise)</a:t>
            </a:r>
          </a:p>
          <a:p>
            <a:pPr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endParaRPr lang="nb-NO" altLang="nb-NO" sz="1600" b="1" dirty="0"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r>
              <a:rPr lang="nb-NO" altLang="nb-NO" sz="1600" b="1" dirty="0">
                <a:latin typeface="Arial" panose="020B0604020202020204" pitchFamily="34" charset="0"/>
              </a:rPr>
              <a:t>23. april 2026: </a:t>
            </a:r>
            <a:r>
              <a:rPr lang="nb-NO" altLang="nb-NO" sz="1600" dirty="0">
                <a:latin typeface="Arial" panose="020B0604020202020204" pitchFamily="34" charset="0"/>
              </a:rPr>
              <a:t>Lærermøte i Professorboligen, vi diskuterer og forsøker å bli enige om en ny modell</a:t>
            </a:r>
          </a:p>
          <a:p>
            <a:pPr lvl="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endParaRPr kumimoji="0" lang="nb-NO" altLang="nb-NO" sz="16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ts val="600"/>
              </a:spcBef>
              <a:spcAft>
                <a:spcPts val="300"/>
              </a:spcAft>
            </a:pPr>
            <a:endParaRPr kumimoji="0" lang="en-US" altLang="nb-NO" sz="16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31A44E72-FD98-E1B3-B4E4-D92985C86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623" y="1015910"/>
            <a:ext cx="9144000" cy="599399"/>
          </a:xfrm>
        </p:spPr>
        <p:txBody>
          <a:bodyPr>
            <a:normAutofit fontScale="90000"/>
          </a:bodyPr>
          <a:lstStyle/>
          <a:p>
            <a:r>
              <a:rPr lang="nb-NO" dirty="0">
                <a:solidFill>
                  <a:schemeClr val="accent5">
                    <a:lumMod val="75000"/>
                  </a:schemeClr>
                </a:solidFill>
              </a:rPr>
              <a:t>Forslag til prosess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CC7F0FA3-A1C1-E50A-5BB5-F7C7D44996BD}"/>
              </a:ext>
            </a:extLst>
          </p:cNvPr>
          <p:cNvSpPr/>
          <p:nvPr/>
        </p:nvSpPr>
        <p:spPr>
          <a:xfrm rot="5400000">
            <a:off x="8024123" y="3106015"/>
            <a:ext cx="4250230" cy="1699260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9605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EAFF70-2A36-0A91-2595-9DEC5C5BF4D5}"/>
              </a:ext>
            </a:extLst>
          </p:cNvPr>
          <p:cNvGraphicFramePr>
            <a:graphicFrameLocks noGrp="1"/>
          </p:cNvGraphicFramePr>
          <p:nvPr/>
        </p:nvGraphicFramePr>
        <p:xfrm>
          <a:off x="1008178" y="1637076"/>
          <a:ext cx="10281715" cy="4463250"/>
        </p:xfrm>
        <a:graphic>
          <a:graphicData uri="http://schemas.openxmlformats.org/drawingml/2006/table">
            <a:tbl>
              <a:tblPr/>
              <a:tblGrid>
                <a:gridCol w="2181835">
                  <a:extLst>
                    <a:ext uri="{9D8B030D-6E8A-4147-A177-3AD203B41FA5}">
                      <a16:colId xmlns:a16="http://schemas.microsoft.com/office/drawing/2014/main" val="2538947034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1100931674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3141838576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3399703078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4204806468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2662188736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1041964877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152911277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1251143217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4153940967"/>
                    </a:ext>
                  </a:extLst>
                </a:gridCol>
                <a:gridCol w="809988">
                  <a:extLst>
                    <a:ext uri="{9D8B030D-6E8A-4147-A177-3AD203B41FA5}">
                      <a16:colId xmlns:a16="http://schemas.microsoft.com/office/drawing/2014/main" val="3037223600"/>
                    </a:ext>
                  </a:extLst>
                </a:gridCol>
              </a:tblGrid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Aptos Display" panose="020B0004020202020204" pitchFamily="34" charset="0"/>
                        </a:rPr>
                        <a:t>Formater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1372370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3timers skoleeksamen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8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SGO1910 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8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455868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4timers skoleeksamen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0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SGO1001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0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SOSGEO1120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0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SVMET1010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0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SGO2500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0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SOSGEO2800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0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SOSGEO2302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0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SGO2400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SGO2200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EE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389605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5timers skoleeksamen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SGO2100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643238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6timers skoleeksamen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SGO2150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SGO2250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SOS4020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HGO4202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SOSGEO4801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9639073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458628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3-dags hjemmeeksamen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HGO4601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1521156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7-dags hjemmeeksamen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HGO4011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DAD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3880516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10-dags hjemmeeksamen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4747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HGO4010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4747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831527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14-dags hjemmeeksamen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HGO4040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9070535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5951490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term paper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SOSGEO2920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HGO4010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HGO4941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HGO4203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HGO4301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HGO4302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HGO4401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HGO4501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HGO4604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SOSGEO4250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029602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avhandling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SGO3090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HGO4080/90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868922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902154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skriftlig gruppeoppgave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SGO1004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SGO1910 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SOSGEO2040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9ED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3850578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mappevurdering gruppe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33B8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</a:t>
                      </a: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915849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mappevurdering individuell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154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HGO4020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1154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829522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2208078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muntlig presentasjon, individuell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9484819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muntlig presentasjon i gruppe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180910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muntlig prøve, individuell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93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HGO4080/90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93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7794032"/>
                  </a:ext>
                </a:extLst>
              </a:tr>
              <a:tr h="142153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muntlig prøve i gruppe</a:t>
                      </a: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075" marR="6075" marT="6075" marB="2916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184174"/>
                  </a:ext>
                </a:extLst>
              </a:tr>
            </a:tbl>
          </a:graphicData>
        </a:graphic>
      </p:graphicFrame>
      <p:sp>
        <p:nvSpPr>
          <p:cNvPr id="3" name="Tittel 1">
            <a:extLst>
              <a:ext uri="{FF2B5EF4-FFF2-40B4-BE49-F238E27FC236}">
                <a16:creationId xmlns:a16="http://schemas.microsoft.com/office/drawing/2014/main" id="{A86AF8E3-09C0-E757-939E-88111136DF85}"/>
              </a:ext>
            </a:extLst>
          </p:cNvPr>
          <p:cNvSpPr txBox="1">
            <a:spLocks/>
          </p:cNvSpPr>
          <p:nvPr/>
        </p:nvSpPr>
        <p:spPr>
          <a:xfrm>
            <a:off x="902107" y="895525"/>
            <a:ext cx="9144000" cy="134416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2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Våre vurderingsformer</a:t>
            </a:r>
          </a:p>
        </p:txBody>
      </p:sp>
    </p:spTree>
    <p:extLst>
      <p:ext uri="{BB962C8B-B14F-4D97-AF65-F5344CB8AC3E}">
        <p14:creationId xmlns:p14="http://schemas.microsoft.com/office/powerpoint/2010/main" val="1949400122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31172</TotalTime>
  <Words>623</Words>
  <Application>Microsoft Office PowerPoint</Application>
  <PresentationFormat>Widescreen</PresentationFormat>
  <Paragraphs>126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Aharoni</vt:lpstr>
      <vt:lpstr>Aptos</vt:lpstr>
      <vt:lpstr>Aptos Display</vt:lpstr>
      <vt:lpstr>Aptos Narrow</vt:lpstr>
      <vt:lpstr>Arial</vt:lpstr>
      <vt:lpstr>Avenir Next LT Pro</vt:lpstr>
      <vt:lpstr>PrismaticVTI</vt:lpstr>
      <vt:lpstr>Human Geography Teachers’ meeting</vt:lpstr>
      <vt:lpstr>Målsetning</vt:lpstr>
      <vt:lpstr>Dimensjonering</vt:lpstr>
      <vt:lpstr>Bachelor i samfunnsgeografi</vt:lpstr>
      <vt:lpstr>Human Geography (Master)</vt:lpstr>
      <vt:lpstr>Forslag til prosess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Geography Staff meeting</dc:title>
  <dc:creator>David Jordhus-Lier</dc:creator>
  <cp:lastModifiedBy>David Jordhus-Lier</cp:lastModifiedBy>
  <cp:revision>23</cp:revision>
  <dcterms:created xsi:type="dcterms:W3CDTF">2024-04-18T07:11:32Z</dcterms:created>
  <dcterms:modified xsi:type="dcterms:W3CDTF">2025-09-10T07:47:59Z</dcterms:modified>
</cp:coreProperties>
</file>