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  <a:srgbClr val="C8DE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91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856D3-61B0-34A0-145F-0F91D1A502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8E6FCB-EA52-2DC2-91C0-AD7DC7BA77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9D59A1-2284-4F59-6213-60BF6F1AE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80169-CE5C-44DC-BA1E-15B1D9C413A9}" type="datetimeFigureOut">
              <a:rPr lang="nb-NO" smtClean="0"/>
              <a:t>05.03.2025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A520EC-E6EE-E021-F82D-32F792914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1479F-75C9-58A0-3161-76E45F4D5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03685-FDF6-4DBA-8CEF-23302687BF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6687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1C017-2E8C-AE99-A1B5-A9BD8C101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7B38D-00EB-AD6E-D45A-B1332D4928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CA37AF-CB86-D2F1-AECE-58717BB7D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80169-CE5C-44DC-BA1E-15B1D9C413A9}" type="datetimeFigureOut">
              <a:rPr lang="nb-NO" smtClean="0"/>
              <a:t>05.03.2025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623D03-470F-8386-16CA-E25C7DF2D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8BD58A-C4C1-B8A6-4CC9-B5134F245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03685-FDF6-4DBA-8CEF-23302687BF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9569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5A23E-2989-8274-36E9-8B6DE90C7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C4F67-203D-4EF7-43B3-69F672685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1E41BD-A9BE-511C-5CCD-FAB64C928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80169-CE5C-44DC-BA1E-15B1D9C413A9}" type="datetimeFigureOut">
              <a:rPr lang="nb-NO" smtClean="0"/>
              <a:t>05.03.2025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E161E5-9808-167B-F7C9-48C106863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692863-CDE1-DA89-6AF1-6AAB3F5DE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03685-FDF6-4DBA-8CEF-23302687BF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6463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C9B52-E6EF-3CA4-FCE4-39E6C5166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5D30CF-9981-DDCE-A358-BDF39FD580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67662C-CE5F-74C9-4A4E-9E2CFB0419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FF7890-BD34-0984-C9C8-89180B8CD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80169-CE5C-44DC-BA1E-15B1D9C413A9}" type="datetimeFigureOut">
              <a:rPr lang="nb-NO" smtClean="0"/>
              <a:t>05.03.2025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808572-492F-DE88-4682-DB52C8227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AB6554-1D30-724B-5CED-4708F3DEB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03685-FDF6-4DBA-8CEF-23302687BF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941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B4B0C-E676-E1B5-BAE1-064BF30BA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8C02B1-7467-2427-B693-814C62AE3B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BEB33-9344-F746-1DC2-CCC5B5423E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59C5AA-9158-20B1-37D5-5C7EF83414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94EA45-4090-655C-EE63-1E706783C7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E0A1F0-90F0-9D03-2A6D-F5C93D432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80169-CE5C-44DC-BA1E-15B1D9C413A9}" type="datetimeFigureOut">
              <a:rPr lang="nb-NO" smtClean="0"/>
              <a:t>05.03.2025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48C10C-FDDE-6D3A-5E22-8E39B3500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F960FC-E6DA-1A1A-8487-B893C9E2C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03685-FDF6-4DBA-8CEF-23302687BF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5393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A63AC-6955-FE5F-67E7-034B7F47F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093B17-4301-F365-8A82-63AB87A34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80169-CE5C-44DC-BA1E-15B1D9C413A9}" type="datetimeFigureOut">
              <a:rPr lang="nb-NO" smtClean="0"/>
              <a:t>05.03.2025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8F6D8A-3D7A-01A9-4F8F-35491E838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4889C5-5682-1E15-B157-13D6EECB3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03685-FDF6-4DBA-8CEF-23302687BF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5440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B9DDC1-F6DA-F14A-C0FC-C8689CA0A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80169-CE5C-44DC-BA1E-15B1D9C413A9}" type="datetimeFigureOut">
              <a:rPr lang="nb-NO" smtClean="0"/>
              <a:t>05.03.2025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ABC08A-9577-C593-7870-51BFDB207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6A6441-3FD6-2B76-002D-189E90BCF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03685-FDF6-4DBA-8CEF-23302687BF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1648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08114-D6F0-FE1F-1902-96A6B63C8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0C862-A9D1-DBE4-959B-466DF88E5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6879ED-1870-DAA4-C286-6DE3881855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939DFE-FAB7-4DB7-136E-2E68EA1DF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80169-CE5C-44DC-BA1E-15B1D9C413A9}" type="datetimeFigureOut">
              <a:rPr lang="nb-NO" smtClean="0"/>
              <a:t>05.03.2025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6BE021-7536-B6F2-0EC2-DC777CA7A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E231D5-D657-BD08-83C9-0C65D8A7D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03685-FDF6-4DBA-8CEF-23302687BF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4424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5CEAB-ED0C-B64E-C72F-5F46399E5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CE55B3-94BE-DC1A-DC15-032DFA7B57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3CE9A9-BABD-04C3-DB01-D9E06968B5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C0A17B-10BD-FD24-04C3-E8B7F29E1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80169-CE5C-44DC-BA1E-15B1D9C413A9}" type="datetimeFigureOut">
              <a:rPr lang="nb-NO" smtClean="0"/>
              <a:t>05.03.2025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06E479-3BF7-44BD-B7E0-BE1C71DC6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67B3DA-5179-8BC2-2987-E966EBE56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03685-FDF6-4DBA-8CEF-23302687BF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7904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F52BA-B4E6-C5F3-BBA0-E0D93C1F4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94A92C-F80E-C3B2-5458-C337337881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4A46D8-86CB-40AA-6CFA-DE02346AD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80169-CE5C-44DC-BA1E-15B1D9C413A9}" type="datetimeFigureOut">
              <a:rPr lang="nb-NO" smtClean="0"/>
              <a:t>05.03.2025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63DDA4-21BF-DB20-23E0-BA1E1F222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75DA1-495A-5157-0E14-3EEF1A1DD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03685-FDF6-4DBA-8CEF-23302687BF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7246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EF5919-9981-9C99-2C1F-BFB96098DC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173C30-CD8C-1BB8-6DC9-5F7A1B9F5E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88F208-100F-4A70-554D-C8B5B91B5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80169-CE5C-44DC-BA1E-15B1D9C413A9}" type="datetimeFigureOut">
              <a:rPr lang="nb-NO" smtClean="0"/>
              <a:t>05.03.2025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56F2E1-DA4B-D487-026F-BE7330EBC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584D64-9020-F416-2B10-17A1D6331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03685-FDF6-4DBA-8CEF-23302687BF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8547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EE58B6-5B5B-109B-4A83-B081BDDCC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BCD82-7FE4-BE57-5590-E37923B16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65FD5F-F4D9-1F88-C2DC-74A9114786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480169-CE5C-44DC-BA1E-15B1D9C413A9}" type="datetimeFigureOut">
              <a:rPr lang="nb-NO" smtClean="0"/>
              <a:t>05.03.2025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CF0E1-361A-62E3-1A9B-BDD7E98D7B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698DF8-755A-2BD5-48C6-C494DB1904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703685-FDF6-4DBA-8CEF-23302687BF7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5668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sv/iss/HGO4011/index.html" TargetMode="External"/><Relationship Id="rId2" Type="http://schemas.openxmlformats.org/officeDocument/2006/relationships/hyperlink" Target="https://www.uio.no/studier/emner/sv/iss/HGO4090/index.html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66109D5-3B27-6F9F-7EFB-3C63F8ED7D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1364212"/>
              </p:ext>
            </p:extLst>
          </p:nvPr>
        </p:nvGraphicFramePr>
        <p:xfrm>
          <a:off x="3260905" y="1438074"/>
          <a:ext cx="5685202" cy="4888868"/>
        </p:xfrm>
        <a:graphic>
          <a:graphicData uri="http://schemas.openxmlformats.org/drawingml/2006/table">
            <a:tbl>
              <a:tblPr/>
              <a:tblGrid>
                <a:gridCol w="1486755">
                  <a:extLst>
                    <a:ext uri="{9D8B030D-6E8A-4147-A177-3AD203B41FA5}">
                      <a16:colId xmlns:a16="http://schemas.microsoft.com/office/drawing/2014/main" val="2321055266"/>
                    </a:ext>
                  </a:extLst>
                </a:gridCol>
                <a:gridCol w="1505456">
                  <a:extLst>
                    <a:ext uri="{9D8B030D-6E8A-4147-A177-3AD203B41FA5}">
                      <a16:colId xmlns:a16="http://schemas.microsoft.com/office/drawing/2014/main" val="1749609748"/>
                    </a:ext>
                  </a:extLst>
                </a:gridCol>
                <a:gridCol w="1468054">
                  <a:extLst>
                    <a:ext uri="{9D8B030D-6E8A-4147-A177-3AD203B41FA5}">
                      <a16:colId xmlns:a16="http://schemas.microsoft.com/office/drawing/2014/main" val="3482082218"/>
                    </a:ext>
                  </a:extLst>
                </a:gridCol>
                <a:gridCol w="1224937">
                  <a:extLst>
                    <a:ext uri="{9D8B030D-6E8A-4147-A177-3AD203B41FA5}">
                      <a16:colId xmlns:a16="http://schemas.microsoft.com/office/drawing/2014/main" val="576313883"/>
                    </a:ext>
                  </a:extLst>
                </a:gridCol>
              </a:tblGrid>
              <a:tr h="410034">
                <a:tc>
                  <a:txBody>
                    <a:bodyPr/>
                    <a:lstStyle/>
                    <a:p>
                      <a:pPr algn="l" rtl="0" fontAlgn="base"/>
                      <a:r>
                        <a:rPr lang="nb-NO" sz="1350" b="1" i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4. semester</a:t>
                      </a:r>
                      <a:r>
                        <a:rPr lang="nb-NO" sz="1350" b="0" i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 </a:t>
                      </a:r>
                      <a:endParaRPr lang="nb-NO" b="0" i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rtl="0" fontAlgn="base"/>
                      <a:r>
                        <a:rPr lang="en-US" sz="1350" b="0" i="0" u="sng" strike="noStrike">
                          <a:solidFill>
                            <a:srgbClr val="0000FF"/>
                          </a:solidFill>
                          <a:effectLst/>
                          <a:latin typeface="Helvetica" panose="020B0604020202020204" pitchFamily="34" charset="0"/>
                          <a:hlinkClick r:id="rId2"/>
                        </a:rPr>
                        <a:t>HGO4090 – Master Thesis 60 Credits</a:t>
                      </a:r>
                      <a:r>
                        <a:rPr lang="en-US" sz="11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350" b="0" i="0">
                        <a:effectLst/>
                        <a:latin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EA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612621"/>
                  </a:ext>
                </a:extLst>
              </a:tr>
              <a:tr h="693904">
                <a:tc>
                  <a:txBody>
                    <a:bodyPr/>
                    <a:lstStyle/>
                    <a:p>
                      <a:pPr algn="l" rtl="0" fontAlgn="base"/>
                      <a:r>
                        <a:rPr lang="nb-NO" sz="1350" b="1" i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3. semester</a:t>
                      </a:r>
                      <a:r>
                        <a:rPr lang="nb-NO" sz="1350" b="0" i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 </a:t>
                      </a:r>
                      <a:endParaRPr lang="nb-NO" b="0" i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nb-NO" sz="1350" b="0" i="0" dirty="0" err="1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Elective</a:t>
                      </a:r>
                      <a:r>
                        <a:rPr lang="nb-NO" sz="1350" b="0" i="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 </a:t>
                      </a:r>
                      <a:r>
                        <a:rPr lang="nb-NO" sz="1350" b="0" i="0" dirty="0" err="1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course</a:t>
                      </a:r>
                      <a:r>
                        <a:rPr lang="nb-NO" sz="1350" b="0" i="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 </a:t>
                      </a:r>
                      <a:endParaRPr lang="nb-NO" sz="1400" b="0" i="0" dirty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DEB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fontAlgn="base"/>
                      <a:r>
                        <a:rPr lang="en-US" sz="1350" b="0" i="0" u="sng" strike="noStrike">
                          <a:solidFill>
                            <a:srgbClr val="0000FF"/>
                          </a:solidFill>
                          <a:effectLst/>
                          <a:latin typeface="Helvetica" panose="020B0604020202020204" pitchFamily="34" charset="0"/>
                          <a:hlinkClick r:id="rId2"/>
                        </a:rPr>
                        <a:t>HGO4090 – Master Thesis 60 Credits</a:t>
                      </a:r>
                      <a:r>
                        <a:rPr lang="en-US" sz="11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350" b="0" i="0">
                        <a:effectLst/>
                        <a:latin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EAF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651864"/>
                  </a:ext>
                </a:extLst>
              </a:tr>
              <a:tr h="1545513">
                <a:tc>
                  <a:txBody>
                    <a:bodyPr/>
                    <a:lstStyle/>
                    <a:p>
                      <a:pPr algn="l" rtl="0" fontAlgn="base"/>
                      <a:r>
                        <a:rPr lang="nb-NO" sz="1350" b="1" i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2. semester</a:t>
                      </a:r>
                      <a:r>
                        <a:rPr lang="nb-NO" sz="1350" b="0" i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 </a:t>
                      </a:r>
                      <a:endParaRPr lang="nb-NO" b="0" i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350" b="1" i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Choose between SOSGEO4012-4023 (2 x 5 credits)</a:t>
                      </a:r>
                      <a:r>
                        <a:rPr lang="en-US" sz="1350" b="0" i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 </a:t>
                      </a:r>
                      <a:endParaRPr lang="en-US" b="0" i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nb-NO" sz="1350" b="0" i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Elective course </a:t>
                      </a:r>
                      <a:endParaRPr lang="nb-NO" b="0" i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DEB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350" b="0" i="0" u="sng" strike="noStrike">
                          <a:solidFill>
                            <a:srgbClr val="0000FF"/>
                          </a:solidFill>
                          <a:effectLst/>
                          <a:latin typeface="Helvetica" panose="020B0604020202020204" pitchFamily="34" charset="0"/>
                          <a:hlinkClick r:id="rId2"/>
                        </a:rPr>
                        <a:t>HGO4090 – Master Thesis 60 Credits</a:t>
                      </a:r>
                      <a:r>
                        <a:rPr lang="en-US" sz="11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350" b="0" i="0">
                        <a:effectLst/>
                        <a:latin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E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5015285"/>
                  </a:ext>
                </a:extLst>
              </a:tr>
              <a:tr h="1829383">
                <a:tc>
                  <a:txBody>
                    <a:bodyPr/>
                    <a:lstStyle/>
                    <a:p>
                      <a:pPr algn="l" rtl="0" fontAlgn="base"/>
                      <a:r>
                        <a:rPr lang="nb-NO" sz="1350" b="1" i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1. semester</a:t>
                      </a:r>
                      <a:r>
                        <a:rPr lang="nb-NO" sz="1350" b="0" i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 </a:t>
                      </a:r>
                      <a:endParaRPr lang="nb-NO" b="0" i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350" b="0" i="0" u="sng" strike="noStrike">
                          <a:solidFill>
                            <a:srgbClr val="0000FF"/>
                          </a:solidFill>
                          <a:effectLst/>
                          <a:latin typeface="Helvetica" panose="020B0604020202020204" pitchFamily="34" charset="0"/>
                          <a:hlinkClick r:id="rId3"/>
                        </a:rPr>
                        <a:t>HGO4011 – Philosophy and methodology of human geography</a:t>
                      </a:r>
                      <a:r>
                        <a:rPr lang="en-US" sz="11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350" b="0" i="0">
                        <a:effectLst/>
                        <a:latin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350" b="1" i="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SOSGEO4000 – New course (10 credits)</a:t>
                      </a:r>
                      <a:r>
                        <a:rPr lang="en-US" sz="1350" b="0" i="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 </a:t>
                      </a:r>
                      <a:endParaRPr lang="en-US" sz="1400" b="0" i="0" dirty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nb-NO" sz="1350" b="0" i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Elective course </a:t>
                      </a:r>
                      <a:endParaRPr lang="nb-NO" b="0" i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DE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567156"/>
                  </a:ext>
                </a:extLst>
              </a:tr>
              <a:tr h="410034">
                <a:tc>
                  <a:txBody>
                    <a:bodyPr/>
                    <a:lstStyle/>
                    <a:p>
                      <a:pPr algn="l" rtl="0" fontAlgn="base"/>
                      <a:r>
                        <a:rPr lang="nb-NO" sz="1350" b="1" i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Credits</a:t>
                      </a:r>
                      <a:r>
                        <a:rPr lang="nb-NO" sz="1350" b="0" i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 </a:t>
                      </a:r>
                      <a:endParaRPr lang="nb-NO" b="0" i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nb-NO" sz="1350" b="0" i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10 credits </a:t>
                      </a:r>
                      <a:endParaRPr lang="nb-NO" b="0" i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nb-NO" sz="1350" b="0" i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10 credits </a:t>
                      </a:r>
                      <a:endParaRPr lang="nb-NO" b="0" i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nb-NO" sz="1350" b="0" i="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10 </a:t>
                      </a:r>
                      <a:r>
                        <a:rPr lang="nb-NO" sz="1350" b="0" i="0" dirty="0" err="1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credits</a:t>
                      </a:r>
                      <a:r>
                        <a:rPr lang="nb-NO" sz="1350" b="0" i="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</a:rPr>
                        <a:t> </a:t>
                      </a:r>
                      <a:endParaRPr lang="nb-NO" b="0" i="0" dirty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2894655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EEFDAFAA-4B1E-FBC4-9618-24290EBE5A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6286" y="531058"/>
            <a:ext cx="5350514" cy="5539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 panose="020B0604020202020204" pitchFamily="34" charset="0"/>
                <a:cs typeface="Segoe UI" panose="020B0502040204020203" pitchFamily="34" charset="0"/>
              </a:rPr>
              <a:t>Human Geography </a:t>
            </a:r>
            <a:r>
              <a:rPr kumimoji="0" lang="nb-NO" altLang="nb-NO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 panose="020B0604020202020204" pitchFamily="34" charset="0"/>
                <a:cs typeface="Segoe UI" panose="020B0502040204020203" pitchFamily="34" charset="0"/>
              </a:rPr>
              <a:t>with</a:t>
            </a:r>
            <a:r>
              <a:rPr kumimoji="0" lang="nb-NO" altLang="nb-NO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 panose="020B0604020202020204" pitchFamily="34" charset="0"/>
                <a:cs typeface="Segoe UI" panose="020B0502040204020203" pitchFamily="34" charset="0"/>
              </a:rPr>
              <a:t> 60 </a:t>
            </a:r>
            <a:r>
              <a:rPr kumimoji="0" lang="nb-NO" altLang="nb-NO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 panose="020B0604020202020204" pitchFamily="34" charset="0"/>
                <a:cs typeface="Segoe UI" panose="020B0502040204020203" pitchFamily="34" charset="0"/>
              </a:rPr>
              <a:t>credits</a:t>
            </a:r>
            <a:r>
              <a:rPr kumimoji="0" lang="nb-NO" altLang="nb-NO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 panose="020B0604020202020204" pitchFamily="34" charset="0"/>
                <a:cs typeface="Segoe UI" panose="020B0502040204020203" pitchFamily="34" charset="0"/>
              </a:rPr>
              <a:t> </a:t>
            </a:r>
            <a:r>
              <a:rPr kumimoji="0" lang="nb-NO" altLang="nb-NO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 panose="020B0604020202020204" pitchFamily="34" charset="0"/>
                <a:cs typeface="Segoe UI" panose="020B0502040204020203" pitchFamily="34" charset="0"/>
              </a:rPr>
              <a:t>master's</a:t>
            </a:r>
            <a:r>
              <a:rPr kumimoji="0" lang="nb-NO" altLang="nb-NO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 panose="020B0604020202020204" pitchFamily="34" charset="0"/>
                <a:cs typeface="Segoe UI" panose="020B0502040204020203" pitchFamily="34" charset="0"/>
              </a:rPr>
              <a:t> </a:t>
            </a:r>
            <a:r>
              <a:rPr kumimoji="0" lang="nb-NO" altLang="nb-NO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Helvetica" panose="020B0604020202020204" pitchFamily="34" charset="0"/>
                <a:cs typeface="Segoe UI" panose="020B0502040204020203" pitchFamily="34" charset="0"/>
              </a:rPr>
              <a:t>thesis</a:t>
            </a:r>
            <a:r>
              <a:rPr kumimoji="0" lang="nb-NO" altLang="nb-NO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Helvetica" panose="020B0604020202020204" pitchFamily="34" charset="0"/>
                <a:cs typeface="Segoe UI" panose="020B0502040204020203" pitchFamily="34" charset="0"/>
              </a:rPr>
              <a:t> </a:t>
            </a:r>
            <a:endParaRPr kumimoji="0" lang="nb-NO" altLang="nb-NO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9BB005-E0F1-3994-3774-32D3DEB83693}"/>
              </a:ext>
            </a:extLst>
          </p:cNvPr>
          <p:cNvSpPr/>
          <p:nvPr/>
        </p:nvSpPr>
        <p:spPr>
          <a:xfrm>
            <a:off x="7710985" y="4087504"/>
            <a:ext cx="689212" cy="1815153"/>
          </a:xfrm>
          <a:prstGeom prst="rect">
            <a:avLst/>
          </a:prstGeom>
          <a:pattFill prst="wdDnDiag">
            <a:fgClr>
              <a:srgbClr val="C8DEB1"/>
            </a:fgClr>
            <a:bgClr>
              <a:srgbClr val="F8F8F8"/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71346F-D948-AAA7-CC89-B84CD6B0461A}"/>
              </a:ext>
            </a:extLst>
          </p:cNvPr>
          <p:cNvSpPr txBox="1"/>
          <p:nvPr/>
        </p:nvSpPr>
        <p:spPr>
          <a:xfrm rot="16200000">
            <a:off x="7210204" y="4718081"/>
            <a:ext cx="169077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US" sz="10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SOSGEO4013 </a:t>
            </a:r>
            <a:r>
              <a:rPr lang="en-US" sz="1000" b="1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el</a:t>
            </a:r>
            <a:r>
              <a:rPr lang="en-US" sz="10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SOSGEO4021 – New course (5 credits)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 </a:t>
            </a:r>
            <a:endParaRPr lang="en-US" sz="1000" b="0" i="0" dirty="0">
              <a:effectLst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2EB0D8-E87D-A43B-E469-54B3666EF60F}"/>
              </a:ext>
            </a:extLst>
          </p:cNvPr>
          <p:cNvSpPr txBox="1"/>
          <p:nvPr/>
        </p:nvSpPr>
        <p:spPr>
          <a:xfrm>
            <a:off x="8529669" y="4871968"/>
            <a:ext cx="28696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US" sz="1000" b="1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?</a:t>
            </a:r>
            <a:endParaRPr lang="en-US" sz="1000" b="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784683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86</Words>
  <Application>Microsoft Office PowerPoint</Application>
  <PresentationFormat>Widescreen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Helvetica</vt:lpstr>
      <vt:lpstr>Office Theme</vt:lpstr>
      <vt:lpstr>PowerPoint Presentation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 Jordhus-Lier</dc:creator>
  <cp:lastModifiedBy>David Jordhus-Lier</cp:lastModifiedBy>
  <cp:revision>1</cp:revision>
  <dcterms:created xsi:type="dcterms:W3CDTF">2025-03-05T08:36:33Z</dcterms:created>
  <dcterms:modified xsi:type="dcterms:W3CDTF">2025-03-05T08:41:46Z</dcterms:modified>
</cp:coreProperties>
</file>