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76" r:id="rId3"/>
    <p:sldId id="286" r:id="rId4"/>
    <p:sldId id="275" r:id="rId5"/>
    <p:sldId id="291" r:id="rId6"/>
    <p:sldId id="287" r:id="rId7"/>
    <p:sldId id="288" r:id="rId8"/>
    <p:sldId id="289" r:id="rId9"/>
    <p:sldId id="290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92AA"/>
    <a:srgbClr val="29A7A0"/>
    <a:srgbClr val="52B27D"/>
    <a:srgbClr val="D23498"/>
    <a:srgbClr val="C82A67"/>
    <a:srgbClr val="CE3082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7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12/9/2025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00992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2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0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31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287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03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84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9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97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40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9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12/9/2025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0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75D10F4-FA30-CB6C-E32D-E4FE759E1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980" y="1030406"/>
            <a:ext cx="5509020" cy="3506879"/>
          </a:xfrm>
        </p:spPr>
        <p:txBody>
          <a:bodyPr anchor="ctr">
            <a:normAutofit fontScale="90000"/>
          </a:bodyPr>
          <a:lstStyle/>
          <a:p>
            <a:pPr algn="l"/>
            <a:r>
              <a:rPr lang="nb-NO" dirty="0"/>
              <a:t>Plan for April </a:t>
            </a:r>
            <a:r>
              <a:rPr lang="nb-NO" dirty="0" err="1"/>
              <a:t>meeting</a:t>
            </a:r>
            <a:r>
              <a:rPr lang="nb-NO" dirty="0"/>
              <a:t> +</a:t>
            </a:r>
            <a:br>
              <a:rPr lang="nb-NO" dirty="0"/>
            </a:br>
            <a:r>
              <a:rPr lang="nb-NO" dirty="0">
                <a:solidFill>
                  <a:schemeClr val="accent4">
                    <a:lumMod val="75000"/>
                  </a:schemeClr>
                </a:solidFill>
              </a:rPr>
              <a:t>Main </a:t>
            </a:r>
            <a:r>
              <a:rPr lang="nb-NO" dirty="0" err="1">
                <a:solidFill>
                  <a:schemeClr val="accent4">
                    <a:lumMod val="75000"/>
                  </a:schemeClr>
                </a:solidFill>
              </a:rPr>
              <a:t>points</a:t>
            </a:r>
            <a:r>
              <a:rPr lang="nb-NO" dirty="0">
                <a:solidFill>
                  <a:schemeClr val="accent4">
                    <a:lumMod val="75000"/>
                  </a:schemeClr>
                </a:solidFill>
              </a:rPr>
              <a:t> from survey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7C5B7CA-1C05-7883-0762-13C08CAE06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7980" y="4691564"/>
            <a:ext cx="5068121" cy="1136029"/>
          </a:xfrm>
        </p:spPr>
        <p:txBody>
          <a:bodyPr>
            <a:normAutofit/>
          </a:bodyPr>
          <a:lstStyle/>
          <a:p>
            <a:pPr algn="l"/>
            <a:r>
              <a:rPr lang="nb-NO" dirty="0"/>
              <a:t>10 </a:t>
            </a:r>
            <a:r>
              <a:rPr lang="nb-NO" dirty="0" err="1"/>
              <a:t>December</a:t>
            </a:r>
            <a:r>
              <a:rPr lang="nb-NO" dirty="0"/>
              <a:t> 2025</a:t>
            </a:r>
          </a:p>
        </p:txBody>
      </p:sp>
      <p:pic>
        <p:nvPicPr>
          <p:cNvPr id="18" name="Picture 3" descr="En fargerik lyspære med forretnings ikoner">
            <a:extLst>
              <a:ext uri="{FF2B5EF4-FFF2-40B4-BE49-F238E27FC236}">
                <a16:creationId xmlns:a16="http://schemas.microsoft.com/office/drawing/2014/main" id="{DBB50E7C-31EC-E81C-A2E8-5B9EE13B4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26" r="26511" b="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5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95D686-E433-A068-B869-9ED66570A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954" y="1073567"/>
            <a:ext cx="9144000" cy="1344168"/>
          </a:xfrm>
        </p:spPr>
        <p:txBody>
          <a:bodyPr/>
          <a:lstStyle/>
          <a:p>
            <a:r>
              <a:rPr lang="nb-NO" dirty="0"/>
              <a:t>Plan for April </a:t>
            </a:r>
            <a:r>
              <a:rPr lang="nb-NO" dirty="0" err="1"/>
              <a:t>meeting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47FACA-A6CE-8094-5EFE-16F2C5E2A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394" y="1980708"/>
            <a:ext cx="10077211" cy="4705598"/>
          </a:xfrm>
        </p:spPr>
        <p:txBody>
          <a:bodyPr numCol="2">
            <a:noAutofit/>
          </a:bodyPr>
          <a:lstStyle/>
          <a:p>
            <a:pPr marL="18000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4">
                    <a:lumMod val="75000"/>
                  </a:schemeClr>
                </a:solidFill>
              </a:rPr>
              <a:t>FIRST SESSION 0900-1100  </a:t>
            </a:r>
            <a:endParaRPr lang="en-US" sz="1500" dirty="0"/>
          </a:p>
          <a:p>
            <a:pPr marL="180000" indent="0" algn="l" rtl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500" b="1" dirty="0"/>
              <a:t>New textbook in Human Geography</a:t>
            </a:r>
          </a:p>
          <a:p>
            <a:pPr marL="465750" indent="-28575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dirty="0"/>
              <a:t>Presentation by editors</a:t>
            </a:r>
          </a:p>
          <a:p>
            <a:pPr marL="465750" indent="-28575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dirty="0"/>
              <a:t>Discussion among course convenors in BA courses</a:t>
            </a:r>
          </a:p>
          <a:p>
            <a:pPr marL="465750" indent="-28575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500" dirty="0"/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4">
                    <a:lumMod val="75000"/>
                  </a:schemeClr>
                </a:solidFill>
              </a:rPr>
              <a:t>SECOND SESSION 1100-1200  </a:t>
            </a:r>
            <a:endParaRPr lang="en-US" sz="1500" dirty="0"/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500" b="1" dirty="0"/>
              <a:t>Plan for revision of BA and MA portfolio</a:t>
            </a:r>
          </a:p>
          <a:p>
            <a:pPr marL="465750" indent="-28575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dirty="0"/>
              <a:t>Presentation by </a:t>
            </a:r>
            <a:r>
              <a:rPr lang="en-US" sz="1500" dirty="0" err="1"/>
              <a:t>programme</a:t>
            </a:r>
            <a:r>
              <a:rPr lang="en-US" sz="1500" dirty="0"/>
              <a:t> coordinator</a:t>
            </a:r>
          </a:p>
          <a:p>
            <a:pPr marL="465750" indent="-28575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dirty="0"/>
              <a:t>Based on survey and consultation with staff</a:t>
            </a:r>
          </a:p>
          <a:p>
            <a:pPr marL="465750" indent="-28575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500" dirty="0"/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5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5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5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5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5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4">
                    <a:lumMod val="75000"/>
                  </a:schemeClr>
                </a:solidFill>
              </a:rPr>
              <a:t>LUNCH</a:t>
            </a:r>
            <a:endParaRPr lang="en-US" sz="1500" dirty="0"/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500" dirty="0"/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4">
                    <a:lumMod val="75000"/>
                  </a:schemeClr>
                </a:solidFill>
              </a:rPr>
              <a:t>THIRD SESSION 1245-1500  </a:t>
            </a:r>
            <a:endParaRPr lang="en-US" sz="1500" dirty="0"/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500" b="1" dirty="0"/>
              <a:t>Discussion </a:t>
            </a:r>
          </a:p>
          <a:p>
            <a:pPr marL="465750" indent="-28575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dirty="0"/>
              <a:t>Smaller groups of course convenors</a:t>
            </a:r>
          </a:p>
          <a:p>
            <a:pPr marL="465750" indent="-28575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dirty="0"/>
              <a:t>Plenary discussion</a:t>
            </a:r>
          </a:p>
          <a:p>
            <a:pPr marL="465750" indent="-28575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dirty="0"/>
              <a:t>Plan forward</a:t>
            </a:r>
          </a:p>
          <a:p>
            <a:pPr marL="180000" indent="0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054827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5D10F4-FA30-CB6C-E32D-E4FE759E1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980" y="1030406"/>
            <a:ext cx="5068121" cy="3506879"/>
          </a:xfrm>
        </p:spPr>
        <p:txBody>
          <a:bodyPr anchor="ctr">
            <a:normAutofit/>
          </a:bodyPr>
          <a:lstStyle/>
          <a:p>
            <a:pPr algn="l"/>
            <a:r>
              <a:rPr lang="nb-NO" sz="5500" dirty="0"/>
              <a:t>Survey</a:t>
            </a:r>
            <a:br>
              <a:rPr lang="nb-NO" sz="5500" dirty="0"/>
            </a:br>
            <a:r>
              <a:rPr lang="nb-NO" sz="5500" dirty="0">
                <a:solidFill>
                  <a:srgbClr val="7992AA"/>
                </a:solidFill>
              </a:rPr>
              <a:t>Nettskjema</a:t>
            </a:r>
            <a:br>
              <a:rPr lang="nb-NO" sz="5500" dirty="0"/>
            </a:br>
            <a:endParaRPr lang="nb-NO" sz="5500" dirty="0"/>
          </a:p>
        </p:txBody>
      </p:sp>
      <p:pic>
        <p:nvPicPr>
          <p:cNvPr id="18" name="Picture 3" descr="En fargerik lyspære med forretnings ikoner">
            <a:extLst>
              <a:ext uri="{FF2B5EF4-FFF2-40B4-BE49-F238E27FC236}">
                <a16:creationId xmlns:a16="http://schemas.microsoft.com/office/drawing/2014/main" id="{DBB50E7C-31EC-E81C-A2E8-5B9EE13B4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26" r="26511" b="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7B9C32-F144-0901-02B9-D6AEA55D7243}"/>
              </a:ext>
            </a:extLst>
          </p:cNvPr>
          <p:cNvSpPr txBox="1"/>
          <p:nvPr/>
        </p:nvSpPr>
        <p:spPr>
          <a:xfrm>
            <a:off x="6096000" y="3429000"/>
            <a:ext cx="4205801" cy="239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Total replies – 19</a:t>
            </a:r>
            <a:endParaRPr lang="nb-NO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Permanent staff – 10 (all)</a:t>
            </a:r>
            <a:endParaRPr lang="nb-NO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Student representatives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–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2* </a:t>
            </a:r>
            <a:endParaRPr lang="nb-NO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Temporary/Emeritus – 5/2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200" i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*after consultative process at BA and MA level</a:t>
            </a:r>
            <a:endParaRPr lang="nb-NO" sz="12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06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78E732-9FD8-DE46-6A02-29A7B12F8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604" y="971804"/>
            <a:ext cx="9144000" cy="794366"/>
          </a:xfrm>
        </p:spPr>
        <p:txBody>
          <a:bodyPr/>
          <a:lstStyle/>
          <a:p>
            <a:r>
              <a:rPr lang="nb-NO" dirty="0" err="1"/>
              <a:t>Summary</a:t>
            </a:r>
            <a:r>
              <a:rPr lang="nb-NO" dirty="0"/>
              <a:t>*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FEFB5E-B78F-EB94-5B72-A4221CB8C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604" y="1846613"/>
            <a:ext cx="10242296" cy="4039584"/>
          </a:xfrm>
        </p:spPr>
        <p:txBody>
          <a:bodyPr>
            <a:noAutofit/>
          </a:bodyPr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kern="100" dirty="0">
                <a:cs typeface="Times New Roman" panose="02020603050405020304" pitchFamily="18" charset="0"/>
              </a:rPr>
              <a:t>Key </a:t>
            </a:r>
            <a:r>
              <a:rPr lang="nb-NO" kern="100" dirty="0" err="1">
                <a:cs typeface="Times New Roman" panose="02020603050405020304" pitchFamily="18" charset="0"/>
              </a:rPr>
              <a:t>points</a:t>
            </a:r>
            <a:r>
              <a:rPr lang="nb-NO" kern="100" dirty="0">
                <a:cs typeface="Times New Roman" panose="02020603050405020304" pitchFamily="18" charset="0"/>
              </a:rPr>
              <a:t> for </a:t>
            </a:r>
            <a:r>
              <a:rPr lang="nb-NO" kern="100" dirty="0" err="1">
                <a:cs typeface="Times New Roman" panose="02020603050405020304" pitchFamily="18" charset="0"/>
              </a:rPr>
              <a:t>revising</a:t>
            </a:r>
            <a:r>
              <a:rPr lang="nb-NO" kern="100" dirty="0">
                <a:cs typeface="Times New Roman" panose="02020603050405020304" pitchFamily="18" charset="0"/>
              </a:rPr>
              <a:t> </a:t>
            </a:r>
            <a:r>
              <a:rPr lang="nb-NO" kern="100" dirty="0" err="1">
                <a:cs typeface="Times New Roman" panose="02020603050405020304" pitchFamily="18" charset="0"/>
              </a:rPr>
              <a:t>each</a:t>
            </a:r>
            <a:r>
              <a:rPr lang="nb-NO" kern="100" dirty="0">
                <a:cs typeface="Times New Roman" panose="02020603050405020304" pitchFamily="18" charset="0"/>
              </a:rPr>
              <a:t> </a:t>
            </a:r>
            <a:r>
              <a:rPr lang="nb-NO" kern="100" dirty="0" err="1">
                <a:cs typeface="Times New Roman" panose="02020603050405020304" pitchFamily="18" charset="0"/>
              </a:rPr>
              <a:t>programme</a:t>
            </a:r>
            <a:endParaRPr lang="nb-NO" kern="100" dirty="0"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kern="100" dirty="0" err="1">
                <a:cs typeface="Times New Roman" panose="02020603050405020304" pitchFamily="18" charset="0"/>
              </a:rPr>
              <a:t>Based</a:t>
            </a:r>
            <a:r>
              <a:rPr lang="nb-NO" kern="100" dirty="0">
                <a:cs typeface="Times New Roman" panose="02020603050405020304" pitchFamily="18" charset="0"/>
              </a:rPr>
              <a:t> </a:t>
            </a:r>
            <a:r>
              <a:rPr lang="nb-NO" kern="100" dirty="0" err="1">
                <a:cs typeface="Times New Roman" panose="02020603050405020304" pitchFamily="18" charset="0"/>
              </a:rPr>
              <a:t>on</a:t>
            </a:r>
            <a:r>
              <a:rPr lang="nb-NO" kern="100" dirty="0">
                <a:cs typeface="Times New Roman" panose="02020603050405020304" pitchFamily="18" charset="0"/>
              </a:rPr>
              <a:t> </a:t>
            </a:r>
            <a:r>
              <a:rPr lang="nb-NO" kern="100" dirty="0" err="1">
                <a:cs typeface="Times New Roman" panose="02020603050405020304" pitchFamily="18" charset="0"/>
              </a:rPr>
              <a:t>available</a:t>
            </a:r>
            <a:r>
              <a:rPr lang="nb-NO" kern="100" dirty="0">
                <a:cs typeface="Times New Roman" panose="02020603050405020304" pitchFamily="18" charset="0"/>
              </a:rPr>
              <a:t> </a:t>
            </a:r>
            <a:r>
              <a:rPr lang="nb-NO" kern="100" dirty="0" err="1">
                <a:cs typeface="Times New Roman" panose="02020603050405020304" pitchFamily="18" charset="0"/>
              </a:rPr>
              <a:t>teaching</a:t>
            </a:r>
            <a:r>
              <a:rPr lang="nb-NO" kern="100" dirty="0">
                <a:cs typeface="Times New Roman" panose="02020603050405020304" pitchFamily="18" charset="0"/>
              </a:rPr>
              <a:t> </a:t>
            </a:r>
            <a:r>
              <a:rPr lang="nb-NO" kern="100" dirty="0" err="1">
                <a:cs typeface="Times New Roman" panose="02020603050405020304" pitchFamily="18" charset="0"/>
              </a:rPr>
              <a:t>resources</a:t>
            </a:r>
            <a:endParaRPr lang="nb-NO" kern="100" dirty="0"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kern="100" dirty="0" err="1">
                <a:cs typeface="Times New Roman" panose="02020603050405020304" pitchFamily="18" charset="0"/>
              </a:rPr>
              <a:t>Aligned</a:t>
            </a:r>
            <a:r>
              <a:rPr lang="nb-NO" kern="100" dirty="0">
                <a:cs typeface="Times New Roman" panose="02020603050405020304" pitchFamily="18" charset="0"/>
              </a:rPr>
              <a:t> </a:t>
            </a:r>
            <a:r>
              <a:rPr lang="nb-NO" kern="100" dirty="0" err="1">
                <a:cs typeface="Times New Roman" panose="02020603050405020304" pitchFamily="18" charset="0"/>
              </a:rPr>
              <a:t>with</a:t>
            </a:r>
            <a:r>
              <a:rPr lang="nb-NO" kern="100" dirty="0">
                <a:cs typeface="Times New Roman" panose="02020603050405020304" pitchFamily="18" charset="0"/>
              </a:rPr>
              <a:t> </a:t>
            </a:r>
            <a:r>
              <a:rPr lang="nb-NO" kern="100" dirty="0" err="1">
                <a:cs typeface="Times New Roman" panose="02020603050405020304" pitchFamily="18" charset="0"/>
              </a:rPr>
              <a:t>preferences</a:t>
            </a:r>
            <a:r>
              <a:rPr lang="nb-NO" kern="100" dirty="0">
                <a:cs typeface="Times New Roman" panose="02020603050405020304" pitchFamily="18" charset="0"/>
              </a:rPr>
              <a:t> and </a:t>
            </a:r>
            <a:r>
              <a:rPr lang="nb-NO" kern="100" dirty="0" err="1">
                <a:cs typeface="Times New Roman" panose="02020603050405020304" pitchFamily="18" charset="0"/>
              </a:rPr>
              <a:t>priorities</a:t>
            </a:r>
            <a:r>
              <a:rPr lang="nb-NO" kern="100" dirty="0">
                <a:cs typeface="Times New Roman" panose="02020603050405020304" pitchFamily="18" charset="0"/>
              </a:rPr>
              <a:t> of staff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kern="100" dirty="0">
                <a:cs typeface="Times New Roman" panose="02020603050405020304" pitchFamily="18" charset="0"/>
              </a:rPr>
              <a:t>Questions:</a:t>
            </a:r>
          </a:p>
          <a:p>
            <a:pPr marL="617220" lvl="3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kern="100" dirty="0">
                <a:cs typeface="Times New Roman" panose="02020603050405020304" pitchFamily="18" charset="0"/>
              </a:rPr>
              <a:t>Your </a:t>
            </a:r>
            <a:r>
              <a:rPr lang="nb-NO" kern="100" dirty="0" err="1">
                <a:cs typeface="Times New Roman" panose="02020603050405020304" pitchFamily="18" charset="0"/>
              </a:rPr>
              <a:t>future</a:t>
            </a:r>
            <a:r>
              <a:rPr lang="nb-NO" kern="100" dirty="0">
                <a:cs typeface="Times New Roman" panose="02020603050405020304" pitchFamily="18" charset="0"/>
              </a:rPr>
              <a:t> plans?</a:t>
            </a:r>
          </a:p>
          <a:p>
            <a:pPr marL="617220" lvl="3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kern="100" dirty="0">
                <a:cs typeface="Times New Roman" panose="02020603050405020304" pitchFamily="18" charset="0"/>
              </a:rPr>
              <a:t>Your </a:t>
            </a:r>
            <a:r>
              <a:rPr lang="nb-NO" kern="100" dirty="0" err="1">
                <a:cs typeface="Times New Roman" panose="02020603050405020304" pitchFamily="18" charset="0"/>
              </a:rPr>
              <a:t>priorities</a:t>
            </a:r>
            <a:r>
              <a:rPr lang="nb-NO" kern="100" dirty="0">
                <a:cs typeface="Times New Roman" panose="02020603050405020304" pitchFamily="18" charset="0"/>
              </a:rPr>
              <a:t> for </a:t>
            </a:r>
            <a:r>
              <a:rPr lang="nb-NO" kern="100" dirty="0" err="1">
                <a:cs typeface="Times New Roman" panose="02020603050405020304" pitchFamily="18" charset="0"/>
              </a:rPr>
              <a:t>the</a:t>
            </a:r>
            <a:r>
              <a:rPr lang="nb-NO" kern="100" dirty="0">
                <a:cs typeface="Times New Roman" panose="02020603050405020304" pitchFamily="18" charset="0"/>
              </a:rPr>
              <a:t> BA and MA </a:t>
            </a:r>
            <a:r>
              <a:rPr lang="nb-NO" kern="100" dirty="0" err="1">
                <a:cs typeface="Times New Roman" panose="02020603050405020304" pitchFamily="18" charset="0"/>
              </a:rPr>
              <a:t>programme</a:t>
            </a:r>
            <a:endParaRPr lang="nb-NO" kern="100" dirty="0">
              <a:cs typeface="Times New Roman" panose="02020603050405020304" pitchFamily="18" charset="0"/>
            </a:endParaRPr>
          </a:p>
          <a:p>
            <a:pPr marL="617220" lvl="3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kern="100" dirty="0" err="1">
                <a:cs typeface="Times New Roman" panose="02020603050405020304" pitchFamily="18" charset="0"/>
              </a:rPr>
              <a:t>Other</a:t>
            </a:r>
            <a:r>
              <a:rPr lang="nb-NO" kern="100" dirty="0">
                <a:cs typeface="Times New Roman" panose="02020603050405020304" pitchFamily="18" charset="0"/>
              </a:rPr>
              <a:t> </a:t>
            </a:r>
            <a:r>
              <a:rPr lang="nb-NO" kern="100" dirty="0" err="1">
                <a:cs typeface="Times New Roman" panose="02020603050405020304" pitchFamily="18" charset="0"/>
              </a:rPr>
              <a:t>commments</a:t>
            </a:r>
            <a:endParaRPr lang="nb-NO" sz="1200" b="1" kern="100" dirty="0"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nb-NO" sz="1400" b="1" kern="100" dirty="0"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buNone/>
            </a:pPr>
            <a:r>
              <a:rPr lang="nb-NO" sz="1400" b="1" kern="100" dirty="0">
                <a:cs typeface="Times New Roman" panose="02020603050405020304" pitchFamily="18" charset="0"/>
              </a:rPr>
              <a:t>* </a:t>
            </a:r>
            <a:r>
              <a:rPr lang="nb-NO" sz="1400" b="1" kern="100" dirty="0" err="1">
                <a:cs typeface="Times New Roman" panose="02020603050405020304" pitchFamily="18" charset="0"/>
              </a:rPr>
              <a:t>Assisted</a:t>
            </a:r>
            <a:r>
              <a:rPr lang="nb-NO" sz="1400" b="1" kern="100" dirty="0">
                <a:cs typeface="Times New Roman" panose="02020603050405020304" pitchFamily="18" charset="0"/>
              </a:rPr>
              <a:t> by Microsoft </a:t>
            </a:r>
            <a:r>
              <a:rPr lang="nb-NO" sz="1400" b="1" kern="100" dirty="0" err="1">
                <a:cs typeface="Times New Roman" panose="02020603050405020304" pitchFamily="18" charset="0"/>
              </a:rPr>
              <a:t>Copilot</a:t>
            </a:r>
            <a:r>
              <a:rPr lang="nb-NO" sz="1400" b="1" kern="100" dirty="0">
                <a:cs typeface="Times New Roman" panose="02020603050405020304" pitchFamily="18" charset="0"/>
              </a:rPr>
              <a:t> (UiO </a:t>
            </a:r>
            <a:r>
              <a:rPr lang="nb-NO" sz="1400" b="1" kern="100" dirty="0" err="1">
                <a:cs typeface="Times New Roman" panose="02020603050405020304" pitchFamily="18" charset="0"/>
              </a:rPr>
              <a:t>version</a:t>
            </a:r>
            <a:r>
              <a:rPr lang="nb-NO" sz="1400" b="1" kern="100" dirty="0">
                <a:cs typeface="Times New Roman" panose="02020603050405020304" pitchFamily="18" charset="0"/>
              </a:rPr>
              <a:t>) </a:t>
            </a:r>
            <a:r>
              <a:rPr lang="nb-NO" sz="1400" b="1" kern="100" dirty="0" err="1">
                <a:cs typeface="Times New Roman" panose="02020603050405020304" pitchFamily="18" charset="0"/>
              </a:rPr>
              <a:t>based</a:t>
            </a:r>
            <a:r>
              <a:rPr lang="nb-NO" sz="1400" b="1" kern="100" dirty="0">
                <a:cs typeface="Times New Roman" panose="02020603050405020304" pitchFamily="18" charset="0"/>
              </a:rPr>
              <a:t> </a:t>
            </a:r>
            <a:r>
              <a:rPr lang="nb-NO" sz="1400" b="1" kern="100" dirty="0" err="1">
                <a:cs typeface="Times New Roman" panose="02020603050405020304" pitchFamily="18" charset="0"/>
              </a:rPr>
              <a:t>on</a:t>
            </a:r>
            <a:r>
              <a:rPr lang="nb-NO" sz="1400" b="1" kern="100" dirty="0">
                <a:cs typeface="Times New Roman" panose="02020603050405020304" pitchFamily="18" charset="0"/>
              </a:rPr>
              <a:t> </a:t>
            </a:r>
            <a:r>
              <a:rPr lang="nb-NO" sz="1400" b="1" kern="100" dirty="0" err="1">
                <a:cs typeface="Times New Roman" panose="02020603050405020304" pitchFamily="18" charset="0"/>
              </a:rPr>
              <a:t>the</a:t>
            </a:r>
            <a:r>
              <a:rPr lang="nb-NO" sz="1400" b="1" kern="100" dirty="0">
                <a:cs typeface="Times New Roman" panose="02020603050405020304" pitchFamily="18" charset="0"/>
              </a:rPr>
              <a:t> </a:t>
            </a:r>
            <a:r>
              <a:rPr lang="nb-NO" sz="1400" b="1" kern="100" dirty="0" err="1">
                <a:cs typeface="Times New Roman" panose="02020603050405020304" pitchFamily="18" charset="0"/>
              </a:rPr>
              <a:t>excel</a:t>
            </a:r>
            <a:r>
              <a:rPr lang="nb-NO" sz="1400" b="1" kern="100" dirty="0">
                <a:cs typeface="Times New Roman" panose="02020603050405020304" pitchFamily="18" charset="0"/>
              </a:rPr>
              <a:t> </a:t>
            </a:r>
            <a:r>
              <a:rPr lang="nb-NO" sz="1400" b="1" kern="100" dirty="0" err="1">
                <a:cs typeface="Times New Roman" panose="02020603050405020304" pitchFamily="18" charset="0"/>
              </a:rPr>
              <a:t>sheet</a:t>
            </a:r>
            <a:r>
              <a:rPr lang="nb-NO" sz="1400" b="1" kern="100" dirty="0">
                <a:cs typeface="Times New Roman" panose="02020603050405020304" pitchFamily="18" charset="0"/>
              </a:rPr>
              <a:t> from Nettskjema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3741519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71FB5D-570A-7E37-64CE-5C7EE6D3D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46DC301-D2DF-59DE-A6C1-F57D0B0B2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</p:spPr>
        <p:txBody>
          <a:bodyPr>
            <a:normAutofit/>
          </a:bodyPr>
          <a:lstStyle/>
          <a:p>
            <a:r>
              <a:rPr lang="en-US" dirty="0"/>
              <a:t>Main points</a:t>
            </a:r>
            <a:endParaRPr lang="nb-NO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03727BA-5341-67CB-0C4C-2FFC76D269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5322472"/>
              </p:ext>
            </p:extLst>
          </p:nvPr>
        </p:nvGraphicFramePr>
        <p:xfrm>
          <a:off x="1636885" y="2266323"/>
          <a:ext cx="9322757" cy="3799332"/>
        </p:xfrm>
        <a:graphic>
          <a:graphicData uri="http://schemas.openxmlformats.org/drawingml/2006/table">
            <a:tbl>
              <a:tblPr/>
              <a:tblGrid>
                <a:gridCol w="9322757">
                  <a:extLst>
                    <a:ext uri="{9D8B030D-6E8A-4147-A177-3AD203B41FA5}">
                      <a16:colId xmlns:a16="http://schemas.microsoft.com/office/drawing/2014/main" val="953714513"/>
                    </a:ext>
                  </a:extLst>
                </a:gridCol>
              </a:tblGrid>
              <a:tr h="2333699">
                <a:tc>
                  <a:txBody>
                    <a:bodyPr/>
                    <a:lstStyle/>
                    <a:p>
                      <a:pPr marL="285750" indent="-285750" fontAlgn="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dirty="0">
                          <a:effectLst/>
                          <a:latin typeface="+mn-lt"/>
                        </a:rPr>
                        <a:t>Urban geography is the most frequently mentioned theme </a:t>
                      </a:r>
                      <a:r>
                        <a:rPr lang="en-US" sz="1600" b="0" i="0" dirty="0">
                          <a:effectLst/>
                          <a:latin typeface="+mn-lt"/>
                        </a:rPr>
                        <a:t>across responses (calls both to </a:t>
                      </a:r>
                      <a:r>
                        <a:rPr lang="en-US" sz="1600" b="0" i="0" dirty="0" err="1">
                          <a:effectLst/>
                          <a:latin typeface="+mn-lt"/>
                        </a:rPr>
                        <a:t>prioritise</a:t>
                      </a:r>
                      <a:r>
                        <a:rPr lang="en-US" sz="1600" b="0" i="0" dirty="0">
                          <a:effectLst/>
                          <a:latin typeface="+mn-lt"/>
                        </a:rPr>
                        <a:t> and to reduce over‑concentration). </a:t>
                      </a:r>
                    </a:p>
                    <a:p>
                      <a:pPr marL="285750" indent="-285750" fontAlgn="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1600" b="0" i="0" dirty="0">
                        <a:effectLst/>
                        <a:latin typeface="+mn-lt"/>
                      </a:endParaRPr>
                    </a:p>
                    <a:p>
                      <a:pPr marL="285750" indent="-285750" fontAlgn="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dirty="0">
                          <a:effectLst/>
                          <a:latin typeface="+mn-lt"/>
                        </a:rPr>
                        <a:t>Environment &amp; society/climate/energy transitions, economic &amp; labour geography, and methods/GIS are the next most cited </a:t>
                      </a:r>
                      <a:r>
                        <a:rPr lang="en-US" sz="1600" b="1" i="0" dirty="0">
                          <a:effectLst/>
                          <a:latin typeface="+mn-lt"/>
                        </a:rPr>
                        <a:t>areas for strengthening. </a:t>
                      </a:r>
                    </a:p>
                    <a:p>
                      <a:pPr marL="285750" indent="-285750" fontAlgn="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1600" b="0" i="0" dirty="0">
                        <a:effectLst/>
                        <a:latin typeface="+mn-lt"/>
                      </a:endParaRPr>
                    </a:p>
                    <a:p>
                      <a:pPr marL="285750" indent="-285750" fontAlgn="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dirty="0">
                          <a:effectLst/>
                          <a:latin typeface="+mn-lt"/>
                        </a:rPr>
                        <a:t>Students consistently ask for </a:t>
                      </a:r>
                      <a:r>
                        <a:rPr lang="en-US" sz="1600" b="1" i="0" dirty="0">
                          <a:effectLst/>
                          <a:latin typeface="+mn-lt"/>
                        </a:rPr>
                        <a:t>mainstreaming Global South, feminist/queer and digital geographies. </a:t>
                      </a:r>
                    </a:p>
                    <a:p>
                      <a:pPr marL="285750" indent="-285750" fontAlgn="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1600" b="0" i="0" dirty="0"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774725"/>
                  </a:ext>
                </a:extLst>
              </a:tr>
              <a:tr h="19613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6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7261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431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622D0-7422-0A9F-15B5-FCE57B190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15E812-DA10-293F-9E61-EC2E04AA1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604" y="103124"/>
            <a:ext cx="9144000" cy="7943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BA </a:t>
            </a:r>
            <a:r>
              <a:rPr lang="en-US" dirty="0" err="1">
                <a:solidFill>
                  <a:schemeClr val="bg1"/>
                </a:solidFill>
              </a:rPr>
              <a:t>programme</a:t>
            </a:r>
            <a:r>
              <a:rPr lang="en-US" dirty="0">
                <a:solidFill>
                  <a:schemeClr val="bg1"/>
                </a:solidFill>
              </a:rPr>
              <a:t> revision points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8346DB-81D0-52FD-E3FF-584AD6F69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852" y="897490"/>
            <a:ext cx="10242296" cy="4039584"/>
          </a:xfrm>
        </p:spPr>
        <p:txBody>
          <a:bodyPr>
            <a:noAutofit/>
          </a:bodyPr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200" b="1" kern="100" dirty="0">
                <a:cs typeface="Times New Roman" panose="02020603050405020304" pitchFamily="18" charset="0"/>
              </a:rPr>
              <a:t>Rebalance across core sub‑disciplines </a:t>
            </a:r>
            <a:r>
              <a:rPr lang="en-US" sz="1200" kern="100" dirty="0">
                <a:cs typeface="Times New Roman" panose="02020603050405020304" pitchFamily="18" charset="0"/>
              </a:rPr>
              <a:t>– several contributors argue that urban geography is overrepresented and that BA provision should be more evenly distributed across political, economic/labour, social/urban and environment &amp; society.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200" b="1" kern="100" dirty="0">
                <a:cs typeface="Times New Roman" panose="02020603050405020304" pitchFamily="18" charset="0"/>
              </a:rPr>
              <a:t>Strengthen economic &amp; labour geography</a:t>
            </a:r>
            <a:r>
              <a:rPr lang="en-US" sz="1200" kern="100" dirty="0">
                <a:cs typeface="Times New Roman" panose="02020603050405020304" pitchFamily="18" charset="0"/>
              </a:rPr>
              <a:t> – bring back or redesign labour/economic geography offerings (e.g., futures of work; chains and networks) and ensure students can deepen in these areas.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200" b="1" kern="100" dirty="0">
                <a:cs typeface="Times New Roman" panose="02020603050405020304" pitchFamily="18" charset="0"/>
              </a:rPr>
              <a:t>Political geography –</a:t>
            </a:r>
            <a:r>
              <a:rPr lang="en-US" sz="1200" kern="100" dirty="0">
                <a:cs typeface="Times New Roman" panose="02020603050405020304" pitchFamily="18" charset="0"/>
              </a:rPr>
              <a:t> maintain and possibly expand BA‑level political geography so it forms a clear pillar alongside urban, economic/labour and environment.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200" b="1" kern="100" dirty="0">
                <a:cs typeface="Times New Roman" panose="02020603050405020304" pitchFamily="18" charset="0"/>
              </a:rPr>
              <a:t>Environment &amp; society / climate / energy transitions</a:t>
            </a:r>
            <a:r>
              <a:rPr lang="en-US" sz="1200" kern="100" dirty="0">
                <a:cs typeface="Times New Roman" panose="02020603050405020304" pitchFamily="18" charset="0"/>
              </a:rPr>
              <a:t> – consolidate overlapping content (SGO2500, SGO2250/3200, SOSGEO2302) and </a:t>
            </a:r>
            <a:r>
              <a:rPr lang="en-US" sz="1200" kern="100" dirty="0" err="1">
                <a:cs typeface="Times New Roman" panose="02020603050405020304" pitchFamily="18" charset="0"/>
              </a:rPr>
              <a:t>emphasise</a:t>
            </a:r>
            <a:r>
              <a:rPr lang="en-US" sz="1200" kern="100" dirty="0">
                <a:cs typeface="Times New Roman" panose="02020603050405020304" pitchFamily="18" charset="0"/>
              </a:rPr>
              <a:t> climate justice, just transitions and energy transitions; explore collaboration with Geosciences (e.g., GEO1000) while keeping Human Geography in the lead.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200" b="1" kern="100" dirty="0">
                <a:cs typeface="Times New Roman" panose="02020603050405020304" pitchFamily="18" charset="0"/>
              </a:rPr>
              <a:t>Methods and GIS integration –</a:t>
            </a:r>
            <a:r>
              <a:rPr lang="en-US" sz="1200" kern="100" dirty="0">
                <a:cs typeface="Times New Roman" panose="02020603050405020304" pitchFamily="18" charset="0"/>
              </a:rPr>
              <a:t> strengthen quantitative methods with an explicit geographical framing (space, spatial </a:t>
            </a:r>
            <a:r>
              <a:rPr lang="en-US" sz="1200" kern="100" dirty="0" err="1">
                <a:cs typeface="Times New Roman" panose="02020603050405020304" pitchFamily="18" charset="0"/>
              </a:rPr>
              <a:t>conceptualisation</a:t>
            </a:r>
            <a:r>
              <a:rPr lang="en-US" sz="1200" kern="100" dirty="0">
                <a:cs typeface="Times New Roman" panose="02020603050405020304" pitchFamily="18" charset="0"/>
              </a:rPr>
              <a:t>), integrate GIS beyond SGO1910, and consider creative/arts‑based and digital methods; review the timing and design of SGO1004 (e.g., moving to 3rd semester; stronger fieldwork/writing scaffold).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200" b="1" kern="100" dirty="0">
                <a:cs typeface="Times New Roman" panose="02020603050405020304" pitchFamily="18" charset="0"/>
              </a:rPr>
              <a:t>Queer, feminist, decolonial and Global South perspectives</a:t>
            </a:r>
            <a:r>
              <a:rPr lang="en-US" sz="1200" kern="100" dirty="0">
                <a:cs typeface="Times New Roman" panose="02020603050405020304" pitchFamily="18" charset="0"/>
              </a:rPr>
              <a:t> – mainstream these across courses rather than treating them as “exceptions”; include more authors and theorists from the Global South across the BA curriculum.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200" b="1" kern="100" dirty="0">
                <a:cs typeface="Times New Roman" panose="02020603050405020304" pitchFamily="18" charset="0"/>
              </a:rPr>
              <a:t>Course architecture</a:t>
            </a:r>
            <a:r>
              <a:rPr lang="en-US" sz="1200" kern="100" dirty="0">
                <a:cs typeface="Times New Roman" panose="02020603050405020304" pitchFamily="18" charset="0"/>
              </a:rPr>
              <a:t> – consider smaller blocks (e.g., 5–7.5 credits) to create breadth without inflating total taught hours; use rotating teams for mandatory courses; keep continuity so courses can run smoothly with predictable staffing.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200" b="1" kern="100" dirty="0">
                <a:cs typeface="Times New Roman" panose="02020603050405020304" pitchFamily="18" charset="0"/>
              </a:rPr>
              <a:t>Field‑based and applied learning</a:t>
            </a:r>
            <a:r>
              <a:rPr lang="en-US" sz="1200" kern="100" dirty="0">
                <a:cs typeface="Times New Roman" panose="02020603050405020304" pitchFamily="18" charset="0"/>
              </a:rPr>
              <a:t> – expand “being‑out‑there” components (local fieldwork, small excursions, practical tasks) across courses to strengthen skills and </a:t>
            </a:r>
            <a:r>
              <a:rPr lang="en-US" sz="1200" kern="100" dirty="0" err="1">
                <a:cs typeface="Times New Roman" panose="02020603050405020304" pitchFamily="18" charset="0"/>
              </a:rPr>
              <a:t>programme</a:t>
            </a:r>
            <a:r>
              <a:rPr lang="en-US" sz="1200" kern="100" dirty="0">
                <a:cs typeface="Times New Roman" panose="02020603050405020304" pitchFamily="18" charset="0"/>
              </a:rPr>
              <a:t> identity.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200" b="1" kern="100" dirty="0">
                <a:cs typeface="Times New Roman" panose="02020603050405020304" pitchFamily="18" charset="0"/>
              </a:rPr>
              <a:t>Planning content</a:t>
            </a:r>
            <a:r>
              <a:rPr lang="en-US" sz="1200" kern="100" dirty="0">
                <a:cs typeface="Times New Roman" panose="02020603050405020304" pitchFamily="18" charset="0"/>
              </a:rPr>
              <a:t> – weave more urban/regional planning into BA teaching, with exercises and group projects tied to real planning processes.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200" b="1" kern="100" dirty="0">
                <a:cs typeface="Times New Roman" panose="02020603050405020304" pitchFamily="18" charset="0"/>
              </a:rPr>
              <a:t>Capacity &amp; process</a:t>
            </a:r>
            <a:r>
              <a:rPr lang="en-US" sz="1200" kern="100" dirty="0">
                <a:cs typeface="Times New Roman" panose="02020603050405020304" pitchFamily="18" charset="0"/>
              </a:rPr>
              <a:t> – acknowledge </a:t>
            </a:r>
            <a:r>
              <a:rPr lang="en-US" sz="1200" kern="100" dirty="0" err="1">
                <a:cs typeface="Times New Roman" panose="02020603050405020304" pitchFamily="18" charset="0"/>
              </a:rPr>
              <a:t>timeregnskap</a:t>
            </a:r>
            <a:r>
              <a:rPr lang="en-US" sz="1200" kern="100" dirty="0">
                <a:cs typeface="Times New Roman" panose="02020603050405020304" pitchFamily="18" charset="0"/>
              </a:rPr>
              <a:t>/workload constraints; </a:t>
            </a:r>
            <a:r>
              <a:rPr lang="en-US" sz="1200" kern="100" dirty="0" err="1">
                <a:cs typeface="Times New Roman" panose="02020603050405020304" pitchFamily="18" charset="0"/>
              </a:rPr>
              <a:t>prioritise</a:t>
            </a:r>
            <a:r>
              <a:rPr lang="en-US" sz="1200" kern="100" dirty="0">
                <a:cs typeface="Times New Roman" panose="02020603050405020304" pitchFamily="18" charset="0"/>
              </a:rPr>
              <a:t> “must‑have” BA courses, streamline delivery, and set up core teams per pillar to ensure coverage despite sabbaticals and turnover. </a:t>
            </a:r>
            <a:endParaRPr lang="nb-NO" sz="1200" b="1" dirty="0"/>
          </a:p>
        </p:txBody>
      </p:sp>
    </p:spTree>
    <p:extLst>
      <p:ext uri="{BB962C8B-B14F-4D97-AF65-F5344CB8AC3E}">
        <p14:creationId xmlns:p14="http://schemas.microsoft.com/office/powerpoint/2010/main" val="1719863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970AA-66BA-6B97-90CA-E46F2D486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E61A70-30B6-E099-576B-AC16E48D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604" y="103124"/>
            <a:ext cx="9144000" cy="7943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 </a:t>
            </a:r>
            <a:r>
              <a:rPr lang="en-US" dirty="0" err="1">
                <a:solidFill>
                  <a:schemeClr val="bg1"/>
                </a:solidFill>
              </a:rPr>
              <a:t>programme</a:t>
            </a:r>
            <a:r>
              <a:rPr lang="en-US" dirty="0">
                <a:solidFill>
                  <a:schemeClr val="bg1"/>
                </a:solidFill>
              </a:rPr>
              <a:t> revision points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276B90-7574-EBC7-5476-243A4893A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852" y="897490"/>
            <a:ext cx="10242296" cy="4039584"/>
          </a:xfrm>
        </p:spPr>
        <p:txBody>
          <a:bodyPr>
            <a:noAutofit/>
          </a:bodyPr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500" b="1" kern="100" dirty="0">
                <a:cs typeface="Times New Roman" panose="02020603050405020304" pitchFamily="18" charset="0"/>
              </a:rPr>
              <a:t>Methods reform with research design focus</a:t>
            </a:r>
            <a:r>
              <a:rPr lang="en-US" sz="1500" kern="100" dirty="0">
                <a:cs typeface="Times New Roman" panose="02020603050405020304" pitchFamily="18" charset="0"/>
              </a:rPr>
              <a:t> – </a:t>
            </a:r>
            <a:r>
              <a:rPr lang="en-US" sz="1500" kern="100" dirty="0" err="1">
                <a:cs typeface="Times New Roman" panose="02020603050405020304" pitchFamily="18" charset="0"/>
              </a:rPr>
              <a:t>emphasise</a:t>
            </a:r>
            <a:r>
              <a:rPr lang="en-US" sz="1500" kern="100" dirty="0">
                <a:cs typeface="Times New Roman" panose="02020603050405020304" pitchFamily="18" charset="0"/>
              </a:rPr>
              <a:t> research design (how to choose and combine methods) alongside hands‑on, student‑led exploration of qualitative, quantitative, multi‑modal and advanced spatial methods; ensure the quantitative offering frames geography explicitly.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500" b="1" kern="100" dirty="0">
                <a:cs typeface="Times New Roman" panose="02020603050405020304" pitchFamily="18" charset="0"/>
              </a:rPr>
              <a:t>Structure of thematic provision </a:t>
            </a:r>
            <a:r>
              <a:rPr lang="en-US" sz="1500" kern="100" dirty="0">
                <a:cs typeface="Times New Roman" panose="02020603050405020304" pitchFamily="18" charset="0"/>
              </a:rPr>
              <a:t>– consider 5‑credit or mixed 5/10‑credit models; use “Contemporary themes in [sub‑discipline]” frameworks that rotate sub‑titles/focus annually to match staff expertise and student recruitment.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500" b="1" kern="100" dirty="0">
                <a:cs typeface="Times New Roman" panose="02020603050405020304" pitchFamily="18" charset="0"/>
              </a:rPr>
              <a:t>Balance of sub‑disciplines</a:t>
            </a:r>
            <a:r>
              <a:rPr lang="en-US" sz="1500" kern="100" dirty="0">
                <a:cs typeface="Times New Roman" panose="02020603050405020304" pitchFamily="18" charset="0"/>
              </a:rPr>
              <a:t> – reduce duplication in urban geography, maintain/restore economic &amp; labour geography and political geography at MA level, and have one strong environment/climate course foregrounding climate justice and just transitions with Norwegian and international cases.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500" b="1" kern="100" dirty="0">
                <a:cs typeface="Times New Roman" panose="02020603050405020304" pitchFamily="18" charset="0"/>
              </a:rPr>
              <a:t>Field trips / regional </a:t>
            </a:r>
            <a:r>
              <a:rPr lang="en-US" sz="1500" b="1" kern="100" dirty="0" err="1">
                <a:cs typeface="Times New Roman" panose="02020603050405020304" pitchFamily="18" charset="0"/>
              </a:rPr>
              <a:t>specialisations</a:t>
            </a:r>
            <a:r>
              <a:rPr lang="en-US" sz="1500" b="1" kern="100" dirty="0">
                <a:cs typeface="Times New Roman" panose="02020603050405020304" pitchFamily="18" charset="0"/>
              </a:rPr>
              <a:t> </a:t>
            </a:r>
            <a:r>
              <a:rPr lang="en-US" sz="1500" kern="100" dirty="0">
                <a:cs typeface="Times New Roman" panose="02020603050405020304" pitchFamily="18" charset="0"/>
              </a:rPr>
              <a:t>– explore field‑trip components and options for regional </a:t>
            </a:r>
            <a:r>
              <a:rPr lang="en-US" sz="1500" kern="100" dirty="0" err="1">
                <a:cs typeface="Times New Roman" panose="02020603050405020304" pitchFamily="18" charset="0"/>
              </a:rPr>
              <a:t>specialisation</a:t>
            </a:r>
            <a:r>
              <a:rPr lang="en-US" sz="1500" kern="100" dirty="0">
                <a:cs typeface="Times New Roman" panose="02020603050405020304" pitchFamily="18" charset="0"/>
              </a:rPr>
              <a:t> (e.g., Latin America, Sub‑Saharan Africa, Eastern Europe, South Asia/SE Asia), while being pragmatic about funding and carbon considerations.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500" b="1" kern="100" dirty="0">
                <a:cs typeface="Times New Roman" panose="02020603050405020304" pitchFamily="18" charset="0"/>
              </a:rPr>
              <a:t>Internships and professional orientation</a:t>
            </a:r>
            <a:r>
              <a:rPr lang="en-US" sz="1500" kern="100" dirty="0">
                <a:cs typeface="Times New Roman" panose="02020603050405020304" pitchFamily="18" charset="0"/>
              </a:rPr>
              <a:t> – keep HGO4020 strong; build planning‑oriented offerings (urban and rural), and ensure MA thematic courses can flex to convenor expertise without losing theoretical depth.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500" b="1" kern="100" dirty="0">
                <a:cs typeface="Times New Roman" panose="02020603050405020304" pitchFamily="18" charset="0"/>
              </a:rPr>
              <a:t>Operational considerations </a:t>
            </a:r>
            <a:r>
              <a:rPr lang="en-US" sz="1500" kern="100" dirty="0">
                <a:cs typeface="Times New Roman" panose="02020603050405020304" pitchFamily="18" charset="0"/>
              </a:rPr>
              <a:t>– consider adjusting supervision hours (e.g., 40 → 30) if budgets require, but safeguard pedagogy training time; mitigate </a:t>
            </a:r>
            <a:r>
              <a:rPr lang="en-US" sz="1500" kern="100" dirty="0" err="1">
                <a:cs typeface="Times New Roman" panose="02020603050405020304" pitchFamily="18" charset="0"/>
              </a:rPr>
              <a:t>timeregnskap</a:t>
            </a:r>
            <a:r>
              <a:rPr lang="en-US" sz="1500" kern="100" dirty="0">
                <a:cs typeface="Times New Roman" panose="02020603050405020304" pitchFamily="18" charset="0"/>
              </a:rPr>
              <a:t> tension (e.g., annulling deficits annually, revisiting buy‑outs, outsourcing certain generic courses for fixed periods). </a:t>
            </a: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1743580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CEAF55-A947-08B0-2C58-BBFE86F72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45592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671B36E-8089-C565-4322-84892DEBA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3" y="1517903"/>
            <a:ext cx="3828185" cy="4578096"/>
          </a:xfrm>
        </p:spPr>
        <p:txBody>
          <a:bodyPr>
            <a:normAutofit/>
          </a:bodyPr>
          <a:lstStyle/>
          <a:p>
            <a:r>
              <a:rPr lang="en-US" dirty="0"/>
              <a:t>Main feedback from students</a:t>
            </a:r>
            <a:endParaRPr lang="nb-NO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0020FE7-EFDC-A314-FC4B-C3A6B23C43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805032"/>
              </p:ext>
            </p:extLst>
          </p:nvPr>
        </p:nvGraphicFramePr>
        <p:xfrm>
          <a:off x="5498659" y="1379387"/>
          <a:ext cx="5662542" cy="5043392"/>
        </p:xfrm>
        <a:graphic>
          <a:graphicData uri="http://schemas.openxmlformats.org/drawingml/2006/table">
            <a:tbl>
              <a:tblPr/>
              <a:tblGrid>
                <a:gridCol w="5662542">
                  <a:extLst>
                    <a:ext uri="{9D8B030D-6E8A-4147-A177-3AD203B41FA5}">
                      <a16:colId xmlns:a16="http://schemas.microsoft.com/office/drawing/2014/main" val="953714513"/>
                    </a:ext>
                  </a:extLst>
                </a:gridCol>
              </a:tblGrid>
              <a:tr h="4364518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Mainstream non‑Western perspectives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stronger inclusion of Global South authors and theories across all courses (not as stand‑alone, peripheral lectures), making it easier to employ these perspectives in theses.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Feminist/queer and labour geography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clear demand for sustained teaching and depth options in feminist/queer geographies and labour geography; students find labour geography particularly compelling.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en-US" sz="1100" b="1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Digital geography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interest in digital geographies (platforms, discourse, information landscapes) as a cross‑cutting component of existing themes.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GIS depth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request for deeper </a:t>
                      </a:r>
                      <a:r>
                        <a:rPr lang="en-US" sz="1100" b="0" i="0" dirty="0" err="1">
                          <a:effectLst/>
                          <a:latin typeface="+mn-lt"/>
                        </a:rPr>
                        <a:t>specialisation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pathways in GIS.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Urban geography scope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satisfaction with current urban courses but concern that urban is </a:t>
                      </a:r>
                      <a:r>
                        <a:rPr lang="en-US" sz="1100" b="0" i="0" dirty="0" err="1">
                          <a:effectLst/>
                          <a:latin typeface="+mn-lt"/>
                        </a:rPr>
                        <a:t>prioritised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at the expense of other pillars; desire to cover small and mid‑sized Norwegian cities and non‑“global” cities in the Global South, plus regional development.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i="0" dirty="0" err="1">
                          <a:effectLst/>
                          <a:latin typeface="+mn-lt"/>
                        </a:rPr>
                        <a:t>Programme</a:t>
                      </a:r>
                      <a:r>
                        <a:rPr lang="en-US" sz="1100" b="1" i="0" dirty="0">
                          <a:effectLst/>
                          <a:latin typeface="+mn-lt"/>
                        </a:rPr>
                        <a:t> shape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keep breadth in semester one and two to go deep in sub‑disciplines before thesis; concern about pre‑recorded teaching in HGO4301 has been raised separately.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Sociocultural place analysis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more explicit teaching of place analysis as a human geography tool.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en-US" sz="1100" b="0" i="0" dirty="0">
                        <a:effectLst/>
                        <a:latin typeface="+mn-lt"/>
                      </a:endParaRPr>
                    </a:p>
                  </a:txBody>
                  <a:tcPr marL="56625" marR="56625" marT="28313" marB="283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774725"/>
                  </a:ext>
                </a:extLst>
              </a:tr>
              <a:tr h="213578">
                <a:tc>
                  <a:txBody>
                    <a:bodyPr/>
                    <a:lstStyle/>
                    <a:p>
                      <a:endParaRPr lang="nb-NO" sz="1100" dirty="0">
                        <a:latin typeface="+mn-lt"/>
                      </a:endParaRPr>
                    </a:p>
                  </a:txBody>
                  <a:tcPr marL="56625" marR="56625" marT="28313" marB="2831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7261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259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349E5-7241-567F-3A23-DD39CDF79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9E62F8-6E79-E1AB-8361-43FBF57B5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3" y="1517903"/>
            <a:ext cx="3828185" cy="4578096"/>
          </a:xfrm>
        </p:spPr>
        <p:txBody>
          <a:bodyPr>
            <a:normAutofit/>
          </a:bodyPr>
          <a:lstStyle/>
          <a:p>
            <a:r>
              <a:rPr lang="en-US" dirty="0"/>
              <a:t>Main feedback from permanent staff</a:t>
            </a:r>
            <a:endParaRPr lang="nb-NO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F0386BA-AE8B-BEA4-0667-E5776AEFC4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6742957"/>
              </p:ext>
            </p:extLst>
          </p:nvPr>
        </p:nvGraphicFramePr>
        <p:xfrm>
          <a:off x="5498659" y="1379387"/>
          <a:ext cx="5662542" cy="5303520"/>
        </p:xfrm>
        <a:graphic>
          <a:graphicData uri="http://schemas.openxmlformats.org/drawingml/2006/table">
            <a:tbl>
              <a:tblPr/>
              <a:tblGrid>
                <a:gridCol w="5662542">
                  <a:extLst>
                    <a:ext uri="{9D8B030D-6E8A-4147-A177-3AD203B41FA5}">
                      <a16:colId xmlns:a16="http://schemas.microsoft.com/office/drawing/2014/main" val="953714513"/>
                    </a:ext>
                  </a:extLst>
                </a:gridCol>
              </a:tblGrid>
              <a:tr h="4364518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Balance &amp; coherence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urban geography seen as overrepresented; calls to cover the main pillars with relatively equal weighting and reduce/merge overlapping urban courses.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en-US" sz="1100" b="1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Economic &amp; labour geography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strengthen provision (futures of work; supply chains/networks; redesign of economic geography to reflect global changes and links to labour).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en-US" sz="1100" b="1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Environment &amp; society / energy transitions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align SGO2500 with sustainability transitions/innovation courses and SOSGEO2302; consider one strong environment–climate course </a:t>
                      </a:r>
                      <a:r>
                        <a:rPr lang="en-US" sz="1100" b="0" i="0" dirty="0" err="1">
                          <a:effectLst/>
                          <a:latin typeface="+mn-lt"/>
                        </a:rPr>
                        <a:t>emphasising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justice and just transitions.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en-US" sz="1100" b="1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Methods and GIS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improve quantitative methods with a spatial lens; integrate GIS across courses; include creative/arts‑based methods and desk‑based qualitative approaches; revisit digital methods’ place in the </a:t>
                      </a:r>
                      <a:r>
                        <a:rPr lang="en-US" sz="1100" b="0" i="0" dirty="0" err="1">
                          <a:effectLst/>
                          <a:latin typeface="+mn-lt"/>
                        </a:rPr>
                        <a:t>fordypning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en-US" sz="1100" b="1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Course architecture &amp; delivery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openness to 5–7.5‑credit blocks; rotation of course convenors; cross‑level teaching (all FVA teach both BA and MA); “current topics in …” courses to flex with staff interests; ensure continuity/economies of scale.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en-US" sz="1100" b="1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Applied and field‑based learning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more practical tasks and fieldwork across courses; rethink SGO1004’s setup and timing.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en-US" sz="1100" b="1" i="0" dirty="0">
                        <a:effectLst/>
                        <a:latin typeface="+mn-lt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en-US" sz="1100" b="1" i="0" dirty="0">
                          <a:effectLst/>
                          <a:latin typeface="+mn-lt"/>
                        </a:rPr>
                        <a:t>Operational realities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 – frank concerns about </a:t>
                      </a:r>
                      <a:r>
                        <a:rPr lang="en-US" sz="1100" b="0" i="0" dirty="0" err="1">
                          <a:effectLst/>
                          <a:latin typeface="+mn-lt"/>
                        </a:rPr>
                        <a:t>timeregnskap</a:t>
                      </a:r>
                      <a:r>
                        <a:rPr lang="en-US" sz="1100" b="0" i="0" dirty="0">
                          <a:effectLst/>
                          <a:latin typeface="+mn-lt"/>
                        </a:rPr>
                        <a:t>, workload inequities and buy‑outs; suggestions to annul deficits annually, streamline generic courses, and rotate teaching leadership. </a:t>
                      </a: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774725"/>
                  </a:ext>
                </a:extLst>
              </a:tr>
              <a:tr h="213578">
                <a:tc>
                  <a:txBody>
                    <a:bodyPr/>
                    <a:lstStyle/>
                    <a:p>
                      <a:endParaRPr lang="nb-NO" sz="11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7261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512947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31119</TotalTime>
  <Words>1322</Words>
  <Application>Microsoft Office PowerPoint</Application>
  <PresentationFormat>Widescreen</PresentationFormat>
  <Paragraphs>94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Aharoni</vt:lpstr>
      <vt:lpstr>Aptos</vt:lpstr>
      <vt:lpstr>Arial</vt:lpstr>
      <vt:lpstr>Avenir Next LT Pro</vt:lpstr>
      <vt:lpstr>Symbol</vt:lpstr>
      <vt:lpstr>Times New Roman</vt:lpstr>
      <vt:lpstr>PrismaticVTI</vt:lpstr>
      <vt:lpstr>Plan for April meeting + Main points from survey</vt:lpstr>
      <vt:lpstr>Plan for April meeting</vt:lpstr>
      <vt:lpstr>Survey Nettskjema </vt:lpstr>
      <vt:lpstr>Summary*</vt:lpstr>
      <vt:lpstr>Main points</vt:lpstr>
      <vt:lpstr>BA programme revision points</vt:lpstr>
      <vt:lpstr>MA programme revision points</vt:lpstr>
      <vt:lpstr>Main feedback from students</vt:lpstr>
      <vt:lpstr>Main feedback from permanent staff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Geography Staff meeting</dc:title>
  <dc:creator>David Jordhus-Lier</dc:creator>
  <cp:lastModifiedBy>David Jordhus-Lier</cp:lastModifiedBy>
  <cp:revision>22</cp:revision>
  <dcterms:created xsi:type="dcterms:W3CDTF">2024-04-18T07:11:32Z</dcterms:created>
  <dcterms:modified xsi:type="dcterms:W3CDTF">2025-12-09T17:22:30Z</dcterms:modified>
</cp:coreProperties>
</file>