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6"/>
  </p:notesMasterIdLst>
  <p:handoutMasterIdLst>
    <p:handoutMasterId r:id="rId17"/>
  </p:handoutMasterIdLst>
  <p:sldIdLst>
    <p:sldId id="259" r:id="rId6"/>
    <p:sldId id="278" r:id="rId7"/>
    <p:sldId id="263" r:id="rId8"/>
    <p:sldId id="264" r:id="rId9"/>
    <p:sldId id="266" r:id="rId10"/>
    <p:sldId id="279" r:id="rId11"/>
    <p:sldId id="280" r:id="rId12"/>
    <p:sldId id="281" r:id="rId13"/>
    <p:sldId id="282" r:id="rId14"/>
    <p:sldId id="276" r:id="rId15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1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lde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37419A6F-D343-4B09-87D1-0901D6E898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" y="5466000"/>
            <a:ext cx="1901268" cy="1392000"/>
          </a:xfrm>
          <a:prstGeom prst="rect">
            <a:avLst/>
          </a:prstGeom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B261610-2B93-4A74-90E6-D370921C15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60119" y="4868904"/>
            <a:ext cx="10263507" cy="49244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9E5E9434-06F7-4696-BF48-7712C46BC60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717" y="6192774"/>
            <a:ext cx="960000" cy="336841"/>
          </a:xfrm>
          <a:prstGeom prst="rect">
            <a:avLst/>
          </a:prstGeom>
        </p:spPr>
      </p:pic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1B4D3149-3725-49FC-9697-3280B12393F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0736E042-BB5D-4E04-A410-C1FE6CA3F9B7}" type="datetimeFigureOut">
              <a:rPr lang="nb-NO" smtClean="0"/>
              <a:pPr/>
              <a:t>31.10.2023</a:t>
            </a:fld>
            <a:endParaRPr lang="nb-NO" dirty="0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B8570B00-8DB2-4598-A81D-908C80598D3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E99343F7-9EBD-40FA-8B88-A668EC39243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19BB12B-28AC-401C-BD43-45566D509CE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428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548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23" r:id="rId28"/>
    <p:sldLayoutId id="2147483724" r:id="rId2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sv/iss/HGO4203/" TargetMode="External"/><Relationship Id="rId2" Type="http://schemas.openxmlformats.org/officeDocument/2006/relationships/hyperlink" Target="https://www.uio.no/studier/emner/sv/sv/SVPRO4000/index.html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www.uio.no/studier/emner/sv/iss/SGO2040/" TargetMode="External"/><Relationship Id="rId5" Type="http://schemas.openxmlformats.org/officeDocument/2006/relationships/hyperlink" Target="https://www.uio.no/studier/emner/sv/sv/UTV3091/index.html" TargetMode="External"/><Relationship Id="rId4" Type="http://schemas.openxmlformats.org/officeDocument/2006/relationships/hyperlink" Target="https://www.uio.no/studier/emner/sv/sv/KULKOM3090/samarbeid-med-arbeidslive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officeapps.live.com/op/view.aspx?src=https%3A%2F%2Fwww.sv.uio.no%2Fiss%2Fom%2Forganisasjon%2Fprogramradene%2Fsamfunnsgeografi%2Fmoter%2F2023%2Fseptember%2Frevidert-emnebeskrivelse%2Fcourse-description-hgo4020-hgo-internship-for-approval-13-sept.docx&amp;wdOrigin=BROWSELINK" TargetMode="Externa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ekum.fa.em2.oraclecloud.com/hcmUI/CandidateExperience/en/sites/CX_2019/requisitions/preview/12482/?location=Oslo%2C+Norway&amp;locationId=300000015297491&amp;locationLevel=state&amp;mode=location" TargetMode="Externa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7ED5C95F-A605-4041-9576-F91B68852F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5" name="Title 34">
            <a:extLst>
              <a:ext uri="{FF2B5EF4-FFF2-40B4-BE49-F238E27FC236}">
                <a16:creationId xmlns:a16="http://schemas.microsoft.com/office/drawing/2014/main" id="{82E8B4F8-D906-4626-9E56-3AD9886BDC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Information Meeting on HGO </a:t>
            </a:r>
            <a:r>
              <a:rPr lang="nb-NO" dirty="0" err="1"/>
              <a:t>Internship</a:t>
            </a:r>
            <a:br>
              <a:rPr lang="nb-NO" dirty="0"/>
            </a:br>
            <a:endParaRPr lang="nb-NO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9062DA-6071-446B-A4A6-0055CC378C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err="1"/>
              <a:t>Master’s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 in Human </a:t>
            </a:r>
            <a:r>
              <a:rPr lang="nb-NO" dirty="0" err="1"/>
              <a:t>Geography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6C8803-6AF2-456E-9C7D-C5D7F8D18B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Department of Sociology and Human Geography</a:t>
            </a:r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E57CD4-A577-4CA3-8785-CA83EECF4E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sz="1600"/>
              <a:t>Jemima, Per Gunnar and Camilla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EE2189C-512A-474D-9F06-62F2EDBF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31 October 2023</a:t>
            </a:r>
          </a:p>
        </p:txBody>
      </p:sp>
    </p:spTree>
    <p:extLst>
      <p:ext uri="{BB962C8B-B14F-4D97-AF65-F5344CB8AC3E}">
        <p14:creationId xmlns:p14="http://schemas.microsoft.com/office/powerpoint/2010/main" val="64736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CCCDBF-C1BD-4EEC-8C95-890FDCFD1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samfunnsvitenskapelige fakultet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9DE6FD-CC6C-4527-AF80-0BD6A89F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0D8544-789C-4087-A345-91239F9C6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1053119"/>
          </a:xfrm>
        </p:spPr>
        <p:txBody>
          <a:bodyPr/>
          <a:lstStyle/>
          <a:p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internship</a:t>
            </a:r>
            <a:r>
              <a:rPr lang="nb-NO" dirty="0"/>
              <a:t>, </a:t>
            </a:r>
            <a:r>
              <a:rPr lang="nb-NO" dirty="0" err="1"/>
              <a:t>project</a:t>
            </a:r>
            <a:r>
              <a:rPr lang="nb-NO" dirty="0"/>
              <a:t> and </a:t>
            </a:r>
            <a:r>
              <a:rPr lang="nb-NO" dirty="0" err="1"/>
              <a:t>practice-based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at ISS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C176C4-263C-4045-8B7D-C5B96D18FF1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413162"/>
            <a:ext cx="11471910" cy="44868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2"/>
              </a:rPr>
              <a:t>SVPRO4000 – Prosjektforum - lederskap og organisering</a:t>
            </a:r>
            <a:endParaRPr lang="nb-NO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3"/>
              </a:rPr>
              <a:t>HGO4203 – </a:t>
            </a:r>
            <a:r>
              <a:rPr lang="nb-NO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3"/>
              </a:rPr>
              <a:t>Sustainable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3"/>
              </a:rPr>
              <a:t> urban </a:t>
            </a:r>
            <a:r>
              <a:rPr lang="nb-NO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3"/>
              </a:rPr>
              <a:t>transformations</a:t>
            </a:r>
            <a:endParaRPr lang="nb-NO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  <a:hlinkClick r:id="rId4"/>
            </a:endParaRPr>
          </a:p>
          <a:p>
            <a:pPr marL="0" indent="0"/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	 </a:t>
            </a:r>
            <a:r>
              <a:rPr lang="nb-NO" sz="2000" dirty="0" err="1">
                <a:latin typeface="Helvetica" panose="020B0604020202020204" pitchFamily="34" charset="0"/>
                <a:sym typeface="Wingdings" panose="05000000000000000000" pitchFamily="2" charset="2"/>
              </a:rPr>
              <a:t>background</a:t>
            </a:r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 for </a:t>
            </a:r>
            <a:r>
              <a:rPr lang="nb-NO" sz="2000" dirty="0" err="1">
                <a:latin typeface="Helvetica" panose="020B0604020202020204" pitchFamily="34" charset="0"/>
                <a:sym typeface="Wingdings" panose="05000000000000000000" pitchFamily="2" charset="2"/>
              </a:rPr>
              <a:t>the</a:t>
            </a:r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sym typeface="Wingdings" panose="05000000000000000000" pitchFamily="2" charset="2"/>
              </a:rPr>
              <a:t>new</a:t>
            </a:r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b-NO" sz="2000" i="1" dirty="0">
                <a:solidFill>
                  <a:srgbClr val="00B050"/>
                </a:solidFill>
                <a:latin typeface="Helvetica" panose="020B0604020202020204" pitchFamily="34" charset="0"/>
                <a:sym typeface="Wingdings" panose="05000000000000000000" pitchFamily="2" charset="2"/>
              </a:rPr>
              <a:t>HGO4020 – HGO </a:t>
            </a:r>
            <a:r>
              <a:rPr lang="nb-NO" sz="2000" i="1" dirty="0" err="1">
                <a:solidFill>
                  <a:srgbClr val="00B050"/>
                </a:solidFill>
                <a:latin typeface="Helvetica" panose="020B0604020202020204" pitchFamily="34" charset="0"/>
                <a:sym typeface="Wingdings" panose="05000000000000000000" pitchFamily="2" charset="2"/>
              </a:rPr>
              <a:t>Internship</a:t>
            </a:r>
            <a:endParaRPr lang="nb-NO" sz="2000" i="1" dirty="0">
              <a:solidFill>
                <a:srgbClr val="00B050"/>
              </a:solidFill>
              <a:latin typeface="Helvetica" panose="020B0604020202020204" pitchFamily="34" charset="0"/>
              <a:hlinkClick r:id="rId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b="0" i="0" dirty="0">
              <a:solidFill>
                <a:srgbClr val="000000"/>
              </a:solidFill>
              <a:effectLst/>
              <a:latin typeface="Helvetica" panose="020B0604020202020204" pitchFamily="34" charset="0"/>
              <a:hlinkClick r:id="rId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4"/>
              </a:rPr>
              <a:t>KULKOMbinert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hlinkClick r:id="rId4"/>
              </a:rPr>
              <a:t> bacheloroppgave</a:t>
            </a:r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(BA-oppgave med arbeidslivet)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Helvetica" panose="020B0604020202020204" pitchFamily="34" charset="0"/>
                <a:hlinkClick r:id="rId5"/>
              </a:rPr>
              <a:t>UTV3091 – Avslutningsemne i utviklingsstudier</a:t>
            </a:r>
            <a:r>
              <a:rPr lang="nb-NO" sz="2000" dirty="0">
                <a:latin typeface="Helvetica" panose="020B0604020202020204" pitchFamily="34" charset="0"/>
              </a:rPr>
              <a:t> (feltarbeid i utlandet)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Helvetica" panose="020B0604020202020204" pitchFamily="34" charset="0"/>
                <a:hlinkClick r:id="rId6"/>
              </a:rPr>
              <a:t>SGO2040 – </a:t>
            </a:r>
            <a:r>
              <a:rPr lang="nb-NO" sz="2000" dirty="0" err="1">
                <a:latin typeface="Helvetica" panose="020B0604020202020204" pitchFamily="34" charset="0"/>
                <a:hlinkClick r:id="rId6"/>
              </a:rPr>
              <a:t>CityStudio</a:t>
            </a:r>
            <a:r>
              <a:rPr lang="nb-NO" sz="2000" dirty="0">
                <a:latin typeface="Helvetica" panose="020B0604020202020204" pitchFamily="34" charset="0"/>
                <a:hlinkClick r:id="rId6"/>
              </a:rPr>
              <a:t> Oslo</a:t>
            </a:r>
            <a:endParaRPr lang="nb-NO" sz="2000" dirty="0">
              <a:latin typeface="Helvetica" panose="020B0604020202020204" pitchFamily="34" charset="0"/>
            </a:endParaRPr>
          </a:p>
          <a:p>
            <a:pPr marL="0" indent="0"/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	 </a:t>
            </a:r>
            <a:r>
              <a:rPr lang="nb-NO" sz="2000" dirty="0" err="1">
                <a:latin typeface="Helvetica" panose="020B0604020202020204" pitchFamily="34" charset="0"/>
                <a:sym typeface="Wingdings" panose="05000000000000000000" pitchFamily="2" charset="2"/>
              </a:rPr>
              <a:t>background</a:t>
            </a:r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 for </a:t>
            </a:r>
            <a:r>
              <a:rPr lang="nb-NO" sz="2000" dirty="0" err="1">
                <a:latin typeface="Helvetica" panose="020B0604020202020204" pitchFamily="34" charset="0"/>
                <a:sym typeface="Wingdings" panose="05000000000000000000" pitchFamily="2" charset="2"/>
              </a:rPr>
              <a:t>the</a:t>
            </a:r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sym typeface="Wingdings" panose="05000000000000000000" pitchFamily="2" charset="2"/>
              </a:rPr>
              <a:t>new</a:t>
            </a:r>
            <a:r>
              <a:rPr lang="nb-NO" sz="2000" dirty="0">
                <a:latin typeface="Helvetica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b-NO" sz="2000" i="1" dirty="0">
                <a:solidFill>
                  <a:srgbClr val="00B050"/>
                </a:solidFill>
                <a:latin typeface="Helvetica" panose="020B0604020202020204" pitchFamily="34" charset="0"/>
                <a:sym typeface="Wingdings" panose="05000000000000000000" pitchFamily="2" charset="2"/>
              </a:rPr>
              <a:t>Prosjekt bærekraftig Oslo</a:t>
            </a:r>
            <a:endParaRPr lang="nb-NO" sz="2000" b="0" i="1" dirty="0">
              <a:solidFill>
                <a:srgbClr val="00B050"/>
              </a:solidFill>
              <a:effectLst/>
              <a:latin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636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02B892E-F7EA-4E88-961F-9FDE80DB457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0A29B4F-DC94-EBAE-0D36-186B150302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1001" y="6280142"/>
            <a:ext cx="767518" cy="20298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A293BF-8976-4FB1-8652-D5B578BC526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Faculty of Social Sciences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DD76D3-0E03-49C1-8FD5-4331C231221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70CFD06-4B83-452C-838C-BEB77AFF2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anchor="b">
            <a:normAutofit/>
          </a:bodyPr>
          <a:lstStyle/>
          <a:p>
            <a:r>
              <a:rPr lang="nb-NO" dirty="0" err="1"/>
              <a:t>Many</a:t>
            </a:r>
            <a:endParaRPr lang="nb-NO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2B4594A3-E78D-4929-95C7-227959A44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4025" y="5828623"/>
            <a:ext cx="2442882" cy="654499"/>
          </a:xfrm>
        </p:spPr>
        <p:txBody>
          <a:bodyPr/>
          <a:lstStyle/>
          <a:p>
            <a:r>
              <a:rPr lang="nb-NO" sz="6000" b="1" dirty="0">
                <a:latin typeface="The Serif Hand Black" panose="020B0604020202020204" pitchFamily="66" charset="0"/>
                <a:cs typeface="Vijaya" panose="020B0502040204020203" pitchFamily="18" charset="0"/>
              </a:rPr>
              <a:t>Network</a:t>
            </a:r>
            <a:r>
              <a:rPr lang="nb-NO" sz="6000" b="1" dirty="0">
                <a:latin typeface="Bahnschrift Condensed" panose="020B0502040204020203" pitchFamily="34" charset="0"/>
              </a:rPr>
              <a:t>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797D55-A4A3-4824-9454-253A9A544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523" y="5738513"/>
            <a:ext cx="671705" cy="7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06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B5F54B-ADA4-413D-8678-B8E88BB3AC7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Faculty of Social Sciences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1F57CC-0D77-44F6-94AD-6A1E3EAE996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DCB6C8-178F-4B3B-B9A5-61A4F86A3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HGO4020 – HGO </a:t>
            </a:r>
            <a:r>
              <a:rPr lang="nb-NO" dirty="0" err="1"/>
              <a:t>Internship</a:t>
            </a:r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FDAC4B-15D9-4E23-8C47-CA8959B3B71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How </a:t>
            </a:r>
            <a:r>
              <a:rPr lang="nb-NO" dirty="0" err="1"/>
              <a:t>did</a:t>
            </a:r>
            <a:r>
              <a:rPr lang="nb-NO" dirty="0"/>
              <a:t> it </a:t>
            </a:r>
            <a:r>
              <a:rPr lang="nb-NO" dirty="0" err="1"/>
              <a:t>come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?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D09D2-D99F-441A-84E9-9E7D8E40DBAE}"/>
              </a:ext>
            </a:extLst>
          </p:cNvPr>
          <p:cNvSpPr>
            <a:spLocks noGrp="1"/>
          </p:cNvSpPr>
          <p:nvPr>
            <p:ph sz="quarter" idx="36"/>
          </p:nvPr>
        </p:nvSpPr>
        <p:spPr/>
        <p:txBody>
          <a:bodyPr/>
          <a:lstStyle/>
          <a:p>
            <a:r>
              <a:rPr lang="nb-NO" sz="2000" dirty="0"/>
              <a:t>Good </a:t>
            </a:r>
            <a:r>
              <a:rPr lang="nb-NO" sz="2000" dirty="0" err="1"/>
              <a:t>experience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HGO4203- </a:t>
            </a:r>
            <a:r>
              <a:rPr lang="nb-NO" sz="2000" dirty="0" err="1"/>
              <a:t>Sustainable</a:t>
            </a:r>
            <a:r>
              <a:rPr lang="nb-NO" sz="2000" dirty="0"/>
              <a:t> Urban </a:t>
            </a:r>
            <a:r>
              <a:rPr lang="nb-NO" sz="2000" dirty="0" err="1"/>
              <a:t>Transformations</a:t>
            </a:r>
            <a:r>
              <a:rPr lang="nb-NO" sz="2000" dirty="0"/>
              <a:t>. </a:t>
            </a:r>
          </a:p>
          <a:p>
            <a:pPr lvl="1"/>
            <a:r>
              <a:rPr lang="nb-NO" sz="1800" dirty="0"/>
              <a:t>Student </a:t>
            </a:r>
            <a:r>
              <a:rPr lang="nb-NO" sz="1800" dirty="0" err="1"/>
              <a:t>exposure</a:t>
            </a:r>
            <a:r>
              <a:rPr lang="nb-NO" sz="1800" dirty="0"/>
              <a:t> to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work</a:t>
            </a:r>
            <a:r>
              <a:rPr lang="nb-NO" sz="1800" dirty="0"/>
              <a:t> </a:t>
            </a:r>
            <a:r>
              <a:rPr lang="nb-NO" sz="1800" dirty="0" err="1"/>
              <a:t>environment</a:t>
            </a:r>
            <a:r>
              <a:rPr lang="nb-NO" sz="1800" dirty="0"/>
              <a:t> as human </a:t>
            </a:r>
            <a:r>
              <a:rPr lang="nb-NO" sz="1800" dirty="0" err="1"/>
              <a:t>geographers</a:t>
            </a:r>
            <a:r>
              <a:rPr lang="nb-NO" sz="1800" dirty="0"/>
              <a:t>.</a:t>
            </a:r>
          </a:p>
          <a:p>
            <a:pPr lvl="1"/>
            <a:r>
              <a:rPr lang="nb-NO" sz="1800" dirty="0"/>
              <a:t> </a:t>
            </a:r>
            <a:r>
              <a:rPr lang="nb-NO" sz="1800" dirty="0" err="1"/>
              <a:t>Expanding</a:t>
            </a:r>
            <a:r>
              <a:rPr lang="nb-NO" sz="1800" dirty="0"/>
              <a:t> </a:t>
            </a:r>
            <a:r>
              <a:rPr lang="nb-NO" sz="1800" dirty="0" err="1"/>
              <a:t>networks</a:t>
            </a:r>
            <a:r>
              <a:rPr lang="nb-NO" sz="1800" dirty="0"/>
              <a:t> for master </a:t>
            </a:r>
            <a:r>
              <a:rPr lang="nb-NO" sz="1800" dirty="0" err="1"/>
              <a:t>thesis</a:t>
            </a:r>
            <a:r>
              <a:rPr lang="nb-NO" sz="1800" dirty="0"/>
              <a:t> </a:t>
            </a:r>
            <a:r>
              <a:rPr lang="nb-NO" sz="1800" dirty="0" err="1"/>
              <a:t>writing</a:t>
            </a:r>
            <a:r>
              <a:rPr lang="nb-NO" sz="1800" dirty="0"/>
              <a:t> and </a:t>
            </a:r>
            <a:r>
              <a:rPr lang="nb-NO" sz="1800" dirty="0" err="1"/>
              <a:t>potential</a:t>
            </a:r>
            <a:r>
              <a:rPr lang="nb-NO" sz="1800" dirty="0"/>
              <a:t> </a:t>
            </a:r>
            <a:r>
              <a:rPr lang="nb-NO" sz="1800" dirty="0" err="1"/>
              <a:t>work</a:t>
            </a:r>
            <a:r>
              <a:rPr lang="nb-NO" sz="1800" dirty="0"/>
              <a:t>. </a:t>
            </a:r>
          </a:p>
          <a:p>
            <a:r>
              <a:rPr lang="nb-NO" sz="2000" dirty="0" err="1"/>
              <a:t>Could</a:t>
            </a:r>
            <a:r>
              <a:rPr lang="nb-NO" sz="2000" dirty="0"/>
              <a:t> </a:t>
            </a: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mobilize</a:t>
            </a:r>
            <a:r>
              <a:rPr lang="nb-NO" sz="2000" dirty="0"/>
              <a:t> </a:t>
            </a:r>
            <a:r>
              <a:rPr lang="nb-NO" sz="2000" dirty="0" err="1"/>
              <a:t>our</a:t>
            </a:r>
            <a:r>
              <a:rPr lang="nb-NO" sz="2000" dirty="0"/>
              <a:t> </a:t>
            </a:r>
            <a:r>
              <a:rPr lang="nb-NO" sz="2000" dirty="0" err="1"/>
              <a:t>networks</a:t>
            </a:r>
            <a:r>
              <a:rPr lang="nb-NO" sz="2000" dirty="0"/>
              <a:t> to </a:t>
            </a:r>
            <a:r>
              <a:rPr lang="nb-NO" sz="2000" dirty="0" err="1"/>
              <a:t>expand</a:t>
            </a:r>
            <a:r>
              <a:rPr lang="nb-NO" sz="2000" dirty="0"/>
              <a:t> </a:t>
            </a:r>
            <a:r>
              <a:rPr lang="nb-NO" sz="2000" dirty="0" err="1"/>
              <a:t>placements</a:t>
            </a:r>
            <a:r>
              <a:rPr lang="nb-NO" sz="2000" dirty="0"/>
              <a:t> to </a:t>
            </a:r>
            <a:r>
              <a:rPr lang="nb-NO" sz="2000" dirty="0" err="1"/>
              <a:t>other</a:t>
            </a:r>
            <a:r>
              <a:rPr lang="nb-NO" sz="2000" dirty="0"/>
              <a:t> </a:t>
            </a:r>
            <a:r>
              <a:rPr lang="nb-NO" sz="2000" dirty="0" err="1"/>
              <a:t>sectors</a:t>
            </a:r>
            <a:r>
              <a:rPr lang="nb-NO" sz="2000" dirty="0"/>
              <a:t>? </a:t>
            </a:r>
            <a:r>
              <a:rPr lang="nb-NO" sz="2000" dirty="0" err="1"/>
              <a:t>Yes</a:t>
            </a:r>
            <a:r>
              <a:rPr lang="nb-NO" sz="2000" dirty="0"/>
              <a:t>!</a:t>
            </a:r>
          </a:p>
          <a:p>
            <a:r>
              <a:rPr lang="nb-NO" sz="2000" dirty="0">
                <a:hlinkClick r:id="rId2"/>
              </a:rPr>
              <a:t>course-description-hgo4020-hgo-internship-for-approval-13-sept.docx (live.com)</a:t>
            </a:r>
            <a:endParaRPr lang="nb-NO" sz="2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8092A6-2B85-4A3F-95A1-0ACBC8BD85D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/>
              <a:t>Main </a:t>
            </a:r>
            <a:r>
              <a:rPr lang="nb-NO" dirty="0" err="1"/>
              <a:t>features</a:t>
            </a:r>
            <a:endParaRPr lang="nb-NO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318AF7-314B-46C8-AA7D-AE437942CB6A}"/>
              </a:ext>
            </a:extLst>
          </p:cNvPr>
          <p:cNvSpPr>
            <a:spLocks noGrp="1"/>
          </p:cNvSpPr>
          <p:nvPr>
            <p:ph sz="quarter" idx="37"/>
          </p:nvPr>
        </p:nvSpPr>
        <p:spPr/>
        <p:txBody>
          <a:bodyPr/>
          <a:lstStyle/>
          <a:p>
            <a:r>
              <a:rPr lang="en-US" dirty="0"/>
              <a:t>Six-week/30 working days internship at a host institution.</a:t>
            </a:r>
          </a:p>
          <a:p>
            <a:r>
              <a:rPr lang="en-US" dirty="0"/>
              <a:t>Institutions covering a variety of sectors, both public and private. </a:t>
            </a:r>
          </a:p>
          <a:p>
            <a:r>
              <a:rPr lang="en-US" dirty="0"/>
              <a:t>Internal application process.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4846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D7732A-45D3-44B0-A245-A2E4F0C51DD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Faculty of Social Sciences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3AA8E0-F736-4570-8C17-CFBBC5814DB0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4434A2-77F4-4A27-B82E-2133753C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Application </a:t>
            </a:r>
            <a:r>
              <a:rPr lang="nb-NO" dirty="0" err="1"/>
              <a:t>process</a:t>
            </a:r>
            <a:endParaRPr lang="nb-NO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5D55901-A4ED-4220-BE29-8F1F5748EBF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apply for HGO Internship?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97476D-25AB-4B3D-808D-A379DF689F65}"/>
              </a:ext>
            </a:extLst>
          </p:cNvPr>
          <p:cNvSpPr>
            <a:spLocks noGrp="1"/>
          </p:cNvSpPr>
          <p:nvPr>
            <p:ph sz="quarter" idx="36"/>
          </p:nvPr>
        </p:nvSpPr>
        <p:spPr/>
        <p:txBody>
          <a:bodyPr/>
          <a:lstStyle/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must sign up to the course in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StudentWeb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fill in an application form.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application form will ask for a brief statement substantiating your selected preferences.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opening date for applications is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December 1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closing date for applications is 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December 5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 can apply to a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maximum of 3 host institutions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indicating your order of preference.</a:t>
            </a:r>
          </a:p>
          <a:p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8B6779-BEC3-4600-AFBA-D9ED291B058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nb-NO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selection</a:t>
            </a:r>
            <a:r>
              <a:rPr lang="nb-NO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endParaRPr lang="nb-NO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3E7860-66B3-4B38-B249-CB5ECF8F001C}"/>
              </a:ext>
            </a:extLst>
          </p:cNvPr>
          <p:cNvSpPr>
            <a:spLocks noGrp="1"/>
          </p:cNvSpPr>
          <p:nvPr>
            <p:ph sz="quarter" idx="37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will allocate host institutions to best fit students’ preferences.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there are several applications for one position, an assessment process will guide the allocation of host institutions.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will receive an answer on your application within December 8 and must accept the offer by December 13 at the latest.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do not reply nor decline, the offer will go to the next applicant in line.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OBS! Just in case, sign up for another course in case you do not get your preferred options.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112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344050-A541-4C38-88E7-617C38EDD8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48664B-4458-4EBB-BA6C-B4851234C63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8BB3FD-E31B-4F28-869E-1E00541A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More </a:t>
            </a:r>
            <a:r>
              <a:rPr lang="nb-NO" dirty="0" err="1"/>
              <a:t>about</a:t>
            </a:r>
            <a:r>
              <a:rPr lang="nb-NO" dirty="0"/>
              <a:t> HGO </a:t>
            </a:r>
            <a:r>
              <a:rPr lang="nb-NO" dirty="0" err="1"/>
              <a:t>Internship</a:t>
            </a:r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EAEF2BC-A752-41A9-BE28-02A93FE2636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 err="1"/>
              <a:t>Teaching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F2343E-8431-4B18-BA19-FC9D186C4AAB}"/>
              </a:ext>
            </a:extLst>
          </p:cNvPr>
          <p:cNvSpPr>
            <a:spLocks noGrp="1"/>
          </p:cNvSpPr>
          <p:nvPr>
            <p:ph sz="quarter" idx="36"/>
          </p:nvPr>
        </p:nvSpPr>
        <p:spPr/>
        <p:txBody>
          <a:bodyPr/>
          <a:lstStyle/>
          <a:p>
            <a:pPr algn="l"/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Kick-off seminar: Meet your contact person; set up start date, timetable and workplan; discuss work content.</a:t>
            </a:r>
          </a:p>
          <a:p>
            <a:pPr algn="l"/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Midterm seminar 1: Your experience so far; assessment and adjustments; feedback and group discussion.</a:t>
            </a:r>
          </a:p>
          <a:p>
            <a:pPr algn="l"/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Midterm seminar 2: Highlights of your internship; outline of reflection note; feedback and group discussion.</a:t>
            </a:r>
          </a:p>
          <a:p>
            <a:pPr algn="l"/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Closing seminar: Human geographers at work – showcasing internship experiences. Poster presentations.</a:t>
            </a:r>
          </a:p>
          <a:p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Participation in seminars is compulsory. Valid absence is allowed for a maximum of one (1) seminar.</a:t>
            </a:r>
          </a:p>
          <a:p>
            <a:pPr algn="l"/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internships abroad adjustments will be made.</a:t>
            </a:r>
          </a:p>
          <a:p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C69374F-4C21-4DBC-B7EA-304C0E1C7D0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 err="1"/>
              <a:t>Exam</a:t>
            </a:r>
            <a:endParaRPr lang="nb-NO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37DBC9-5C1A-48C8-BC63-564D563920B1}"/>
              </a:ext>
            </a:extLst>
          </p:cNvPr>
          <p:cNvSpPr>
            <a:spLocks noGrp="1"/>
          </p:cNvSpPr>
          <p:nvPr>
            <p:ph sz="quarter" idx="37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exam is a portfolio with a poster presentation. 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portfolio consists of: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reflection note on your internship experiences (maximum 3000 words +/- 10%) and 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poster presentation at the closing seminar.</a:t>
            </a:r>
            <a:endParaRPr lang="nb-NO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898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C4278D-734F-4EC8-98DD-86EDF985813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B8FB76-2FA7-4A55-8E86-2535BF539C3F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207CE2-4BF5-4DF6-B81E-2B241BE5D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Host </a:t>
            </a:r>
            <a:r>
              <a:rPr lang="nb-NO" dirty="0" err="1"/>
              <a:t>institutions</a:t>
            </a:r>
            <a:r>
              <a:rPr lang="nb-NO" dirty="0"/>
              <a:t> per </a:t>
            </a:r>
            <a:r>
              <a:rPr lang="nb-NO" dirty="0" err="1"/>
              <a:t>today</a:t>
            </a:r>
            <a:endParaRPr lang="nb-NO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B9BCFCE-869E-47EA-90BC-97F2B90A14E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 err="1"/>
              <a:t>Confirmed</a:t>
            </a:r>
            <a:r>
              <a:rPr lang="nb-NO" dirty="0"/>
              <a:t>: 12-17 </a:t>
            </a:r>
            <a:r>
              <a:rPr lang="nb-NO" dirty="0" err="1"/>
              <a:t>internships</a:t>
            </a:r>
            <a:endParaRPr lang="nb-NO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72C4BBB-525D-43E8-A29D-8EC588691BD6}"/>
              </a:ext>
            </a:extLst>
          </p:cNvPr>
          <p:cNvPicPr>
            <a:picLocks noGrp="1" noChangeAspect="1"/>
          </p:cNvPicPr>
          <p:nvPr>
            <p:ph sz="quarter" idx="36"/>
          </p:nvPr>
        </p:nvPicPr>
        <p:blipFill>
          <a:blip r:embed="rId2"/>
          <a:stretch>
            <a:fillRect/>
          </a:stretch>
        </p:blipFill>
        <p:spPr>
          <a:xfrm>
            <a:off x="360044" y="1812760"/>
            <a:ext cx="5489214" cy="419050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A111A6-6FB6-4FF4-9E4B-189CCA0ED2B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 err="1"/>
              <a:t>Awaiting</a:t>
            </a:r>
            <a:r>
              <a:rPr lang="nb-NO" dirty="0"/>
              <a:t> </a:t>
            </a:r>
            <a:r>
              <a:rPr lang="nb-NO" dirty="0" err="1"/>
              <a:t>confirmation</a:t>
            </a:r>
            <a:endParaRPr lang="nb-NO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3732C1C-9458-4618-A8F3-751288E651E0}"/>
              </a:ext>
            </a:extLst>
          </p:cNvPr>
          <p:cNvPicPr>
            <a:picLocks noGrp="1" noChangeAspect="1"/>
          </p:cNvPicPr>
          <p:nvPr>
            <p:ph sz="quarter" idx="37"/>
          </p:nvPr>
        </p:nvPicPr>
        <p:blipFill>
          <a:blip r:embed="rId3"/>
          <a:stretch>
            <a:fillRect/>
          </a:stretch>
        </p:blipFill>
        <p:spPr>
          <a:xfrm>
            <a:off x="6342741" y="1812760"/>
            <a:ext cx="4039141" cy="1947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321A6C-97F5-4024-9075-73682A24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741" y="3995773"/>
            <a:ext cx="3792535" cy="242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4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66942AB-AF67-453D-BCA7-2B67A49A7175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4A8834-D36B-453B-BBE2-9BF6FAA55A2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05E2C5-BBCC-4FDB-9056-EC1B6BF9B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Norwegian </a:t>
            </a:r>
            <a:r>
              <a:rPr lang="nb-NO" dirty="0" err="1"/>
              <a:t>Refugee</a:t>
            </a:r>
            <a:r>
              <a:rPr lang="nb-NO" dirty="0"/>
              <a:t> Council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863DF9F-5EC8-4470-95BD-70AA0837B83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Cooperation </a:t>
            </a:r>
            <a:r>
              <a:rPr lang="nb-NO" dirty="0" err="1"/>
              <a:t>agreement</a:t>
            </a:r>
            <a:r>
              <a:rPr lang="nb-NO" dirty="0"/>
              <a:t> HGO-NRC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0E785-DAAF-47D3-A0BF-B1E48BA9B6DA}"/>
              </a:ext>
            </a:extLst>
          </p:cNvPr>
          <p:cNvSpPr>
            <a:spLocks noGrp="1"/>
          </p:cNvSpPr>
          <p:nvPr>
            <p:ph sz="quarter" idx="36"/>
          </p:nvPr>
        </p:nvSpPr>
        <p:spPr/>
        <p:txBody>
          <a:bodyPr/>
          <a:lstStyle/>
          <a:p>
            <a:r>
              <a:rPr lang="nb-NO" dirty="0"/>
              <a:t>NRC handles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recruitment</a:t>
            </a:r>
            <a:r>
              <a:rPr lang="nb-NO" dirty="0"/>
              <a:t> </a:t>
            </a:r>
            <a:r>
              <a:rPr lang="nb-NO" dirty="0" err="1"/>
              <a:t>process</a:t>
            </a:r>
            <a:r>
              <a:rPr lang="nb-NO" dirty="0"/>
              <a:t>, so HGO students </a:t>
            </a:r>
            <a:r>
              <a:rPr lang="nb-NO" dirty="0" err="1"/>
              <a:t>apply</a:t>
            </a:r>
            <a:r>
              <a:rPr lang="nb-NO" dirty="0"/>
              <a:t> </a:t>
            </a:r>
            <a:r>
              <a:rPr lang="nb-NO" dirty="0" err="1"/>
              <a:t>directly</a:t>
            </a:r>
            <a:r>
              <a:rPr lang="nb-NO" dirty="0"/>
              <a:t>. </a:t>
            </a:r>
          </a:p>
          <a:p>
            <a:r>
              <a:rPr lang="nb-NO" dirty="0"/>
              <a:t>Deadline: 12.november</a:t>
            </a:r>
          </a:p>
          <a:p>
            <a:r>
              <a:rPr lang="nb-NO" dirty="0">
                <a:solidFill>
                  <a:srgbClr val="000000"/>
                </a:solidFill>
                <a:ea typeface="Calibri" panose="020F0502020204030204" pitchFamily="34" charset="0"/>
              </a:rPr>
              <a:t>J</a:t>
            </a:r>
            <a:r>
              <a:rPr lang="nb-NO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ob </a:t>
            </a:r>
            <a:r>
              <a:rPr lang="nb-NO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advertisement</a:t>
            </a:r>
            <a:r>
              <a:rPr lang="nb-NO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for </a:t>
            </a:r>
            <a:r>
              <a:rPr lang="nb-NO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internships</a:t>
            </a:r>
            <a:r>
              <a:rPr lang="nb-NO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at NRC for </a:t>
            </a:r>
            <a:r>
              <a:rPr lang="nb-NO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the</a:t>
            </a:r>
            <a:r>
              <a:rPr lang="nb-NO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spring semester of 2024: </a:t>
            </a:r>
          </a:p>
          <a:p>
            <a:pPr lvl="1"/>
            <a:r>
              <a:rPr lang="nb-NO" u="sng" dirty="0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2" tooltip="https://ekum.fa.em2.oraclecloud.com/hcmUI/CandidateExperience/en/sites/CX_2019/requisitions/preview/12482/?location=Oslo%2C+Norway&amp;locationId=300000015297491&amp;locationLevel=state&amp;mode=location"/>
              </a:rPr>
              <a:t>NRC </a:t>
            </a:r>
            <a:r>
              <a:rPr lang="nb-NO" u="sng" dirty="0" err="1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2" tooltip="https://ekum.fa.em2.oraclecloud.com/hcmUI/CandidateExperience/en/sites/CX_2019/requisitions/preview/12482/?location=Oslo%2C+Norway&amp;locationId=300000015297491&amp;locationLevel=state&amp;mode=location"/>
              </a:rPr>
              <a:t>Internships</a:t>
            </a:r>
            <a:r>
              <a:rPr lang="nb-NO" u="sng" dirty="0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2" tooltip="https://ekum.fa.em2.oraclecloud.com/hcmUI/CandidateExperience/en/sites/CX_2019/requisitions/preview/12482/?location=Oslo%2C+Norway&amp;locationId=300000015297491&amp;locationLevel=state&amp;mode=location"/>
              </a:rPr>
              <a:t> 2024 - Head Office</a:t>
            </a:r>
            <a:endParaRPr lang="nb-NO" u="sng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lvl="1"/>
            <a:endParaRPr lang="nb-NO" sz="3600" u="sng" dirty="0">
              <a:solidFill>
                <a:srgbClr val="000000"/>
              </a:solidFill>
            </a:endParaRPr>
          </a:p>
          <a:p>
            <a:pPr lvl="1"/>
            <a:endParaRPr lang="nb-NO" sz="3600" u="sng" dirty="0">
              <a:solidFill>
                <a:srgbClr val="000000"/>
              </a:solidFill>
            </a:endParaRPr>
          </a:p>
          <a:p>
            <a:pPr lvl="1"/>
            <a:endParaRPr lang="nb-NO" sz="36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3BD12B0-8224-412B-891B-85FC35010D94}"/>
              </a:ext>
            </a:extLst>
          </p:cNvPr>
          <p:cNvPicPr>
            <a:picLocks noGrp="1" noChangeAspect="1"/>
          </p:cNvPicPr>
          <p:nvPr>
            <p:ph sz="quarter" idx="37"/>
          </p:nvPr>
        </p:nvPicPr>
        <p:blipFill>
          <a:blip r:embed="rId3"/>
          <a:stretch>
            <a:fillRect/>
          </a:stretch>
        </p:blipFill>
        <p:spPr>
          <a:xfrm>
            <a:off x="6724343" y="84204"/>
            <a:ext cx="4759901" cy="6689591"/>
          </a:xfrm>
        </p:spPr>
      </p:pic>
    </p:spTree>
    <p:extLst>
      <p:ext uri="{BB962C8B-B14F-4D97-AF65-F5344CB8AC3E}">
        <p14:creationId xmlns:p14="http://schemas.microsoft.com/office/powerpoint/2010/main" val="94911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8A3E15-D137-4DC8-92D8-3953399BE49F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BC78D8-C79E-4638-B2B3-4691775B813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3CBB5D-62FB-40A7-9643-D24BBC03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CC42A54-0031-4EE6-97FF-803C751BB6A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B9FF5-D9E0-485E-824E-C4D2DBA6456B}"/>
              </a:ext>
            </a:extLst>
          </p:cNvPr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r>
              <a:rPr lang="nb-NO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650301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5EE4E2D-14E8-4CF9-AE7C-FC02DCEB44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F181D0B-4BB5-467B-B841-508D390A8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8" y="34291"/>
            <a:ext cx="12066501" cy="678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66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894EB06-DEAF-4766-AEC5-11EA23C77FB1}" vid="{61D1ED86-3C56-4F85-907F-7655871F4D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customXml/itemProps3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07A00CE-1615-4FA0-B36A-03A6C5E76D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ppt_mal_iss_eng (1)</Template>
  <TotalTime>96</TotalTime>
  <Words>582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Bahnschrift Condensed</vt:lpstr>
      <vt:lpstr>Calibri</vt:lpstr>
      <vt:lpstr>Helvetica</vt:lpstr>
      <vt:lpstr>The Serif Hand Black</vt:lpstr>
      <vt:lpstr>Wingdings</vt:lpstr>
      <vt:lpstr>Office Theme</vt:lpstr>
      <vt:lpstr>Information Meeting on HGO Internship </vt:lpstr>
      <vt:lpstr>Several internship, project and practice-based courses at ISS</vt:lpstr>
      <vt:lpstr>Network </vt:lpstr>
      <vt:lpstr>HGO4020 – HGO Internship</vt:lpstr>
      <vt:lpstr>Application process</vt:lpstr>
      <vt:lpstr>More about HGO Internship</vt:lpstr>
      <vt:lpstr>Host institutions per today</vt:lpstr>
      <vt:lpstr>Norwegian Refugee Council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Jemima Garcia-Godos Naveda</dc:creator>
  <cp:lastModifiedBy>Jemima Garcia-Godos Naveda</cp:lastModifiedBy>
  <cp:revision>17</cp:revision>
  <dcterms:created xsi:type="dcterms:W3CDTF">2023-10-30T14:53:33Z</dcterms:created>
  <dcterms:modified xsi:type="dcterms:W3CDTF">2023-10-31T09:58:59Z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