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0" r:id="rId4"/>
    <p:sldId id="258" r:id="rId5"/>
    <p:sldId id="272" r:id="rId6"/>
    <p:sldId id="279" r:id="rId7"/>
    <p:sldId id="273" r:id="rId8"/>
    <p:sldId id="278" r:id="rId9"/>
    <p:sldId id="271" r:id="rId10"/>
    <p:sldId id="275" r:id="rId11"/>
    <p:sldId id="274" r:id="rId12"/>
    <p:sldId id="260" r:id="rId13"/>
    <p:sldId id="262" r:id="rId14"/>
    <p:sldId id="281" r:id="rId15"/>
    <p:sldId id="276" r:id="rId16"/>
    <p:sldId id="265" r:id="rId17"/>
    <p:sldId id="266" r:id="rId18"/>
    <p:sldId id="267" r:id="rId19"/>
    <p:sldId id="277" r:id="rId20"/>
    <p:sldId id="269" r:id="rId21"/>
    <p:sldId id="270" r:id="rId22"/>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0" d="100"/>
          <a:sy n="80" d="100"/>
        </p:scale>
        <p:origin x="900" y="906"/>
      </p:cViewPr>
      <p:guideLst>
        <p:guide orient="horz" pos="2160"/>
        <p:guide pos="288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b-NO"/>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b-NO"/>
          </a:p>
        </p:txBody>
      </p:sp>
      <p:sp>
        <p:nvSpPr>
          <p:cNvPr id="4" name="Date Placeholder 3"/>
          <p:cNvSpPr>
            <a:spLocks noGrp="1"/>
          </p:cNvSpPr>
          <p:nvPr>
            <p:ph type="dt" sz="half" idx="10"/>
          </p:nvPr>
        </p:nvSpPr>
        <p:spPr/>
        <p:txBody>
          <a:bodyPr/>
          <a:lstStyle/>
          <a:p>
            <a:fld id="{AD32F142-FBFF-4684-8C1B-1E14BAFEF369}" type="datetimeFigureOut">
              <a:rPr lang="nb-NO" smtClean="0"/>
              <a:t>11.08.2020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1589510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AD32F142-FBFF-4684-8C1B-1E14BAFEF369}" type="datetimeFigureOut">
              <a:rPr lang="nb-NO" smtClean="0"/>
              <a:t>11.08.2020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3892689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32F142-FBFF-4684-8C1B-1E14BAFEF369}" type="datetimeFigureOut">
              <a:rPr lang="nb-NO" smtClean="0"/>
              <a:t>11.08.2020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1097868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p:cNvSpPr>
            <a:spLocks noGrp="1"/>
          </p:cNvSpPr>
          <p:nvPr>
            <p:ph type="dt" sz="half" idx="10"/>
          </p:nvPr>
        </p:nvSpPr>
        <p:spPr/>
        <p:txBody>
          <a:bodyPr/>
          <a:lstStyle/>
          <a:p>
            <a:fld id="{AD32F142-FBFF-4684-8C1B-1E14BAFEF369}" type="datetimeFigureOut">
              <a:rPr lang="nb-NO" smtClean="0"/>
              <a:t>11.08.2020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813945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p:cNvSpPr>
            <a:spLocks noGrp="1"/>
          </p:cNvSpPr>
          <p:nvPr>
            <p:ph type="dt" sz="half" idx="10"/>
          </p:nvPr>
        </p:nvSpPr>
        <p:spPr/>
        <p:txBody>
          <a:bodyPr/>
          <a:lstStyle/>
          <a:p>
            <a:fld id="{AD32F142-FBFF-4684-8C1B-1E14BAFEF369}" type="datetimeFigureOut">
              <a:rPr lang="nb-NO" smtClean="0"/>
              <a:t>11.08.2020</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2339669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Date Placeholder 2"/>
          <p:cNvSpPr>
            <a:spLocks noGrp="1"/>
          </p:cNvSpPr>
          <p:nvPr>
            <p:ph type="dt" sz="half" idx="10"/>
          </p:nvPr>
        </p:nvSpPr>
        <p:spPr/>
        <p:txBody>
          <a:bodyPr/>
          <a:lstStyle/>
          <a:p>
            <a:fld id="{AD32F142-FBFF-4684-8C1B-1E14BAFEF369}" type="datetimeFigureOut">
              <a:rPr lang="nb-NO" smtClean="0"/>
              <a:t>11.08.2020</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2403250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32F142-FBFF-4684-8C1B-1E14BAFEF369}" type="datetimeFigureOut">
              <a:rPr lang="nb-NO" smtClean="0"/>
              <a:t>11.08.2020</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3440189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32F142-FBFF-4684-8C1B-1E14BAFEF369}" type="datetimeFigureOut">
              <a:rPr lang="nb-NO" smtClean="0"/>
              <a:t>11.08.2020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1861106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32F142-FBFF-4684-8C1B-1E14BAFEF369}" type="datetimeFigureOut">
              <a:rPr lang="nb-NO" smtClean="0"/>
              <a:t>11.08.2020</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4131325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AD32F142-FBFF-4684-8C1B-1E14BAFEF369}" type="datetimeFigureOut">
              <a:rPr lang="nb-NO" smtClean="0"/>
              <a:t>11.08.2020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324883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10"/>
          </p:nvPr>
        </p:nvSpPr>
        <p:spPr/>
        <p:txBody>
          <a:bodyPr/>
          <a:lstStyle/>
          <a:p>
            <a:fld id="{AD32F142-FBFF-4684-8C1B-1E14BAFEF369}" type="datetimeFigureOut">
              <a:rPr lang="nb-NO" smtClean="0"/>
              <a:t>11.08.2020</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A4F678D9-F93F-4A2B-9CE1-8F8B9A745D6E}" type="slidenum">
              <a:rPr lang="nb-NO" smtClean="0"/>
              <a:t>‹#›</a:t>
            </a:fld>
            <a:endParaRPr lang="nb-NO"/>
          </a:p>
        </p:txBody>
      </p:sp>
    </p:spTree>
    <p:extLst>
      <p:ext uri="{BB962C8B-B14F-4D97-AF65-F5344CB8AC3E}">
        <p14:creationId xmlns:p14="http://schemas.microsoft.com/office/powerpoint/2010/main" val="1467329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32F142-FBFF-4684-8C1B-1E14BAFEF369}" type="datetimeFigureOut">
              <a:rPr lang="nb-NO" smtClean="0"/>
              <a:t>11.08.2020</a:t>
            </a:fld>
            <a:endParaRPr lang="nb-NO"/>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F678D9-F93F-4A2B-9CE1-8F8B9A745D6E}" type="slidenum">
              <a:rPr lang="nb-NO" smtClean="0"/>
              <a:t>‹#›</a:t>
            </a:fld>
            <a:endParaRPr lang="nb-NO"/>
          </a:p>
        </p:txBody>
      </p:sp>
    </p:spTree>
    <p:extLst>
      <p:ext uri="{BB962C8B-B14F-4D97-AF65-F5344CB8AC3E}">
        <p14:creationId xmlns:p14="http://schemas.microsoft.com/office/powerpoint/2010/main" val="3453368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64340" y="1052736"/>
            <a:ext cx="7990656" cy="1470025"/>
          </a:xfrm>
        </p:spPr>
        <p:txBody>
          <a:bodyPr>
            <a:normAutofit fontScale="90000"/>
          </a:bodyPr>
          <a:lstStyle/>
          <a:p>
            <a:r>
              <a:rPr lang="nb-NO" dirty="0"/>
              <a:t>En handelsavtale </a:t>
            </a:r>
            <a:r>
              <a:rPr lang="nb-NO" b="1" dirty="0">
                <a:solidFill>
                  <a:srgbClr val="00B050"/>
                </a:solidFill>
              </a:rPr>
              <a:t>med</a:t>
            </a:r>
            <a:r>
              <a:rPr lang="nb-NO" dirty="0"/>
              <a:t>                           </a:t>
            </a:r>
            <a:r>
              <a:rPr lang="nb-NO" dirty="0">
                <a:solidFill>
                  <a:schemeClr val="bg1"/>
                </a:solidFill>
              </a:rPr>
              <a:t>,</a:t>
            </a:r>
            <a:r>
              <a:rPr lang="nb-NO" dirty="0"/>
              <a:t>                             </a:t>
            </a:r>
            <a:br>
              <a:rPr lang="nb-NO" dirty="0"/>
            </a:br>
            <a:r>
              <a:rPr lang="nb-NO" dirty="0"/>
              <a:t>             eller </a:t>
            </a:r>
            <a:r>
              <a:rPr lang="nb-NO" b="1" dirty="0">
                <a:solidFill>
                  <a:srgbClr val="C00000"/>
                </a:solidFill>
              </a:rPr>
              <a:t>mot</a:t>
            </a:r>
            <a:r>
              <a:rPr lang="nb-NO" dirty="0"/>
              <a:t> regnskog?</a:t>
            </a:r>
          </a:p>
        </p:txBody>
      </p:sp>
      <p:sp>
        <p:nvSpPr>
          <p:cNvPr id="3" name="Subtitle 2"/>
          <p:cNvSpPr>
            <a:spLocks noGrp="1"/>
          </p:cNvSpPr>
          <p:nvPr>
            <p:ph type="subTitle" idx="1"/>
          </p:nvPr>
        </p:nvSpPr>
        <p:spPr>
          <a:xfrm>
            <a:off x="1371600" y="4196680"/>
            <a:ext cx="6400800" cy="1752600"/>
          </a:xfrm>
        </p:spPr>
        <p:txBody>
          <a:bodyPr/>
          <a:lstStyle/>
          <a:p>
            <a:r>
              <a:rPr lang="nb-NO" dirty="0"/>
              <a:t>Bård Harstad</a:t>
            </a:r>
          </a:p>
          <a:p>
            <a:r>
              <a:rPr lang="nb-NO" dirty="0"/>
              <a:t>Universitetet i Oslo</a:t>
            </a:r>
          </a:p>
          <a:p>
            <a:r>
              <a:rPr lang="nb-NO" dirty="0"/>
              <a:t>bardh@uio.no</a:t>
            </a:r>
          </a:p>
        </p:txBody>
      </p:sp>
    </p:spTree>
    <p:extLst>
      <p:ext uri="{BB962C8B-B14F-4D97-AF65-F5344CB8AC3E}">
        <p14:creationId xmlns:p14="http://schemas.microsoft.com/office/powerpoint/2010/main" val="2025505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71600" y="476672"/>
            <a:ext cx="7344816" cy="5162128"/>
          </a:xfrm>
        </p:spPr>
        <p:txBody>
          <a:bodyPr>
            <a:normAutofit/>
          </a:bodyPr>
          <a:lstStyle/>
          <a:p>
            <a:endParaRPr lang="nb-NO" sz="2000" dirty="0">
              <a:solidFill>
                <a:schemeClr val="tx1"/>
              </a:solidFill>
            </a:endParaRPr>
          </a:p>
          <a:p>
            <a:endParaRPr lang="nb-NO" sz="2000" dirty="0">
              <a:solidFill>
                <a:schemeClr val="tx1"/>
              </a:solidFill>
            </a:endParaRPr>
          </a:p>
        </p:txBody>
      </p:sp>
      <p:sp>
        <p:nvSpPr>
          <p:cNvPr id="4" name="Subtitle 2"/>
          <p:cNvSpPr txBox="1">
            <a:spLocks/>
          </p:cNvSpPr>
          <p:nvPr/>
        </p:nvSpPr>
        <p:spPr>
          <a:xfrm>
            <a:off x="467544" y="260648"/>
            <a:ext cx="7992888" cy="638132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nb-NO" sz="2000" dirty="0">
              <a:solidFill>
                <a:schemeClr val="tx1"/>
              </a:solidFill>
            </a:endParaRPr>
          </a:p>
          <a:p>
            <a:pPr algn="l"/>
            <a:r>
              <a:rPr lang="nb-NO" sz="2000" b="1" dirty="0">
                <a:solidFill>
                  <a:srgbClr val="0070C0"/>
                </a:solidFill>
              </a:rPr>
              <a:t>Plan:</a:t>
            </a:r>
          </a:p>
          <a:p>
            <a:pPr algn="l"/>
            <a:endParaRPr lang="nb-NO" sz="2000" dirty="0">
              <a:solidFill>
                <a:schemeClr val="tx1"/>
              </a:solidFill>
            </a:endParaRPr>
          </a:p>
          <a:p>
            <a:pPr marL="457200" indent="-457200" algn="l">
              <a:buFont typeface="+mj-lt"/>
              <a:buAutoNum type="arabicPeriod"/>
            </a:pPr>
            <a:r>
              <a:rPr lang="nb-NO" sz="2000" dirty="0">
                <a:solidFill>
                  <a:schemeClr val="tx1"/>
                </a:solidFill>
              </a:rPr>
              <a:t>Handel og avskoging</a:t>
            </a:r>
          </a:p>
          <a:p>
            <a:pPr marL="914400" lvl="1" indent="-457200" algn="l">
              <a:buFont typeface="Wingdings" panose="05000000000000000000" pitchFamily="2" charset="2"/>
              <a:buChar char="§"/>
            </a:pPr>
            <a:r>
              <a:rPr lang="nb-NO" sz="2000" dirty="0">
                <a:solidFill>
                  <a:schemeClr val="tx1"/>
                </a:solidFill>
              </a:rPr>
              <a:t>Frihandesavtaler: </a:t>
            </a:r>
          </a:p>
          <a:p>
            <a:pPr marL="1371600" lvl="2" indent="-457200" algn="l">
              <a:buFont typeface="Arial" panose="020B0604020202020204" pitchFamily="34" charset="0"/>
              <a:buChar char="•"/>
            </a:pPr>
            <a:r>
              <a:rPr lang="nb-NO" sz="2000" dirty="0">
                <a:solidFill>
                  <a:schemeClr val="tx1"/>
                </a:solidFill>
              </a:rPr>
              <a:t>Avskoging → handel. </a:t>
            </a:r>
          </a:p>
          <a:p>
            <a:pPr marL="1371600" lvl="2" indent="-457200" algn="l">
              <a:buFont typeface="Arial" panose="020B0604020202020204" pitchFamily="34" charset="0"/>
              <a:buChar char="•"/>
            </a:pPr>
            <a:r>
              <a:rPr lang="nb-NO" sz="2000" dirty="0">
                <a:solidFill>
                  <a:schemeClr val="tx1"/>
                </a:solidFill>
              </a:rPr>
              <a:t>Handel →  avskoging. </a:t>
            </a:r>
          </a:p>
          <a:p>
            <a:pPr marL="1371600" lvl="2" indent="-457200" algn="l">
              <a:buFont typeface="Arial" panose="020B0604020202020204" pitchFamily="34" charset="0"/>
              <a:buChar char="•"/>
            </a:pPr>
            <a:r>
              <a:rPr lang="nb-NO" sz="2000" dirty="0">
                <a:solidFill>
                  <a:schemeClr val="tx1"/>
                </a:solidFill>
              </a:rPr>
              <a:t>Betingelser/krav om vern lite troverdig, dessverre.</a:t>
            </a:r>
          </a:p>
          <a:p>
            <a:pPr marL="914400" lvl="1" indent="-457200" algn="l">
              <a:buFont typeface="Wingdings" panose="05000000000000000000" pitchFamily="2" charset="2"/>
              <a:buChar char="§"/>
            </a:pPr>
            <a:r>
              <a:rPr lang="nb-NO" sz="2000" dirty="0">
                <a:solidFill>
                  <a:schemeClr val="tx1"/>
                </a:solidFill>
              </a:rPr>
              <a:t>Dynamiske handelsavtaler:</a:t>
            </a:r>
          </a:p>
          <a:p>
            <a:pPr marL="1371600" lvl="2" indent="-457200" algn="l">
              <a:buFont typeface="Arial" panose="020B0604020202020204" pitchFamily="34" charset="0"/>
              <a:buChar char="•"/>
            </a:pPr>
            <a:r>
              <a:rPr lang="nb-NO" sz="2000" dirty="0">
                <a:solidFill>
                  <a:schemeClr val="tx1"/>
                </a:solidFill>
              </a:rPr>
              <a:t>Kan gjøre handel til et verktøy for vern.</a:t>
            </a:r>
          </a:p>
          <a:p>
            <a:pPr marL="1371600" lvl="2" indent="-457200" algn="l">
              <a:buFont typeface="Arial" panose="020B0604020202020204" pitchFamily="34" charset="0"/>
              <a:buChar char="•"/>
            </a:pPr>
            <a:r>
              <a:rPr lang="nb-NO" sz="2000" dirty="0">
                <a:solidFill>
                  <a:schemeClr val="tx1"/>
                </a:solidFill>
              </a:rPr>
              <a:t>Er troverdig og praktisk gjennomførbart.</a:t>
            </a:r>
          </a:p>
          <a:p>
            <a:pPr marL="457200" indent="-457200" algn="l">
              <a:buFont typeface="+mj-lt"/>
              <a:buAutoNum type="arabicPeriod"/>
            </a:pPr>
            <a:r>
              <a:rPr lang="nb-NO" sz="2000" dirty="0">
                <a:solidFill>
                  <a:schemeClr val="accent3">
                    <a:lumMod val="50000"/>
                  </a:schemeClr>
                </a:solidFill>
              </a:rPr>
              <a:t>REDD+ og forventninger om framtidig støtte.</a:t>
            </a:r>
          </a:p>
          <a:p>
            <a:pPr marL="457200" indent="-457200" algn="l">
              <a:buFont typeface="+mj-lt"/>
              <a:buAutoNum type="arabicPeriod"/>
            </a:pPr>
            <a:r>
              <a:rPr lang="nb-NO" sz="2000" dirty="0">
                <a:solidFill>
                  <a:schemeClr val="accent3">
                    <a:lumMod val="50000"/>
                  </a:schemeClr>
                </a:solidFill>
              </a:rPr>
              <a:t>REDD+ som lån.</a:t>
            </a:r>
          </a:p>
        </p:txBody>
      </p:sp>
    </p:spTree>
    <p:extLst>
      <p:ext uri="{BB962C8B-B14F-4D97-AF65-F5344CB8AC3E}">
        <p14:creationId xmlns:p14="http://schemas.microsoft.com/office/powerpoint/2010/main" val="24289112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71600" y="476672"/>
            <a:ext cx="7344816" cy="5162128"/>
          </a:xfrm>
        </p:spPr>
        <p:txBody>
          <a:bodyPr>
            <a:normAutofit/>
          </a:bodyPr>
          <a:lstStyle/>
          <a:p>
            <a:endParaRPr lang="nb-NO" sz="2000" dirty="0">
              <a:solidFill>
                <a:schemeClr val="tx1"/>
              </a:solidFill>
            </a:endParaRPr>
          </a:p>
          <a:p>
            <a:endParaRPr lang="nb-NO" sz="2000" dirty="0">
              <a:solidFill>
                <a:schemeClr val="tx1"/>
              </a:solidFill>
            </a:endParaRPr>
          </a:p>
        </p:txBody>
      </p:sp>
      <p:pic>
        <p:nvPicPr>
          <p:cNvPr id="2050" name="Picture 2">
            <a:extLst>
              <a:ext uri="{FF2B5EF4-FFF2-40B4-BE49-F238E27FC236}">
                <a16:creationId xmlns:a16="http://schemas.microsoft.com/office/drawing/2014/main" id="{3744626B-3510-4F62-B232-B7FB76AD6E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00" y="1124744"/>
            <a:ext cx="7315200"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0F1B6ED8-9A7C-4A17-A297-0E22E9859AD0}"/>
              </a:ext>
            </a:extLst>
          </p:cNvPr>
          <p:cNvSpPr txBox="1"/>
          <p:nvPr/>
        </p:nvSpPr>
        <p:spPr>
          <a:xfrm>
            <a:off x="575556" y="6152728"/>
            <a:ext cx="7992888" cy="400110"/>
          </a:xfrm>
          <a:prstGeom prst="rect">
            <a:avLst/>
          </a:prstGeom>
          <a:noFill/>
        </p:spPr>
        <p:txBody>
          <a:bodyPr wrap="square" rtlCol="0">
            <a:spAutoFit/>
          </a:bodyPr>
          <a:lstStyle/>
          <a:p>
            <a:r>
              <a:rPr lang="nb-NO" sz="2000" dirty="0" err="1"/>
              <a:t>Brasilsk</a:t>
            </a:r>
            <a:r>
              <a:rPr lang="nb-NO" sz="2000" dirty="0"/>
              <a:t> politikk reduserte avskogingen i flere år, men nå har den akselerert</a:t>
            </a:r>
            <a:endParaRPr lang="en-US" sz="2000" dirty="0"/>
          </a:p>
        </p:txBody>
      </p:sp>
    </p:spTree>
    <p:extLst>
      <p:ext uri="{BB962C8B-B14F-4D97-AF65-F5344CB8AC3E}">
        <p14:creationId xmlns:p14="http://schemas.microsoft.com/office/powerpoint/2010/main" val="13827158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260648"/>
            <a:ext cx="7992888" cy="6381328"/>
          </a:xfrm>
        </p:spPr>
        <p:txBody>
          <a:bodyPr>
            <a:normAutofit/>
          </a:bodyPr>
          <a:lstStyle/>
          <a:p>
            <a:endParaRPr lang="nb-NO" sz="2000" dirty="0">
              <a:solidFill>
                <a:schemeClr val="tx1"/>
              </a:solidFill>
            </a:endParaRPr>
          </a:p>
          <a:p>
            <a:pPr algn="l"/>
            <a:r>
              <a:rPr lang="nb-NO" sz="2000" b="1" dirty="0">
                <a:solidFill>
                  <a:srgbClr val="0070C0"/>
                </a:solidFill>
              </a:rPr>
              <a:t>Free Trade Agreements (FTA):</a:t>
            </a:r>
          </a:p>
          <a:p>
            <a:pPr algn="l"/>
            <a:endParaRPr lang="nb-NO" sz="2000" dirty="0">
              <a:solidFill>
                <a:schemeClr val="tx1"/>
              </a:solidFill>
            </a:endParaRPr>
          </a:p>
          <a:p>
            <a:pPr marL="285750" indent="-285750" algn="l">
              <a:buFont typeface="Arial" panose="020B0604020202020204" pitchFamily="34" charset="0"/>
              <a:buChar char="•"/>
            </a:pPr>
            <a:r>
              <a:rPr lang="nb-NO" sz="2000" dirty="0">
                <a:solidFill>
                  <a:schemeClr val="tx1"/>
                </a:solidFill>
              </a:rPr>
              <a:t>Handel og handelsavtaler oppstår når Merocsur&amp;EFTA har tilstrekkelig med varer å bytte.</a:t>
            </a:r>
          </a:p>
          <a:p>
            <a:pPr marL="285750" indent="-285750" algn="l">
              <a:buFont typeface="Arial" panose="020B0604020202020204" pitchFamily="34" charset="0"/>
              <a:buChar char="•"/>
            </a:pPr>
            <a:r>
              <a:rPr lang="nb-NO" sz="2000" b="1" dirty="0">
                <a:solidFill>
                  <a:srgbClr val="C00000"/>
                </a:solidFill>
              </a:rPr>
              <a:t>Avskoging → Handel: </a:t>
            </a:r>
          </a:p>
          <a:p>
            <a:pPr marL="742950" lvl="1" indent="-285750" algn="l">
              <a:buFont typeface="Arial" panose="020B0604020202020204" pitchFamily="34" charset="0"/>
              <a:buChar char="•"/>
            </a:pPr>
            <a:r>
              <a:rPr lang="nb-NO" sz="2000" dirty="0">
                <a:solidFill>
                  <a:schemeClr val="tx1"/>
                </a:solidFill>
              </a:rPr>
              <a:t>Større landbruksarealer gir mer palmeolje, soya, kjøtt å eksportere.</a:t>
            </a:r>
          </a:p>
          <a:p>
            <a:pPr marL="742950" lvl="1" indent="-285750" algn="l">
              <a:buFont typeface="Arial" panose="020B0604020202020204" pitchFamily="34" charset="0"/>
              <a:buChar char="•"/>
            </a:pPr>
            <a:r>
              <a:rPr lang="nb-NO" sz="2000" dirty="0">
                <a:solidFill>
                  <a:schemeClr val="tx1"/>
                </a:solidFill>
              </a:rPr>
              <a:t>Med større potensiale for eksport blir FTA viktigere/gunstigere for begge parter</a:t>
            </a:r>
          </a:p>
          <a:p>
            <a:pPr marL="742950" lvl="1" indent="-285750" algn="l">
              <a:buFont typeface="Arial" panose="020B0604020202020204" pitchFamily="34" charset="0"/>
              <a:buChar char="•"/>
            </a:pPr>
            <a:r>
              <a:rPr lang="nb-NO" sz="2000" dirty="0">
                <a:solidFill>
                  <a:schemeClr val="tx1"/>
                </a:solidFill>
              </a:rPr>
              <a:t>Store landbrukseksportører i Brasil presser derfor på for FTA’er  </a:t>
            </a:r>
          </a:p>
          <a:p>
            <a:pPr marL="742950" lvl="1" indent="-285750" algn="l">
              <a:buFont typeface="Arial" panose="020B0604020202020204" pitchFamily="34" charset="0"/>
              <a:buChar char="•"/>
            </a:pPr>
            <a:r>
              <a:rPr lang="nb-NO" sz="2000" dirty="0">
                <a:solidFill>
                  <a:schemeClr val="tx1"/>
                </a:solidFill>
              </a:rPr>
              <a:t>Med en FTA på spill, som er betinget på vern, kan landbrukssektoren presse presidenten til vern (slik de fikk ham til å forbli i Parisavtalen)</a:t>
            </a:r>
          </a:p>
          <a:p>
            <a:pPr marL="285750" indent="-285750" algn="l">
              <a:buFont typeface="Arial" panose="020B0604020202020204" pitchFamily="34" charset="0"/>
              <a:buChar char="•"/>
            </a:pPr>
            <a:r>
              <a:rPr lang="nb-NO" sz="2000" b="1" dirty="0">
                <a:solidFill>
                  <a:srgbClr val="C00000"/>
                </a:solidFill>
              </a:rPr>
              <a:t>Avskoging ← Handel:</a:t>
            </a:r>
          </a:p>
          <a:p>
            <a:pPr marL="742950" lvl="1" indent="-285750" algn="l">
              <a:buFont typeface="Arial" panose="020B0604020202020204" pitchFamily="34" charset="0"/>
              <a:buChar char="•"/>
            </a:pPr>
            <a:r>
              <a:rPr lang="nb-NO" sz="2000" dirty="0">
                <a:solidFill>
                  <a:schemeClr val="tx1"/>
                </a:solidFill>
              </a:rPr>
              <a:t>Mindre press for vern når FTA endelig er på plass</a:t>
            </a:r>
          </a:p>
          <a:p>
            <a:pPr marL="742950" lvl="1" indent="-285750" algn="l">
              <a:buFont typeface="Arial" panose="020B0604020202020204" pitchFamily="34" charset="0"/>
              <a:buChar char="•"/>
            </a:pPr>
            <a:r>
              <a:rPr lang="nb-NO" sz="2000" dirty="0">
                <a:solidFill>
                  <a:schemeClr val="tx1"/>
                </a:solidFill>
              </a:rPr>
              <a:t>Forventede priser på kjøtt/landbruksprodukter/land øker</a:t>
            </a:r>
          </a:p>
          <a:p>
            <a:pPr marL="742950" lvl="1" indent="-285750" algn="l">
              <a:buFont typeface="Arial" panose="020B0604020202020204" pitchFamily="34" charset="0"/>
              <a:buChar char="•"/>
            </a:pPr>
            <a:r>
              <a:rPr lang="nb-NO" sz="2000" dirty="0">
                <a:solidFill>
                  <a:schemeClr val="tx1"/>
                </a:solidFill>
              </a:rPr>
              <a:t>Land eies kun når avskoget, så avskoging kan være «spekulativ».</a:t>
            </a:r>
          </a:p>
          <a:p>
            <a:pPr marL="285750" indent="-285750" algn="l">
              <a:buFont typeface="Arial" panose="020B0604020202020204" pitchFamily="34" charset="0"/>
              <a:buChar char="•"/>
            </a:pPr>
            <a:r>
              <a:rPr lang="nb-NO" sz="2000" dirty="0">
                <a:solidFill>
                  <a:schemeClr val="tx1"/>
                </a:solidFill>
              </a:rPr>
              <a:t>Avskoging kan ventes å toppe seg ved tiden for FTA.</a:t>
            </a:r>
          </a:p>
        </p:txBody>
      </p:sp>
    </p:spTree>
    <p:extLst>
      <p:ext uri="{BB962C8B-B14F-4D97-AF65-F5344CB8AC3E}">
        <p14:creationId xmlns:p14="http://schemas.microsoft.com/office/powerpoint/2010/main" val="2538691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200" b="1" dirty="0">
                <a:solidFill>
                  <a:srgbClr val="0070C0"/>
                </a:solidFill>
              </a:rPr>
              <a:t>Avskoging og landbruk</a:t>
            </a:r>
          </a:p>
        </p:txBody>
      </p:sp>
      <p:sp>
        <p:nvSpPr>
          <p:cNvPr id="7" name="Rektangel 6">
            <a:extLst>
              <a:ext uri="{FF2B5EF4-FFF2-40B4-BE49-F238E27FC236}">
                <a16:creationId xmlns:a16="http://schemas.microsoft.com/office/drawing/2014/main" id="{7324DA38-7028-458B-B15F-80B9FEA761F1}"/>
              </a:ext>
            </a:extLst>
          </p:cNvPr>
          <p:cNvSpPr/>
          <p:nvPr/>
        </p:nvSpPr>
        <p:spPr>
          <a:xfrm>
            <a:off x="1907704" y="3284984"/>
            <a:ext cx="648072" cy="25202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254F4D84-4022-4EA1-91D5-3B43C843EE4A}"/>
              </a:ext>
            </a:extLst>
          </p:cNvPr>
          <p:cNvSpPr/>
          <p:nvPr/>
        </p:nvSpPr>
        <p:spPr>
          <a:xfrm>
            <a:off x="1907704" y="2996952"/>
            <a:ext cx="648072" cy="2880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ktangel 9">
            <a:extLst>
              <a:ext uri="{FF2B5EF4-FFF2-40B4-BE49-F238E27FC236}">
                <a16:creationId xmlns:a16="http://schemas.microsoft.com/office/drawing/2014/main" id="{38411117-C871-4B75-B252-18E8206B0756}"/>
              </a:ext>
            </a:extLst>
          </p:cNvPr>
          <p:cNvSpPr/>
          <p:nvPr/>
        </p:nvSpPr>
        <p:spPr>
          <a:xfrm>
            <a:off x="3995936" y="2996952"/>
            <a:ext cx="648072"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ktangel 11">
            <a:extLst>
              <a:ext uri="{FF2B5EF4-FFF2-40B4-BE49-F238E27FC236}">
                <a16:creationId xmlns:a16="http://schemas.microsoft.com/office/drawing/2014/main" id="{FF48EB05-4762-4115-BD2A-EEC2D029FA2F}"/>
              </a:ext>
            </a:extLst>
          </p:cNvPr>
          <p:cNvSpPr/>
          <p:nvPr/>
        </p:nvSpPr>
        <p:spPr>
          <a:xfrm>
            <a:off x="3995936" y="2996952"/>
            <a:ext cx="648072" cy="64807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kstSylinder 15">
            <a:extLst>
              <a:ext uri="{FF2B5EF4-FFF2-40B4-BE49-F238E27FC236}">
                <a16:creationId xmlns:a16="http://schemas.microsoft.com/office/drawing/2014/main" id="{39BE296A-A7D7-43C0-A7A2-30AFF0DFDCA5}"/>
              </a:ext>
            </a:extLst>
          </p:cNvPr>
          <p:cNvSpPr txBox="1"/>
          <p:nvPr/>
        </p:nvSpPr>
        <p:spPr>
          <a:xfrm>
            <a:off x="619685" y="2996952"/>
            <a:ext cx="1426579" cy="1754326"/>
          </a:xfrm>
          <a:prstGeom prst="rect">
            <a:avLst/>
          </a:prstGeom>
          <a:noFill/>
        </p:spPr>
        <p:txBody>
          <a:bodyPr wrap="square" rtlCol="0">
            <a:spAutoFit/>
          </a:bodyPr>
          <a:lstStyle/>
          <a:p>
            <a:r>
              <a:rPr lang="nb-NO" dirty="0"/>
              <a:t>Avskoging</a:t>
            </a:r>
          </a:p>
          <a:p>
            <a:endParaRPr lang="nb-NO" dirty="0"/>
          </a:p>
          <a:p>
            <a:endParaRPr lang="nb-NO" dirty="0"/>
          </a:p>
          <a:p>
            <a:endParaRPr lang="nb-NO" dirty="0"/>
          </a:p>
          <a:p>
            <a:r>
              <a:rPr lang="nb-NO" dirty="0"/>
              <a:t>Landbruks-</a:t>
            </a:r>
          </a:p>
          <a:p>
            <a:r>
              <a:rPr lang="nb-NO" dirty="0"/>
              <a:t>areal</a:t>
            </a:r>
            <a:endParaRPr lang="en-US" dirty="0"/>
          </a:p>
        </p:txBody>
      </p:sp>
      <p:sp>
        <p:nvSpPr>
          <p:cNvPr id="17" name="TekstSylinder 16">
            <a:extLst>
              <a:ext uri="{FF2B5EF4-FFF2-40B4-BE49-F238E27FC236}">
                <a16:creationId xmlns:a16="http://schemas.microsoft.com/office/drawing/2014/main" id="{8A037690-9A70-4C05-8276-78E249F7ABAD}"/>
              </a:ext>
            </a:extLst>
          </p:cNvPr>
          <p:cNvSpPr txBox="1"/>
          <p:nvPr/>
        </p:nvSpPr>
        <p:spPr>
          <a:xfrm>
            <a:off x="4644008" y="3130114"/>
            <a:ext cx="2448272" cy="1477328"/>
          </a:xfrm>
          <a:prstGeom prst="rect">
            <a:avLst/>
          </a:prstGeom>
          <a:noFill/>
        </p:spPr>
        <p:txBody>
          <a:bodyPr wrap="square" rtlCol="0">
            <a:spAutoFit/>
          </a:bodyPr>
          <a:lstStyle/>
          <a:p>
            <a:r>
              <a:rPr lang="nb-NO" dirty="0"/>
              <a:t>Eksport</a:t>
            </a:r>
          </a:p>
          <a:p>
            <a:endParaRPr lang="nb-NO" dirty="0"/>
          </a:p>
          <a:p>
            <a:endParaRPr lang="nb-NO" dirty="0"/>
          </a:p>
          <a:p>
            <a:endParaRPr lang="nb-NO" dirty="0"/>
          </a:p>
          <a:p>
            <a:r>
              <a:rPr lang="nb-NO" dirty="0"/>
              <a:t>Konsumert i Brasil</a:t>
            </a:r>
            <a:endParaRPr lang="en-US" dirty="0"/>
          </a:p>
        </p:txBody>
      </p:sp>
      <p:sp>
        <p:nvSpPr>
          <p:cNvPr id="18" name="TekstSylinder 17">
            <a:extLst>
              <a:ext uri="{FF2B5EF4-FFF2-40B4-BE49-F238E27FC236}">
                <a16:creationId xmlns:a16="http://schemas.microsoft.com/office/drawing/2014/main" id="{C88A29D9-6E63-4920-9B26-68CA2DE65CE7}"/>
              </a:ext>
            </a:extLst>
          </p:cNvPr>
          <p:cNvSpPr txBox="1"/>
          <p:nvPr/>
        </p:nvSpPr>
        <p:spPr>
          <a:xfrm>
            <a:off x="1799692" y="6159986"/>
            <a:ext cx="4392488" cy="369332"/>
          </a:xfrm>
          <a:prstGeom prst="rect">
            <a:avLst/>
          </a:prstGeom>
          <a:noFill/>
        </p:spPr>
        <p:txBody>
          <a:bodyPr wrap="square" rtlCol="0">
            <a:spAutoFit/>
          </a:bodyPr>
          <a:lstStyle/>
          <a:p>
            <a:r>
              <a:rPr lang="nb-NO" dirty="0"/>
              <a:t>Tilbud            =             Etterspørsel</a:t>
            </a:r>
            <a:endParaRPr lang="en-US" dirty="0"/>
          </a:p>
        </p:txBody>
      </p:sp>
    </p:spTree>
    <p:extLst>
      <p:ext uri="{BB962C8B-B14F-4D97-AF65-F5344CB8AC3E}">
        <p14:creationId xmlns:p14="http://schemas.microsoft.com/office/powerpoint/2010/main" val="4258038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200" b="1" dirty="0">
                <a:solidFill>
                  <a:srgbClr val="0070C0"/>
                </a:solidFill>
              </a:rPr>
              <a:t>Avskoging gir handel</a:t>
            </a:r>
          </a:p>
        </p:txBody>
      </p:sp>
      <p:sp>
        <p:nvSpPr>
          <p:cNvPr id="7" name="Rektangel 6">
            <a:extLst>
              <a:ext uri="{FF2B5EF4-FFF2-40B4-BE49-F238E27FC236}">
                <a16:creationId xmlns:a16="http://schemas.microsoft.com/office/drawing/2014/main" id="{7324DA38-7028-458B-B15F-80B9FEA761F1}"/>
              </a:ext>
            </a:extLst>
          </p:cNvPr>
          <p:cNvSpPr/>
          <p:nvPr/>
        </p:nvSpPr>
        <p:spPr>
          <a:xfrm>
            <a:off x="1907704" y="3284984"/>
            <a:ext cx="648072" cy="25202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254F4D84-4022-4EA1-91D5-3B43C843EE4A}"/>
              </a:ext>
            </a:extLst>
          </p:cNvPr>
          <p:cNvSpPr/>
          <p:nvPr/>
        </p:nvSpPr>
        <p:spPr>
          <a:xfrm>
            <a:off x="1907704" y="2996952"/>
            <a:ext cx="648072" cy="2880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ktangel 9">
            <a:extLst>
              <a:ext uri="{FF2B5EF4-FFF2-40B4-BE49-F238E27FC236}">
                <a16:creationId xmlns:a16="http://schemas.microsoft.com/office/drawing/2014/main" id="{38411117-C871-4B75-B252-18E8206B0756}"/>
              </a:ext>
            </a:extLst>
          </p:cNvPr>
          <p:cNvSpPr/>
          <p:nvPr/>
        </p:nvSpPr>
        <p:spPr>
          <a:xfrm>
            <a:off x="3995936" y="2996952"/>
            <a:ext cx="648072"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ktangel 11">
            <a:extLst>
              <a:ext uri="{FF2B5EF4-FFF2-40B4-BE49-F238E27FC236}">
                <a16:creationId xmlns:a16="http://schemas.microsoft.com/office/drawing/2014/main" id="{FF48EB05-4762-4115-BD2A-EEC2D029FA2F}"/>
              </a:ext>
            </a:extLst>
          </p:cNvPr>
          <p:cNvSpPr/>
          <p:nvPr/>
        </p:nvSpPr>
        <p:spPr>
          <a:xfrm>
            <a:off x="3995936" y="2996952"/>
            <a:ext cx="648072" cy="64807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Subtitle 2">
            <a:extLst>
              <a:ext uri="{FF2B5EF4-FFF2-40B4-BE49-F238E27FC236}">
                <a16:creationId xmlns:a16="http://schemas.microsoft.com/office/drawing/2014/main" id="{0BED4A76-FAF6-4C2E-BC8C-75E079D936AD}"/>
              </a:ext>
            </a:extLst>
          </p:cNvPr>
          <p:cNvSpPr txBox="1">
            <a:spLocks/>
          </p:cNvSpPr>
          <p:nvPr/>
        </p:nvSpPr>
        <p:spPr>
          <a:xfrm>
            <a:off x="5118968" y="548680"/>
            <a:ext cx="4025032" cy="6453336"/>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nb-NO" sz="2000" dirty="0">
              <a:solidFill>
                <a:schemeClr val="tx1"/>
              </a:solidFill>
            </a:endParaRPr>
          </a:p>
          <a:p>
            <a:pPr marL="742950" lvl="1" indent="-285750" algn="l">
              <a:buFont typeface="Arial" panose="020B0604020202020204" pitchFamily="34" charset="0"/>
              <a:buChar char="•"/>
            </a:pPr>
            <a:r>
              <a:rPr lang="nb-NO" sz="2000" dirty="0">
                <a:solidFill>
                  <a:schemeClr val="tx1"/>
                </a:solidFill>
              </a:rPr>
              <a:t>Handel og handelsavtaler oppstår når </a:t>
            </a:r>
            <a:r>
              <a:rPr lang="nb-NO" sz="2000" dirty="0" err="1">
                <a:solidFill>
                  <a:schemeClr val="tx1"/>
                </a:solidFill>
              </a:rPr>
              <a:t>Mercosur&amp;EFTA</a:t>
            </a:r>
            <a:r>
              <a:rPr lang="nb-NO" sz="2000" dirty="0">
                <a:solidFill>
                  <a:schemeClr val="tx1"/>
                </a:solidFill>
              </a:rPr>
              <a:t> har tilstrekkelig med varer å bytte.</a:t>
            </a:r>
          </a:p>
          <a:p>
            <a:pPr marL="742950" lvl="1" indent="-285750" algn="l">
              <a:buFont typeface="Arial" panose="020B0604020202020204" pitchFamily="34" charset="0"/>
              <a:buChar char="•"/>
            </a:pPr>
            <a:r>
              <a:rPr lang="nb-NO" sz="2000" dirty="0">
                <a:solidFill>
                  <a:schemeClr val="tx1"/>
                </a:solidFill>
              </a:rPr>
              <a:t>Større landbruksarealer gir mer palmeolje, soya, kjøtt å eksportere.</a:t>
            </a:r>
          </a:p>
          <a:p>
            <a:pPr marL="742950" lvl="1" indent="-285750" algn="l">
              <a:buFont typeface="Arial" panose="020B0604020202020204" pitchFamily="34" charset="0"/>
              <a:buChar char="•"/>
            </a:pPr>
            <a:r>
              <a:rPr lang="nb-NO" sz="2000" dirty="0">
                <a:solidFill>
                  <a:schemeClr val="tx1"/>
                </a:solidFill>
              </a:rPr>
              <a:t>Med større potensiale for eksport blir FTA viktigere/gunstigere for begge parter</a:t>
            </a:r>
          </a:p>
          <a:p>
            <a:pPr marL="742950" lvl="1" indent="-285750" algn="l">
              <a:buFont typeface="Arial" panose="020B0604020202020204" pitchFamily="34" charset="0"/>
              <a:buChar char="•"/>
            </a:pPr>
            <a:r>
              <a:rPr lang="nb-NO" sz="2000" dirty="0">
                <a:solidFill>
                  <a:schemeClr val="tx1"/>
                </a:solidFill>
              </a:rPr>
              <a:t>Store landbrukseksportører i Brasil presser derfor på for </a:t>
            </a:r>
            <a:r>
              <a:rPr lang="nb-NO" sz="2000" dirty="0" err="1">
                <a:solidFill>
                  <a:schemeClr val="tx1"/>
                </a:solidFill>
              </a:rPr>
              <a:t>FTA’er</a:t>
            </a:r>
            <a:r>
              <a:rPr lang="nb-NO" sz="2000" dirty="0">
                <a:solidFill>
                  <a:schemeClr val="tx1"/>
                </a:solidFill>
              </a:rPr>
              <a:t>  </a:t>
            </a:r>
          </a:p>
          <a:p>
            <a:pPr marL="742950" lvl="1" indent="-285750" algn="l">
              <a:buFont typeface="Arial" panose="020B0604020202020204" pitchFamily="34" charset="0"/>
              <a:buChar char="•"/>
            </a:pPr>
            <a:r>
              <a:rPr lang="nb-NO" sz="2000" dirty="0">
                <a:solidFill>
                  <a:schemeClr val="tx1"/>
                </a:solidFill>
              </a:rPr>
              <a:t>Med en FTA på spill, som er betinget på vern, kan landbrukssektoren presse presidenten til vern (slik de fikk ham til å forbli i Parisavtalen)</a:t>
            </a:r>
          </a:p>
          <a:p>
            <a:pPr marL="285750" indent="-285750" algn="l">
              <a:buFont typeface="Arial" panose="020B0604020202020204" pitchFamily="34" charset="0"/>
              <a:buChar char="•"/>
            </a:pPr>
            <a:endParaRPr lang="nb-NO" sz="2000" dirty="0">
              <a:solidFill>
                <a:schemeClr val="tx1"/>
              </a:solidFill>
            </a:endParaRPr>
          </a:p>
          <a:p>
            <a:pPr algn="l"/>
            <a:endParaRPr lang="nb-NO" sz="2000" dirty="0">
              <a:solidFill>
                <a:schemeClr val="tx1"/>
              </a:solidFill>
            </a:endParaRPr>
          </a:p>
        </p:txBody>
      </p:sp>
    </p:spTree>
    <p:extLst>
      <p:ext uri="{BB962C8B-B14F-4D97-AF65-F5344CB8AC3E}">
        <p14:creationId xmlns:p14="http://schemas.microsoft.com/office/powerpoint/2010/main" val="734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200" b="1" dirty="0">
                <a:solidFill>
                  <a:srgbClr val="0070C0"/>
                </a:solidFill>
              </a:rPr>
              <a:t>Handel gir avskoging</a:t>
            </a:r>
          </a:p>
        </p:txBody>
      </p:sp>
      <p:sp>
        <p:nvSpPr>
          <p:cNvPr id="7" name="Rektangel 6">
            <a:extLst>
              <a:ext uri="{FF2B5EF4-FFF2-40B4-BE49-F238E27FC236}">
                <a16:creationId xmlns:a16="http://schemas.microsoft.com/office/drawing/2014/main" id="{7324DA38-7028-458B-B15F-80B9FEA761F1}"/>
              </a:ext>
            </a:extLst>
          </p:cNvPr>
          <p:cNvSpPr/>
          <p:nvPr/>
        </p:nvSpPr>
        <p:spPr>
          <a:xfrm>
            <a:off x="1907704" y="3284984"/>
            <a:ext cx="648072" cy="25202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ktangel 9">
            <a:extLst>
              <a:ext uri="{FF2B5EF4-FFF2-40B4-BE49-F238E27FC236}">
                <a16:creationId xmlns:a16="http://schemas.microsoft.com/office/drawing/2014/main" id="{38411117-C871-4B75-B252-18E8206B0756}"/>
              </a:ext>
            </a:extLst>
          </p:cNvPr>
          <p:cNvSpPr/>
          <p:nvPr/>
        </p:nvSpPr>
        <p:spPr>
          <a:xfrm>
            <a:off x="3995936" y="2996952"/>
            <a:ext cx="648072"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ktangel 11">
            <a:extLst>
              <a:ext uri="{FF2B5EF4-FFF2-40B4-BE49-F238E27FC236}">
                <a16:creationId xmlns:a16="http://schemas.microsoft.com/office/drawing/2014/main" id="{E03B458F-0822-4335-8EB9-0153E53F9B06}"/>
              </a:ext>
            </a:extLst>
          </p:cNvPr>
          <p:cNvSpPr/>
          <p:nvPr/>
        </p:nvSpPr>
        <p:spPr>
          <a:xfrm>
            <a:off x="1907704" y="2996952"/>
            <a:ext cx="648072" cy="2880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ktangel 12">
            <a:extLst>
              <a:ext uri="{FF2B5EF4-FFF2-40B4-BE49-F238E27FC236}">
                <a16:creationId xmlns:a16="http://schemas.microsoft.com/office/drawing/2014/main" id="{E465A3E6-A5A3-4D3C-9BA9-0B89C385DD17}"/>
              </a:ext>
            </a:extLst>
          </p:cNvPr>
          <p:cNvSpPr/>
          <p:nvPr/>
        </p:nvSpPr>
        <p:spPr>
          <a:xfrm>
            <a:off x="3995936" y="2996952"/>
            <a:ext cx="648072" cy="64807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ktangel 13">
            <a:extLst>
              <a:ext uri="{FF2B5EF4-FFF2-40B4-BE49-F238E27FC236}">
                <a16:creationId xmlns:a16="http://schemas.microsoft.com/office/drawing/2014/main" id="{68FC0A3E-C049-4535-97F0-C923D4DE3361}"/>
              </a:ext>
            </a:extLst>
          </p:cNvPr>
          <p:cNvSpPr/>
          <p:nvPr/>
        </p:nvSpPr>
        <p:spPr>
          <a:xfrm>
            <a:off x="1907704" y="2276872"/>
            <a:ext cx="648072" cy="100811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ktangel 16">
            <a:extLst>
              <a:ext uri="{FF2B5EF4-FFF2-40B4-BE49-F238E27FC236}">
                <a16:creationId xmlns:a16="http://schemas.microsoft.com/office/drawing/2014/main" id="{1D52B751-DB1E-4522-9B47-18269B4CE41F}"/>
              </a:ext>
            </a:extLst>
          </p:cNvPr>
          <p:cNvSpPr/>
          <p:nvPr/>
        </p:nvSpPr>
        <p:spPr>
          <a:xfrm>
            <a:off x="3995936" y="2276872"/>
            <a:ext cx="648072" cy="136815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ktangel 18">
            <a:extLst>
              <a:ext uri="{FF2B5EF4-FFF2-40B4-BE49-F238E27FC236}">
                <a16:creationId xmlns:a16="http://schemas.microsoft.com/office/drawing/2014/main" id="{1F28250C-E4E2-4D31-B1AA-2639104FACFC}"/>
              </a:ext>
            </a:extLst>
          </p:cNvPr>
          <p:cNvSpPr/>
          <p:nvPr/>
        </p:nvSpPr>
        <p:spPr>
          <a:xfrm>
            <a:off x="1907704" y="2024844"/>
            <a:ext cx="648072" cy="126014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Subtitle 2">
            <a:extLst>
              <a:ext uri="{FF2B5EF4-FFF2-40B4-BE49-F238E27FC236}">
                <a16:creationId xmlns:a16="http://schemas.microsoft.com/office/drawing/2014/main" id="{738EC46F-3277-4224-92B8-17E99EA5C732}"/>
              </a:ext>
            </a:extLst>
          </p:cNvPr>
          <p:cNvSpPr txBox="1">
            <a:spLocks/>
          </p:cNvSpPr>
          <p:nvPr/>
        </p:nvSpPr>
        <p:spPr>
          <a:xfrm>
            <a:off x="5544108" y="476672"/>
            <a:ext cx="3599892" cy="645333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nb-NO" sz="2000" dirty="0">
              <a:solidFill>
                <a:schemeClr val="tx1"/>
              </a:solidFill>
            </a:endParaRPr>
          </a:p>
          <a:p>
            <a:pPr marL="285750" indent="-285750" algn="l">
              <a:buFont typeface="Arial" panose="020B0604020202020204" pitchFamily="34" charset="0"/>
              <a:buChar char="•"/>
            </a:pPr>
            <a:r>
              <a:rPr lang="nb-NO" sz="2000" dirty="0">
                <a:solidFill>
                  <a:schemeClr val="tx1"/>
                </a:solidFill>
              </a:rPr>
              <a:t>Mindre press for vern når FTA endelig er på plass</a:t>
            </a:r>
          </a:p>
          <a:p>
            <a:pPr marL="285750" indent="-285750" algn="l">
              <a:buFont typeface="Arial" panose="020B0604020202020204" pitchFamily="34" charset="0"/>
              <a:buChar char="•"/>
            </a:pPr>
            <a:r>
              <a:rPr lang="nb-NO" sz="2000" dirty="0">
                <a:solidFill>
                  <a:schemeClr val="tx1"/>
                </a:solidFill>
              </a:rPr>
              <a:t>Handel og større etterspørsel gjør det lønnsomt å øke tilbudet</a:t>
            </a:r>
          </a:p>
          <a:p>
            <a:pPr marL="285750" indent="-285750" algn="l">
              <a:buFont typeface="Arial" panose="020B0604020202020204" pitchFamily="34" charset="0"/>
              <a:buChar char="•"/>
            </a:pPr>
            <a:r>
              <a:rPr lang="nb-NO" sz="2000" dirty="0">
                <a:solidFill>
                  <a:schemeClr val="tx1"/>
                </a:solidFill>
              </a:rPr>
              <a:t>En liten økning i handel kan gi stor økning i avskogingsraten</a:t>
            </a:r>
          </a:p>
          <a:p>
            <a:pPr marL="285750" indent="-285750" algn="l">
              <a:buFont typeface="Arial" panose="020B0604020202020204" pitchFamily="34" charset="0"/>
              <a:buChar char="•"/>
            </a:pPr>
            <a:r>
              <a:rPr lang="nb-NO" sz="2000" dirty="0">
                <a:solidFill>
                  <a:schemeClr val="tx1"/>
                </a:solidFill>
              </a:rPr>
              <a:t>Avskogingen kan være «spekulativ» </a:t>
            </a:r>
            <a:r>
              <a:rPr lang="nb-NO" sz="2000" dirty="0" err="1">
                <a:solidFill>
                  <a:schemeClr val="tx1"/>
                </a:solidFill>
              </a:rPr>
              <a:t>pga</a:t>
            </a:r>
            <a:r>
              <a:rPr lang="nb-NO" sz="2000" dirty="0">
                <a:solidFill>
                  <a:schemeClr val="tx1"/>
                </a:solidFill>
              </a:rPr>
              <a:t> høye internasjonale priser og fordi en må hogge for å få </a:t>
            </a:r>
            <a:r>
              <a:rPr lang="nb-NO" sz="2000" dirty="0" err="1">
                <a:solidFill>
                  <a:schemeClr val="tx1"/>
                </a:solidFill>
              </a:rPr>
              <a:t>eiendomsrettighetingheter</a:t>
            </a:r>
            <a:endParaRPr lang="nb-NO" sz="2000" dirty="0">
              <a:solidFill>
                <a:schemeClr val="tx1"/>
              </a:solidFill>
            </a:endParaRPr>
          </a:p>
          <a:p>
            <a:pPr marL="285750" indent="-285750" algn="l">
              <a:buFont typeface="Arial" panose="020B0604020202020204" pitchFamily="34" charset="0"/>
              <a:buChar char="•"/>
            </a:pPr>
            <a:r>
              <a:rPr lang="nb-NO" sz="2000" dirty="0">
                <a:solidFill>
                  <a:schemeClr val="tx1"/>
                </a:solidFill>
              </a:rPr>
              <a:t>Avskogingen kan toppe seg rundt ratifiseringstidspunktet</a:t>
            </a:r>
          </a:p>
          <a:p>
            <a:pPr algn="l"/>
            <a:endParaRPr lang="nb-NO" sz="2000" dirty="0">
              <a:solidFill>
                <a:schemeClr val="tx1"/>
              </a:solidFill>
            </a:endParaRPr>
          </a:p>
        </p:txBody>
      </p:sp>
    </p:spTree>
    <p:extLst>
      <p:ext uri="{BB962C8B-B14F-4D97-AF65-F5344CB8AC3E}">
        <p14:creationId xmlns:p14="http://schemas.microsoft.com/office/powerpoint/2010/main" val="291981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20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75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75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000" b="1" dirty="0">
                <a:solidFill>
                  <a:srgbClr val="0070C0"/>
                </a:solidFill>
              </a:rPr>
              <a:t>Free Trade Agreements (FTA):CUT</a:t>
            </a:r>
          </a:p>
        </p:txBody>
      </p:sp>
      <p:sp>
        <p:nvSpPr>
          <p:cNvPr id="4" name="TekstSylinder 3">
            <a:extLst>
              <a:ext uri="{FF2B5EF4-FFF2-40B4-BE49-F238E27FC236}">
                <a16:creationId xmlns:a16="http://schemas.microsoft.com/office/drawing/2014/main" id="{B4553569-9441-489B-B4C2-D0D246C35C8E}"/>
              </a:ext>
            </a:extLst>
          </p:cNvPr>
          <p:cNvSpPr txBox="1"/>
          <p:nvPr/>
        </p:nvSpPr>
        <p:spPr>
          <a:xfrm>
            <a:off x="6478109" y="6443618"/>
            <a:ext cx="2774411" cy="369332"/>
          </a:xfrm>
          <a:prstGeom prst="rect">
            <a:avLst/>
          </a:prstGeom>
          <a:noFill/>
        </p:spPr>
        <p:txBody>
          <a:bodyPr wrap="square" rtlCol="0">
            <a:spAutoFit/>
          </a:bodyPr>
          <a:lstStyle/>
          <a:p>
            <a:r>
              <a:rPr lang="nb-NO" dirty="0" err="1"/>
              <a:t>Abman</a:t>
            </a:r>
            <a:r>
              <a:rPr lang="nb-NO" dirty="0"/>
              <a:t> &amp; Lundberg (2019)</a:t>
            </a:r>
          </a:p>
        </p:txBody>
      </p:sp>
      <p:sp>
        <p:nvSpPr>
          <p:cNvPr id="7" name="Rektangel 6">
            <a:extLst>
              <a:ext uri="{FF2B5EF4-FFF2-40B4-BE49-F238E27FC236}">
                <a16:creationId xmlns:a16="http://schemas.microsoft.com/office/drawing/2014/main" id="{7324DA38-7028-458B-B15F-80B9FEA761F1}"/>
              </a:ext>
            </a:extLst>
          </p:cNvPr>
          <p:cNvSpPr/>
          <p:nvPr/>
        </p:nvSpPr>
        <p:spPr>
          <a:xfrm>
            <a:off x="1907704" y="3284984"/>
            <a:ext cx="648072" cy="25202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ktangel 9">
            <a:extLst>
              <a:ext uri="{FF2B5EF4-FFF2-40B4-BE49-F238E27FC236}">
                <a16:creationId xmlns:a16="http://schemas.microsoft.com/office/drawing/2014/main" id="{38411117-C871-4B75-B252-18E8206B0756}"/>
              </a:ext>
            </a:extLst>
          </p:cNvPr>
          <p:cNvSpPr/>
          <p:nvPr/>
        </p:nvSpPr>
        <p:spPr>
          <a:xfrm>
            <a:off x="3995936" y="2996952"/>
            <a:ext cx="648072"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ktangel 11">
            <a:extLst>
              <a:ext uri="{FF2B5EF4-FFF2-40B4-BE49-F238E27FC236}">
                <a16:creationId xmlns:a16="http://schemas.microsoft.com/office/drawing/2014/main" id="{E03B458F-0822-4335-8EB9-0153E53F9B06}"/>
              </a:ext>
            </a:extLst>
          </p:cNvPr>
          <p:cNvSpPr/>
          <p:nvPr/>
        </p:nvSpPr>
        <p:spPr>
          <a:xfrm>
            <a:off x="1907704" y="2996952"/>
            <a:ext cx="648072" cy="28803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ktangel 12">
            <a:extLst>
              <a:ext uri="{FF2B5EF4-FFF2-40B4-BE49-F238E27FC236}">
                <a16:creationId xmlns:a16="http://schemas.microsoft.com/office/drawing/2014/main" id="{E465A3E6-A5A3-4D3C-9BA9-0B89C385DD17}"/>
              </a:ext>
            </a:extLst>
          </p:cNvPr>
          <p:cNvSpPr/>
          <p:nvPr/>
        </p:nvSpPr>
        <p:spPr>
          <a:xfrm>
            <a:off x="3995936" y="2996952"/>
            <a:ext cx="648072" cy="64807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ktangel 13">
            <a:extLst>
              <a:ext uri="{FF2B5EF4-FFF2-40B4-BE49-F238E27FC236}">
                <a16:creationId xmlns:a16="http://schemas.microsoft.com/office/drawing/2014/main" id="{68FC0A3E-C049-4535-97F0-C923D4DE3361}"/>
              </a:ext>
            </a:extLst>
          </p:cNvPr>
          <p:cNvSpPr/>
          <p:nvPr/>
        </p:nvSpPr>
        <p:spPr>
          <a:xfrm>
            <a:off x="1907704" y="2276872"/>
            <a:ext cx="648072" cy="100811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ktangel 16">
            <a:extLst>
              <a:ext uri="{FF2B5EF4-FFF2-40B4-BE49-F238E27FC236}">
                <a16:creationId xmlns:a16="http://schemas.microsoft.com/office/drawing/2014/main" id="{1D52B751-DB1E-4522-9B47-18269B4CE41F}"/>
              </a:ext>
            </a:extLst>
          </p:cNvPr>
          <p:cNvSpPr/>
          <p:nvPr/>
        </p:nvSpPr>
        <p:spPr>
          <a:xfrm>
            <a:off x="3995936" y="2276872"/>
            <a:ext cx="648072" cy="136815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ktangel 18">
            <a:extLst>
              <a:ext uri="{FF2B5EF4-FFF2-40B4-BE49-F238E27FC236}">
                <a16:creationId xmlns:a16="http://schemas.microsoft.com/office/drawing/2014/main" id="{1F28250C-E4E2-4D31-B1AA-2639104FACFC}"/>
              </a:ext>
            </a:extLst>
          </p:cNvPr>
          <p:cNvSpPr/>
          <p:nvPr/>
        </p:nvSpPr>
        <p:spPr>
          <a:xfrm>
            <a:off x="1907704" y="2024844"/>
            <a:ext cx="648072" cy="126014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0137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200" b="1" dirty="0">
                <a:solidFill>
                  <a:srgbClr val="0070C0"/>
                </a:solidFill>
              </a:rPr>
              <a:t>Handelsavtaler gir avskoging</a:t>
            </a:r>
          </a:p>
        </p:txBody>
      </p:sp>
      <p:pic>
        <p:nvPicPr>
          <p:cNvPr id="2" name="Bilde 1">
            <a:extLst>
              <a:ext uri="{FF2B5EF4-FFF2-40B4-BE49-F238E27FC236}">
                <a16:creationId xmlns:a16="http://schemas.microsoft.com/office/drawing/2014/main" id="{15C48878-22B8-4265-AC5E-95B250864B93}"/>
              </a:ext>
            </a:extLst>
          </p:cNvPr>
          <p:cNvPicPr>
            <a:picLocks noChangeAspect="1"/>
          </p:cNvPicPr>
          <p:nvPr/>
        </p:nvPicPr>
        <p:blipFill>
          <a:blip r:embed="rId2"/>
          <a:stretch>
            <a:fillRect/>
          </a:stretch>
        </p:blipFill>
        <p:spPr>
          <a:xfrm>
            <a:off x="1864416" y="1412776"/>
            <a:ext cx="5199143" cy="5040560"/>
          </a:xfrm>
          <a:prstGeom prst="rect">
            <a:avLst/>
          </a:prstGeom>
        </p:spPr>
      </p:pic>
      <p:sp>
        <p:nvSpPr>
          <p:cNvPr id="4" name="TekstSylinder 3">
            <a:extLst>
              <a:ext uri="{FF2B5EF4-FFF2-40B4-BE49-F238E27FC236}">
                <a16:creationId xmlns:a16="http://schemas.microsoft.com/office/drawing/2014/main" id="{B4553569-9441-489B-B4C2-D0D246C35C8E}"/>
              </a:ext>
            </a:extLst>
          </p:cNvPr>
          <p:cNvSpPr txBox="1"/>
          <p:nvPr/>
        </p:nvSpPr>
        <p:spPr>
          <a:xfrm>
            <a:off x="5940153" y="6443618"/>
            <a:ext cx="3312368" cy="369332"/>
          </a:xfrm>
          <a:prstGeom prst="rect">
            <a:avLst/>
          </a:prstGeom>
          <a:noFill/>
        </p:spPr>
        <p:txBody>
          <a:bodyPr wrap="square" rtlCol="0">
            <a:spAutoFit/>
          </a:bodyPr>
          <a:lstStyle/>
          <a:p>
            <a:r>
              <a:rPr lang="nb-NO" dirty="0"/>
              <a:t>Kilde: </a:t>
            </a:r>
            <a:r>
              <a:rPr lang="nb-NO" dirty="0" err="1"/>
              <a:t>Abman</a:t>
            </a:r>
            <a:r>
              <a:rPr lang="nb-NO" dirty="0"/>
              <a:t> &amp; Lundberg (2019)</a:t>
            </a:r>
          </a:p>
        </p:txBody>
      </p:sp>
    </p:spTree>
    <p:extLst>
      <p:ext uri="{BB962C8B-B14F-4D97-AF65-F5344CB8AC3E}">
        <p14:creationId xmlns:p14="http://schemas.microsoft.com/office/powerpoint/2010/main" val="443142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200" b="1" dirty="0">
                <a:solidFill>
                  <a:srgbClr val="0070C0"/>
                </a:solidFill>
              </a:rPr>
              <a:t>Er sertifiseringskrav en løsning?</a:t>
            </a:r>
          </a:p>
        </p:txBody>
      </p:sp>
      <p:sp>
        <p:nvSpPr>
          <p:cNvPr id="7" name="Rektangel 6">
            <a:extLst>
              <a:ext uri="{FF2B5EF4-FFF2-40B4-BE49-F238E27FC236}">
                <a16:creationId xmlns:a16="http://schemas.microsoft.com/office/drawing/2014/main" id="{7324DA38-7028-458B-B15F-80B9FEA761F1}"/>
              </a:ext>
            </a:extLst>
          </p:cNvPr>
          <p:cNvSpPr/>
          <p:nvPr/>
        </p:nvSpPr>
        <p:spPr>
          <a:xfrm>
            <a:off x="1907704" y="3284984"/>
            <a:ext cx="648072" cy="25202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254F4D84-4022-4EA1-91D5-3B43C843EE4A}"/>
              </a:ext>
            </a:extLst>
          </p:cNvPr>
          <p:cNvSpPr/>
          <p:nvPr/>
        </p:nvSpPr>
        <p:spPr>
          <a:xfrm>
            <a:off x="1907704" y="2024844"/>
            <a:ext cx="648072" cy="126014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ktangel 9">
            <a:extLst>
              <a:ext uri="{FF2B5EF4-FFF2-40B4-BE49-F238E27FC236}">
                <a16:creationId xmlns:a16="http://schemas.microsoft.com/office/drawing/2014/main" id="{38411117-C871-4B75-B252-18E8206B0756}"/>
              </a:ext>
            </a:extLst>
          </p:cNvPr>
          <p:cNvSpPr/>
          <p:nvPr/>
        </p:nvSpPr>
        <p:spPr>
          <a:xfrm>
            <a:off x="3995936" y="2996952"/>
            <a:ext cx="648072"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ktangel 7">
            <a:extLst>
              <a:ext uri="{FF2B5EF4-FFF2-40B4-BE49-F238E27FC236}">
                <a16:creationId xmlns:a16="http://schemas.microsoft.com/office/drawing/2014/main" id="{C1B4B041-7ACC-4A17-BF2F-46C2B674A981}"/>
              </a:ext>
            </a:extLst>
          </p:cNvPr>
          <p:cNvSpPr/>
          <p:nvPr/>
        </p:nvSpPr>
        <p:spPr>
          <a:xfrm>
            <a:off x="3995936" y="2276872"/>
            <a:ext cx="648072" cy="136815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Rett pilkobling 10">
            <a:extLst>
              <a:ext uri="{FF2B5EF4-FFF2-40B4-BE49-F238E27FC236}">
                <a16:creationId xmlns:a16="http://schemas.microsoft.com/office/drawing/2014/main" id="{2F797EAC-5B3A-4C9E-99EA-A20079288DFF}"/>
              </a:ext>
            </a:extLst>
          </p:cNvPr>
          <p:cNvCxnSpPr>
            <a:cxnSpLocks/>
          </p:cNvCxnSpPr>
          <p:nvPr/>
        </p:nvCxnSpPr>
        <p:spPr>
          <a:xfrm flipV="1">
            <a:off x="2760166" y="3284984"/>
            <a:ext cx="1091754" cy="17641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ett pilkobling 12">
            <a:extLst>
              <a:ext uri="{FF2B5EF4-FFF2-40B4-BE49-F238E27FC236}">
                <a16:creationId xmlns:a16="http://schemas.microsoft.com/office/drawing/2014/main" id="{5862E2A6-CA5C-4DE3-AEAB-15C444788FD9}"/>
              </a:ext>
            </a:extLst>
          </p:cNvPr>
          <p:cNvCxnSpPr>
            <a:cxnSpLocks/>
          </p:cNvCxnSpPr>
          <p:nvPr/>
        </p:nvCxnSpPr>
        <p:spPr>
          <a:xfrm>
            <a:off x="2735796" y="3230979"/>
            <a:ext cx="1176498" cy="19305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Rett linje 17">
            <a:extLst>
              <a:ext uri="{FF2B5EF4-FFF2-40B4-BE49-F238E27FC236}">
                <a16:creationId xmlns:a16="http://schemas.microsoft.com/office/drawing/2014/main" id="{84C5E566-EEEB-4F17-A927-45CC8A128BAB}"/>
              </a:ext>
            </a:extLst>
          </p:cNvPr>
          <p:cNvCxnSpPr>
            <a:cxnSpLocks/>
          </p:cNvCxnSpPr>
          <p:nvPr/>
        </p:nvCxnSpPr>
        <p:spPr>
          <a:xfrm>
            <a:off x="1907704" y="4437112"/>
            <a:ext cx="648072"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1" name="Høyre klammeparentes 20">
            <a:extLst>
              <a:ext uri="{FF2B5EF4-FFF2-40B4-BE49-F238E27FC236}">
                <a16:creationId xmlns:a16="http://schemas.microsoft.com/office/drawing/2014/main" id="{122CD598-B63E-4CE8-8D76-9DC2B679F232}"/>
              </a:ext>
            </a:extLst>
          </p:cNvPr>
          <p:cNvSpPr/>
          <p:nvPr/>
        </p:nvSpPr>
        <p:spPr>
          <a:xfrm>
            <a:off x="2616150" y="4517772"/>
            <a:ext cx="83642" cy="12874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Høyre klammeparentes 21">
            <a:extLst>
              <a:ext uri="{FF2B5EF4-FFF2-40B4-BE49-F238E27FC236}">
                <a16:creationId xmlns:a16="http://schemas.microsoft.com/office/drawing/2014/main" id="{7176C5B0-83C2-4CC3-9037-E540BEA97617}"/>
              </a:ext>
            </a:extLst>
          </p:cNvPr>
          <p:cNvSpPr/>
          <p:nvPr/>
        </p:nvSpPr>
        <p:spPr>
          <a:xfrm>
            <a:off x="2616150" y="2024846"/>
            <a:ext cx="83642" cy="241226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Subtitle 2">
            <a:extLst>
              <a:ext uri="{FF2B5EF4-FFF2-40B4-BE49-F238E27FC236}">
                <a16:creationId xmlns:a16="http://schemas.microsoft.com/office/drawing/2014/main" id="{B6F9B711-34E3-4605-9C76-C37E1191C093}"/>
              </a:ext>
            </a:extLst>
          </p:cNvPr>
          <p:cNvSpPr txBox="1">
            <a:spLocks/>
          </p:cNvSpPr>
          <p:nvPr/>
        </p:nvSpPr>
        <p:spPr>
          <a:xfrm>
            <a:off x="5544108" y="476672"/>
            <a:ext cx="3599892" cy="645333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nb-NO" sz="2000" dirty="0">
              <a:solidFill>
                <a:schemeClr val="tx1"/>
              </a:solidFill>
            </a:endParaRPr>
          </a:p>
          <a:p>
            <a:pPr marL="285750" indent="-285750" algn="l">
              <a:buFont typeface="Arial" panose="020B0604020202020204" pitchFamily="34" charset="0"/>
              <a:buChar char="•"/>
            </a:pPr>
            <a:r>
              <a:rPr lang="nb-NO" sz="2000" dirty="0">
                <a:solidFill>
                  <a:schemeClr val="tx1"/>
                </a:solidFill>
              </a:rPr>
              <a:t>EU/EFTA kan insistere på å kjøpe fra ikke-nylig avskoget område</a:t>
            </a:r>
          </a:p>
          <a:p>
            <a:pPr marL="285750" indent="-285750" algn="l">
              <a:buFont typeface="Arial" panose="020B0604020202020204" pitchFamily="34" charset="0"/>
              <a:buChar char="•"/>
            </a:pPr>
            <a:r>
              <a:rPr lang="nb-NO" sz="2000" dirty="0">
                <a:solidFill>
                  <a:schemeClr val="tx1"/>
                </a:solidFill>
              </a:rPr>
              <a:t>Nylig avskoget område vil dekke innenlandsk etterspørsel </a:t>
            </a:r>
          </a:p>
          <a:p>
            <a:pPr marL="285750" indent="-285750" algn="l">
              <a:buFont typeface="Arial" panose="020B0604020202020204" pitchFamily="34" charset="0"/>
              <a:buChar char="•"/>
            </a:pPr>
            <a:r>
              <a:rPr lang="nb-NO" sz="2000" dirty="0">
                <a:solidFill>
                  <a:schemeClr val="tx1"/>
                </a:solidFill>
              </a:rPr>
              <a:t>Press på avskoging uendret, så sertifiseringskrav har ingen effekt så lenge noen kjøpere er likegyldige til hvor maten kommer fra</a:t>
            </a:r>
          </a:p>
        </p:txBody>
      </p:sp>
    </p:spTree>
    <p:extLst>
      <p:ext uri="{BB962C8B-B14F-4D97-AF65-F5344CB8AC3E}">
        <p14:creationId xmlns:p14="http://schemas.microsoft.com/office/powerpoint/2010/main" val="237863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000" b="1" dirty="0">
                <a:solidFill>
                  <a:srgbClr val="0070C0"/>
                </a:solidFill>
              </a:rPr>
              <a:t>Free Trade Agreements (FTA): CUT</a:t>
            </a:r>
          </a:p>
        </p:txBody>
      </p:sp>
      <p:sp>
        <p:nvSpPr>
          <p:cNvPr id="4" name="TekstSylinder 3">
            <a:extLst>
              <a:ext uri="{FF2B5EF4-FFF2-40B4-BE49-F238E27FC236}">
                <a16:creationId xmlns:a16="http://schemas.microsoft.com/office/drawing/2014/main" id="{B4553569-9441-489B-B4C2-D0D246C35C8E}"/>
              </a:ext>
            </a:extLst>
          </p:cNvPr>
          <p:cNvSpPr txBox="1"/>
          <p:nvPr/>
        </p:nvSpPr>
        <p:spPr>
          <a:xfrm>
            <a:off x="6478109" y="6443618"/>
            <a:ext cx="2774411" cy="369332"/>
          </a:xfrm>
          <a:prstGeom prst="rect">
            <a:avLst/>
          </a:prstGeom>
          <a:noFill/>
        </p:spPr>
        <p:txBody>
          <a:bodyPr wrap="square" rtlCol="0">
            <a:spAutoFit/>
          </a:bodyPr>
          <a:lstStyle/>
          <a:p>
            <a:r>
              <a:rPr lang="nb-NO" dirty="0" err="1"/>
              <a:t>Abman</a:t>
            </a:r>
            <a:r>
              <a:rPr lang="nb-NO" dirty="0"/>
              <a:t> &amp; Lundberg (2019)</a:t>
            </a:r>
          </a:p>
        </p:txBody>
      </p:sp>
      <p:sp>
        <p:nvSpPr>
          <p:cNvPr id="7" name="Rektangel 6">
            <a:extLst>
              <a:ext uri="{FF2B5EF4-FFF2-40B4-BE49-F238E27FC236}">
                <a16:creationId xmlns:a16="http://schemas.microsoft.com/office/drawing/2014/main" id="{7324DA38-7028-458B-B15F-80B9FEA761F1}"/>
              </a:ext>
            </a:extLst>
          </p:cNvPr>
          <p:cNvSpPr/>
          <p:nvPr/>
        </p:nvSpPr>
        <p:spPr>
          <a:xfrm>
            <a:off x="1907704" y="3284984"/>
            <a:ext cx="648072" cy="252028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ktangel 8">
            <a:extLst>
              <a:ext uri="{FF2B5EF4-FFF2-40B4-BE49-F238E27FC236}">
                <a16:creationId xmlns:a16="http://schemas.microsoft.com/office/drawing/2014/main" id="{254F4D84-4022-4EA1-91D5-3B43C843EE4A}"/>
              </a:ext>
            </a:extLst>
          </p:cNvPr>
          <p:cNvSpPr/>
          <p:nvPr/>
        </p:nvSpPr>
        <p:spPr>
          <a:xfrm>
            <a:off x="1907704" y="2024844"/>
            <a:ext cx="648072" cy="126014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ktangel 9">
            <a:extLst>
              <a:ext uri="{FF2B5EF4-FFF2-40B4-BE49-F238E27FC236}">
                <a16:creationId xmlns:a16="http://schemas.microsoft.com/office/drawing/2014/main" id="{38411117-C871-4B75-B252-18E8206B0756}"/>
              </a:ext>
            </a:extLst>
          </p:cNvPr>
          <p:cNvSpPr/>
          <p:nvPr/>
        </p:nvSpPr>
        <p:spPr>
          <a:xfrm>
            <a:off x="3995936" y="2996952"/>
            <a:ext cx="648072" cy="28083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ktangel 7">
            <a:extLst>
              <a:ext uri="{FF2B5EF4-FFF2-40B4-BE49-F238E27FC236}">
                <a16:creationId xmlns:a16="http://schemas.microsoft.com/office/drawing/2014/main" id="{C1B4B041-7ACC-4A17-BF2F-46C2B674A981}"/>
              </a:ext>
            </a:extLst>
          </p:cNvPr>
          <p:cNvSpPr/>
          <p:nvPr/>
        </p:nvSpPr>
        <p:spPr>
          <a:xfrm>
            <a:off x="3995936" y="2024844"/>
            <a:ext cx="648072" cy="9721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3057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000" b="1" dirty="0">
                <a:solidFill>
                  <a:srgbClr val="0070C0"/>
                </a:solidFill>
              </a:rPr>
              <a:t>Free Trade Agreements (FTA):</a:t>
            </a:r>
          </a:p>
          <a:p>
            <a:pPr algn="l"/>
            <a:endParaRPr lang="nb-NO" sz="2000" dirty="0">
              <a:solidFill>
                <a:schemeClr val="tx1"/>
              </a:solidFill>
            </a:endParaRPr>
          </a:p>
          <a:p>
            <a:pPr marL="285750" indent="-285750" algn="l">
              <a:buFont typeface="Arial" panose="020B0604020202020204" pitchFamily="34" charset="0"/>
              <a:buChar char="•"/>
            </a:pPr>
            <a:r>
              <a:rPr lang="nb-NO" sz="2000" dirty="0">
                <a:solidFill>
                  <a:schemeClr val="tx1"/>
                </a:solidFill>
              </a:rPr>
              <a:t>EU kan ønske å utsette FTA, for å hindre økt avskoging.                         Eller: Gjøre FTA betinget på vern. </a:t>
            </a:r>
          </a:p>
          <a:p>
            <a:pPr marL="742950" lvl="1" indent="-285750" algn="l">
              <a:buFont typeface="Arial" panose="020B0604020202020204" pitchFamily="34" charset="0"/>
              <a:buChar char="•"/>
            </a:pPr>
            <a:r>
              <a:rPr lang="nb-NO" sz="2000" dirty="0">
                <a:solidFill>
                  <a:schemeClr val="tx1"/>
                </a:solidFill>
              </a:rPr>
              <a:t>Problem: Ikke «troverdig»: Om mye avskoging likevel har skjedd, blir det ønskelig med </a:t>
            </a:r>
            <a:r>
              <a:rPr lang="nb-NO" sz="2000" dirty="0" smtClean="0">
                <a:solidFill>
                  <a:schemeClr val="tx1"/>
                </a:solidFill>
              </a:rPr>
              <a:t>FTA for begge parter.</a:t>
            </a:r>
            <a:endParaRPr lang="nb-NO" sz="2000" dirty="0">
              <a:solidFill>
                <a:schemeClr val="tx1"/>
              </a:solidFill>
            </a:endParaRPr>
          </a:p>
          <a:p>
            <a:pPr marL="742950" lvl="1" indent="-285750" algn="l">
              <a:buFont typeface="Arial" panose="020B0604020202020204" pitchFamily="34" charset="0"/>
              <a:buChar char="•"/>
            </a:pPr>
            <a:r>
              <a:rPr lang="nb-NO" sz="2000" dirty="0">
                <a:solidFill>
                  <a:schemeClr val="tx1"/>
                </a:solidFill>
              </a:rPr>
              <a:t>Når avskoging </a:t>
            </a:r>
            <a:r>
              <a:rPr lang="nb-NO" sz="2000" i="1" dirty="0">
                <a:solidFill>
                  <a:schemeClr val="tx1"/>
                </a:solidFill>
              </a:rPr>
              <a:t>må</a:t>
            </a:r>
            <a:r>
              <a:rPr lang="nb-NO" sz="2000" dirty="0">
                <a:solidFill>
                  <a:schemeClr val="tx1"/>
                </a:solidFill>
              </a:rPr>
              <a:t> skje for å få FTA, kan det øke avskogingen for å få en FTA i havn raskere.</a:t>
            </a:r>
          </a:p>
          <a:p>
            <a:pPr marL="742950" lvl="1" indent="-285750" algn="l">
              <a:buFont typeface="Arial" panose="020B0604020202020204" pitchFamily="34" charset="0"/>
              <a:buChar char="•"/>
            </a:pPr>
            <a:r>
              <a:rPr lang="nb-NO" sz="2000" dirty="0">
                <a:solidFill>
                  <a:schemeClr val="tx1"/>
                </a:solidFill>
              </a:rPr>
              <a:t>Med press/boycott:  Kan lønne seg å avskoge enda raskere, for å korte ned denne kostbare perioden med press/</a:t>
            </a:r>
            <a:r>
              <a:rPr lang="nb-NO" sz="2000" dirty="0" err="1">
                <a:solidFill>
                  <a:schemeClr val="tx1"/>
                </a:solidFill>
              </a:rPr>
              <a:t>boycott</a:t>
            </a:r>
            <a:r>
              <a:rPr lang="nb-NO" sz="2000" dirty="0" smtClean="0">
                <a:solidFill>
                  <a:schemeClr val="tx1"/>
                </a:solidFill>
              </a:rPr>
              <a:t>.</a:t>
            </a:r>
            <a:endParaRPr lang="nb-NO" sz="2000" dirty="0">
              <a:solidFill>
                <a:schemeClr val="tx1"/>
              </a:solidFill>
            </a:endParaRPr>
          </a:p>
        </p:txBody>
      </p:sp>
    </p:spTree>
    <p:extLst>
      <p:ext uri="{BB962C8B-B14F-4D97-AF65-F5344CB8AC3E}">
        <p14:creationId xmlns:p14="http://schemas.microsoft.com/office/powerpoint/2010/main" val="358533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1907704" y="6453336"/>
            <a:ext cx="4896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907704" y="3501008"/>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720588" y="4257092"/>
            <a:ext cx="5256584" cy="43924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8" name="Multiply 7"/>
          <p:cNvSpPr/>
          <p:nvPr/>
        </p:nvSpPr>
        <p:spPr>
          <a:xfrm>
            <a:off x="2436891" y="5930933"/>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Multiply 8"/>
          <p:cNvSpPr/>
          <p:nvPr/>
        </p:nvSpPr>
        <p:spPr>
          <a:xfrm>
            <a:off x="3779912" y="4869160"/>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10"/>
          <p:cNvSpPr txBox="1"/>
          <p:nvPr/>
        </p:nvSpPr>
        <p:spPr>
          <a:xfrm>
            <a:off x="7020272" y="6381328"/>
            <a:ext cx="1584176" cy="369332"/>
          </a:xfrm>
          <a:prstGeom prst="rect">
            <a:avLst/>
          </a:prstGeom>
          <a:noFill/>
        </p:spPr>
        <p:txBody>
          <a:bodyPr wrap="square" rtlCol="0">
            <a:spAutoFit/>
          </a:bodyPr>
          <a:lstStyle/>
          <a:p>
            <a:r>
              <a:rPr lang="nb-NO" dirty="0"/>
              <a:t>Gevinst EFTA</a:t>
            </a:r>
          </a:p>
        </p:txBody>
      </p:sp>
      <p:sp>
        <p:nvSpPr>
          <p:cNvPr id="12" name="TextBox 11"/>
          <p:cNvSpPr txBox="1"/>
          <p:nvPr/>
        </p:nvSpPr>
        <p:spPr>
          <a:xfrm>
            <a:off x="755576" y="3581401"/>
            <a:ext cx="1584176" cy="646331"/>
          </a:xfrm>
          <a:prstGeom prst="rect">
            <a:avLst/>
          </a:prstGeom>
          <a:noFill/>
        </p:spPr>
        <p:txBody>
          <a:bodyPr wrap="square" rtlCol="0">
            <a:spAutoFit/>
          </a:bodyPr>
          <a:lstStyle/>
          <a:p>
            <a:r>
              <a:rPr lang="nb-NO" dirty="0"/>
              <a:t>Gevinst </a:t>
            </a:r>
          </a:p>
          <a:p>
            <a:r>
              <a:rPr lang="nb-NO" dirty="0"/>
              <a:t>Mercosur</a:t>
            </a:r>
          </a:p>
        </p:txBody>
      </p:sp>
      <p:cxnSp>
        <p:nvCxnSpPr>
          <p:cNvPr id="14" name="Straight Arrow Connector 13"/>
          <p:cNvCxnSpPr/>
          <p:nvPr/>
        </p:nvCxnSpPr>
        <p:spPr>
          <a:xfrm flipH="1">
            <a:off x="2696098" y="6032624"/>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085946" y="4977172"/>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42240" y="4792506"/>
            <a:ext cx="1584176" cy="369332"/>
          </a:xfrm>
          <a:prstGeom prst="rect">
            <a:avLst/>
          </a:prstGeom>
          <a:noFill/>
        </p:spPr>
        <p:txBody>
          <a:bodyPr wrap="square" rtlCol="0">
            <a:spAutoFit/>
          </a:bodyPr>
          <a:lstStyle/>
          <a:p>
            <a:r>
              <a:rPr lang="nb-NO" dirty="0"/>
              <a:t>FTA</a:t>
            </a:r>
          </a:p>
        </p:txBody>
      </p:sp>
      <p:sp>
        <p:nvSpPr>
          <p:cNvPr id="18" name="TextBox 17"/>
          <p:cNvSpPr txBox="1"/>
          <p:nvPr/>
        </p:nvSpPr>
        <p:spPr>
          <a:xfrm>
            <a:off x="2987824" y="5847958"/>
            <a:ext cx="2520280" cy="369332"/>
          </a:xfrm>
          <a:prstGeom prst="rect">
            <a:avLst/>
          </a:prstGeom>
          <a:noFill/>
        </p:spPr>
        <p:txBody>
          <a:bodyPr wrap="square" rtlCol="0">
            <a:spAutoFit/>
          </a:bodyPr>
          <a:lstStyle/>
          <a:p>
            <a:r>
              <a:rPr lang="nb-NO" dirty="0"/>
              <a:t>Uten handel</a:t>
            </a:r>
          </a:p>
        </p:txBody>
      </p:sp>
      <p:sp>
        <p:nvSpPr>
          <p:cNvPr id="20" name="Subtitle 2"/>
          <p:cNvSpPr>
            <a:spLocks noGrp="1"/>
          </p:cNvSpPr>
          <p:nvPr>
            <p:ph type="subTitle" idx="1"/>
          </p:nvPr>
        </p:nvSpPr>
        <p:spPr>
          <a:xfrm>
            <a:off x="449542" y="563275"/>
            <a:ext cx="4086454" cy="821883"/>
          </a:xfrm>
        </p:spPr>
        <p:txBody>
          <a:bodyPr>
            <a:normAutofit/>
          </a:bodyPr>
          <a:lstStyle/>
          <a:p>
            <a:pPr algn="l"/>
            <a:r>
              <a:rPr lang="nb-NO" sz="2200" b="1" dirty="0" smtClean="0">
                <a:solidFill>
                  <a:srgbClr val="0070C0"/>
                </a:solidFill>
              </a:rPr>
              <a:t>Tomme trusler</a:t>
            </a:r>
            <a:endParaRPr lang="nb-NO" sz="2200" b="1" dirty="0">
              <a:solidFill>
                <a:srgbClr val="0070C0"/>
              </a:solidFill>
            </a:endParaRPr>
          </a:p>
        </p:txBody>
      </p:sp>
      <p:sp>
        <p:nvSpPr>
          <p:cNvPr id="16" name="Subtitle 2">
            <a:extLst>
              <a:ext uri="{FF2B5EF4-FFF2-40B4-BE49-F238E27FC236}">
                <a16:creationId xmlns:a16="http://schemas.microsoft.com/office/drawing/2014/main" id="{B6F9B711-34E3-4605-9C76-C37E1191C093}"/>
              </a:ext>
            </a:extLst>
          </p:cNvPr>
          <p:cNvSpPr txBox="1">
            <a:spLocks/>
          </p:cNvSpPr>
          <p:nvPr/>
        </p:nvSpPr>
        <p:spPr>
          <a:xfrm>
            <a:off x="5544108" y="476672"/>
            <a:ext cx="3599892" cy="567028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nb-NO" sz="2000" dirty="0">
                <a:solidFill>
                  <a:schemeClr val="tx1"/>
                </a:solidFill>
              </a:rPr>
              <a:t>EU kan ønske å utsette FTA, for å hindre økt avskoging.                         Eller: Gjøre FTA betinget på vern. </a:t>
            </a:r>
            <a:endParaRPr lang="nb-NO" sz="2000" dirty="0" smtClean="0">
              <a:solidFill>
                <a:schemeClr val="tx1"/>
              </a:solidFill>
            </a:endParaRPr>
          </a:p>
          <a:p>
            <a:pPr marL="285750" indent="-285750" algn="l">
              <a:buFont typeface="Arial" panose="020B0604020202020204" pitchFamily="34" charset="0"/>
              <a:buChar char="•"/>
            </a:pPr>
            <a:r>
              <a:rPr lang="nb-NO" sz="2000" dirty="0" smtClean="0">
                <a:solidFill>
                  <a:schemeClr val="tx1"/>
                </a:solidFill>
              </a:rPr>
              <a:t>Problem</a:t>
            </a:r>
            <a:r>
              <a:rPr lang="nb-NO" sz="2000" dirty="0">
                <a:solidFill>
                  <a:schemeClr val="tx1"/>
                </a:solidFill>
              </a:rPr>
              <a:t>: Ikke «troverdig»: Om mye avskoging likevel har skjedd, blir det ønskelig med FTA for begge </a:t>
            </a:r>
            <a:r>
              <a:rPr lang="nb-NO" sz="2000" dirty="0" smtClean="0">
                <a:solidFill>
                  <a:schemeClr val="tx1"/>
                </a:solidFill>
              </a:rPr>
              <a:t>parter.</a:t>
            </a:r>
          </a:p>
          <a:p>
            <a:pPr marL="285750" indent="-285750" algn="l">
              <a:buFont typeface="Arial" panose="020B0604020202020204" pitchFamily="34" charset="0"/>
              <a:buChar char="•"/>
            </a:pPr>
            <a:r>
              <a:rPr lang="nb-NO" sz="2000" dirty="0" smtClean="0">
                <a:solidFill>
                  <a:schemeClr val="tx1"/>
                </a:solidFill>
              </a:rPr>
              <a:t>Når </a:t>
            </a:r>
            <a:r>
              <a:rPr lang="nb-NO" sz="2000" dirty="0">
                <a:solidFill>
                  <a:schemeClr val="tx1"/>
                </a:solidFill>
              </a:rPr>
              <a:t>avskoging </a:t>
            </a:r>
            <a:r>
              <a:rPr lang="nb-NO" sz="2000" i="1" dirty="0">
                <a:solidFill>
                  <a:schemeClr val="tx1"/>
                </a:solidFill>
              </a:rPr>
              <a:t>må</a:t>
            </a:r>
            <a:r>
              <a:rPr lang="nb-NO" sz="2000" dirty="0">
                <a:solidFill>
                  <a:schemeClr val="tx1"/>
                </a:solidFill>
              </a:rPr>
              <a:t> skje for å få FTA, kan det øke avskogingen for å få en FTA i havn </a:t>
            </a:r>
            <a:r>
              <a:rPr lang="nb-NO" sz="2000" dirty="0" smtClean="0">
                <a:solidFill>
                  <a:schemeClr val="tx1"/>
                </a:solidFill>
              </a:rPr>
              <a:t>raskere.</a:t>
            </a:r>
          </a:p>
          <a:p>
            <a:pPr marL="285750" indent="-285750" algn="l">
              <a:buFont typeface="Arial" panose="020B0604020202020204" pitchFamily="34" charset="0"/>
              <a:buChar char="•"/>
            </a:pPr>
            <a:r>
              <a:rPr lang="nb-NO" sz="2000" dirty="0" smtClean="0">
                <a:solidFill>
                  <a:schemeClr val="tx1"/>
                </a:solidFill>
              </a:rPr>
              <a:t>Med </a:t>
            </a:r>
            <a:r>
              <a:rPr lang="nb-NO" sz="2000" dirty="0">
                <a:solidFill>
                  <a:schemeClr val="tx1"/>
                </a:solidFill>
              </a:rPr>
              <a:t>press/</a:t>
            </a:r>
            <a:r>
              <a:rPr lang="nb-NO" sz="2000" dirty="0" err="1">
                <a:solidFill>
                  <a:schemeClr val="tx1"/>
                </a:solidFill>
              </a:rPr>
              <a:t>boycott</a:t>
            </a:r>
            <a:r>
              <a:rPr lang="nb-NO" sz="2000" dirty="0">
                <a:solidFill>
                  <a:schemeClr val="tx1"/>
                </a:solidFill>
              </a:rPr>
              <a:t>:  Kan lønne seg å avskoge enda raskere, for å korte ned denne kostbare perioden med press/</a:t>
            </a:r>
            <a:r>
              <a:rPr lang="nb-NO" sz="2000" dirty="0" err="1">
                <a:solidFill>
                  <a:schemeClr val="tx1"/>
                </a:solidFill>
              </a:rPr>
              <a:t>boycott</a:t>
            </a:r>
            <a:r>
              <a:rPr lang="nb-NO" sz="2000" dirty="0" smtClean="0">
                <a:solidFill>
                  <a:schemeClr val="tx1"/>
                </a:solidFill>
              </a:rPr>
              <a:t>.</a:t>
            </a:r>
            <a:endParaRPr lang="nb-NO" sz="2000" dirty="0">
              <a:solidFill>
                <a:schemeClr val="tx1"/>
              </a:solidFill>
            </a:endParaRPr>
          </a:p>
        </p:txBody>
      </p:sp>
    </p:spTree>
    <p:extLst>
      <p:ext uri="{BB962C8B-B14F-4D97-AF65-F5344CB8AC3E}">
        <p14:creationId xmlns:p14="http://schemas.microsoft.com/office/powerpoint/2010/main" val="313255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p:bldP spid="12" grpId="0"/>
      <p:bldP spid="17" grpId="0"/>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1907704" y="6453336"/>
            <a:ext cx="4896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907704" y="3501008"/>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720588" y="4257092"/>
            <a:ext cx="5256584" cy="43924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8" name="Multiply 7"/>
          <p:cNvSpPr/>
          <p:nvPr/>
        </p:nvSpPr>
        <p:spPr>
          <a:xfrm>
            <a:off x="2436891" y="5930933"/>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Multiply 8"/>
          <p:cNvSpPr/>
          <p:nvPr/>
        </p:nvSpPr>
        <p:spPr>
          <a:xfrm>
            <a:off x="3779912" y="4869160"/>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10"/>
          <p:cNvSpPr txBox="1"/>
          <p:nvPr/>
        </p:nvSpPr>
        <p:spPr>
          <a:xfrm>
            <a:off x="7020272" y="6381328"/>
            <a:ext cx="1584176" cy="369332"/>
          </a:xfrm>
          <a:prstGeom prst="rect">
            <a:avLst/>
          </a:prstGeom>
          <a:noFill/>
        </p:spPr>
        <p:txBody>
          <a:bodyPr wrap="square" rtlCol="0">
            <a:spAutoFit/>
          </a:bodyPr>
          <a:lstStyle/>
          <a:p>
            <a:r>
              <a:rPr lang="nb-NO" dirty="0"/>
              <a:t>Gevinst EFTA</a:t>
            </a:r>
          </a:p>
        </p:txBody>
      </p:sp>
      <p:sp>
        <p:nvSpPr>
          <p:cNvPr id="12" name="TextBox 11"/>
          <p:cNvSpPr txBox="1"/>
          <p:nvPr/>
        </p:nvSpPr>
        <p:spPr>
          <a:xfrm>
            <a:off x="755576" y="3581401"/>
            <a:ext cx="1584176" cy="646331"/>
          </a:xfrm>
          <a:prstGeom prst="rect">
            <a:avLst/>
          </a:prstGeom>
          <a:noFill/>
        </p:spPr>
        <p:txBody>
          <a:bodyPr wrap="square" rtlCol="0">
            <a:spAutoFit/>
          </a:bodyPr>
          <a:lstStyle/>
          <a:p>
            <a:r>
              <a:rPr lang="nb-NO" dirty="0"/>
              <a:t>Gevinst </a:t>
            </a:r>
          </a:p>
          <a:p>
            <a:r>
              <a:rPr lang="nb-NO" dirty="0"/>
              <a:t>Mercosur</a:t>
            </a:r>
          </a:p>
        </p:txBody>
      </p:sp>
      <p:cxnSp>
        <p:nvCxnSpPr>
          <p:cNvPr id="14" name="Straight Arrow Connector 13"/>
          <p:cNvCxnSpPr/>
          <p:nvPr/>
        </p:nvCxnSpPr>
        <p:spPr>
          <a:xfrm flipH="1">
            <a:off x="2696098" y="6032624"/>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085946" y="4977172"/>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42240" y="4792506"/>
            <a:ext cx="1584176" cy="369332"/>
          </a:xfrm>
          <a:prstGeom prst="rect">
            <a:avLst/>
          </a:prstGeom>
          <a:noFill/>
        </p:spPr>
        <p:txBody>
          <a:bodyPr wrap="square" rtlCol="0">
            <a:spAutoFit/>
          </a:bodyPr>
          <a:lstStyle/>
          <a:p>
            <a:r>
              <a:rPr lang="nb-NO" dirty="0"/>
              <a:t>FTA</a:t>
            </a:r>
          </a:p>
        </p:txBody>
      </p:sp>
      <p:sp>
        <p:nvSpPr>
          <p:cNvPr id="18" name="TextBox 17"/>
          <p:cNvSpPr txBox="1"/>
          <p:nvPr/>
        </p:nvSpPr>
        <p:spPr>
          <a:xfrm>
            <a:off x="2987824" y="5847958"/>
            <a:ext cx="2520280" cy="369332"/>
          </a:xfrm>
          <a:prstGeom prst="rect">
            <a:avLst/>
          </a:prstGeom>
          <a:noFill/>
        </p:spPr>
        <p:txBody>
          <a:bodyPr wrap="square" rtlCol="0">
            <a:spAutoFit/>
          </a:bodyPr>
          <a:lstStyle/>
          <a:p>
            <a:r>
              <a:rPr lang="nb-NO" dirty="0"/>
              <a:t>Uten handel</a:t>
            </a:r>
          </a:p>
        </p:txBody>
      </p:sp>
      <p:sp>
        <p:nvSpPr>
          <p:cNvPr id="20" name="Subtitle 2"/>
          <p:cNvSpPr>
            <a:spLocks noGrp="1"/>
          </p:cNvSpPr>
          <p:nvPr>
            <p:ph type="subTitle" idx="1"/>
          </p:nvPr>
        </p:nvSpPr>
        <p:spPr>
          <a:xfrm>
            <a:off x="449542" y="563275"/>
            <a:ext cx="7920880" cy="3312368"/>
          </a:xfrm>
        </p:spPr>
        <p:txBody>
          <a:bodyPr>
            <a:normAutofit/>
          </a:bodyPr>
          <a:lstStyle/>
          <a:p>
            <a:pPr algn="l"/>
            <a:r>
              <a:rPr lang="nb-NO" sz="2000" b="1" dirty="0">
                <a:solidFill>
                  <a:srgbClr val="0070C0"/>
                </a:solidFill>
              </a:rPr>
              <a:t>Dynamic Trade Agreements (DTA):</a:t>
            </a:r>
          </a:p>
          <a:p>
            <a:pPr marL="285750" indent="-285750" algn="l">
              <a:buFont typeface="Arial" panose="020B0604020202020204" pitchFamily="34" charset="0"/>
              <a:buChar char="•"/>
            </a:pPr>
            <a:r>
              <a:rPr lang="nb-NO" sz="2000" dirty="0">
                <a:solidFill>
                  <a:schemeClr val="tx1"/>
                </a:solidFill>
              </a:rPr>
              <a:t>Den potensielle gevinsten ved handel er stor.</a:t>
            </a:r>
          </a:p>
          <a:p>
            <a:pPr marL="285750" indent="-285750" algn="l">
              <a:buFont typeface="Arial" panose="020B0604020202020204" pitchFamily="34" charset="0"/>
              <a:buChar char="•"/>
            </a:pPr>
            <a:r>
              <a:rPr lang="nb-NO" sz="2000" dirty="0">
                <a:solidFill>
                  <a:schemeClr val="tx1"/>
                </a:solidFill>
              </a:rPr>
              <a:t>Denne gevinsten kan fordeles mellom partene på mer enn én måte.</a:t>
            </a:r>
          </a:p>
          <a:p>
            <a:pPr marL="285750" indent="-285750" algn="l">
              <a:buFont typeface="Arial" panose="020B0604020202020204" pitchFamily="34" charset="0"/>
              <a:buChar char="•"/>
            </a:pPr>
            <a:r>
              <a:rPr lang="nb-NO" sz="2000" dirty="0">
                <a:solidFill>
                  <a:schemeClr val="tx1"/>
                </a:solidFill>
              </a:rPr>
              <a:t>F.eks: EFTA har hatt kvoter for kjøtt og en tollsats på import innenfor kvoten. Om denne tollsatsen synker, så vil importen kanskje uansett være den samme, men Brasil tjener, og Norge (som nasjon) taper, på denne tollreduksjonen. </a:t>
            </a:r>
          </a:p>
        </p:txBody>
      </p:sp>
    </p:spTree>
    <p:extLst>
      <p:ext uri="{BB962C8B-B14F-4D97-AF65-F5344CB8AC3E}">
        <p14:creationId xmlns:p14="http://schemas.microsoft.com/office/powerpoint/2010/main" val="338177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1907704" y="6453336"/>
            <a:ext cx="4896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907704" y="3501008"/>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720588" y="4257092"/>
            <a:ext cx="5256584" cy="43924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8" name="Multiply 7"/>
          <p:cNvSpPr/>
          <p:nvPr/>
        </p:nvSpPr>
        <p:spPr>
          <a:xfrm>
            <a:off x="4139952" y="5373216"/>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Multiply 8"/>
          <p:cNvSpPr/>
          <p:nvPr/>
        </p:nvSpPr>
        <p:spPr>
          <a:xfrm>
            <a:off x="3779912" y="4869160"/>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10"/>
          <p:cNvSpPr txBox="1"/>
          <p:nvPr/>
        </p:nvSpPr>
        <p:spPr>
          <a:xfrm>
            <a:off x="7020272" y="6381328"/>
            <a:ext cx="1584176" cy="369332"/>
          </a:xfrm>
          <a:prstGeom prst="rect">
            <a:avLst/>
          </a:prstGeom>
          <a:noFill/>
        </p:spPr>
        <p:txBody>
          <a:bodyPr wrap="square" rtlCol="0">
            <a:spAutoFit/>
          </a:bodyPr>
          <a:lstStyle/>
          <a:p>
            <a:r>
              <a:rPr lang="nb-NO" dirty="0"/>
              <a:t>Gevinst EFTA</a:t>
            </a:r>
          </a:p>
        </p:txBody>
      </p:sp>
      <p:sp>
        <p:nvSpPr>
          <p:cNvPr id="12" name="TextBox 11"/>
          <p:cNvSpPr txBox="1"/>
          <p:nvPr/>
        </p:nvSpPr>
        <p:spPr>
          <a:xfrm>
            <a:off x="755576" y="3581401"/>
            <a:ext cx="1584176" cy="646331"/>
          </a:xfrm>
          <a:prstGeom prst="rect">
            <a:avLst/>
          </a:prstGeom>
          <a:noFill/>
        </p:spPr>
        <p:txBody>
          <a:bodyPr wrap="square" rtlCol="0">
            <a:spAutoFit/>
          </a:bodyPr>
          <a:lstStyle/>
          <a:p>
            <a:r>
              <a:rPr lang="nb-NO" dirty="0"/>
              <a:t>Gevinst </a:t>
            </a:r>
          </a:p>
          <a:p>
            <a:r>
              <a:rPr lang="nb-NO" dirty="0"/>
              <a:t>Mercosur</a:t>
            </a:r>
          </a:p>
        </p:txBody>
      </p:sp>
      <p:cxnSp>
        <p:nvCxnSpPr>
          <p:cNvPr id="14" name="Straight Arrow Connector 13"/>
          <p:cNvCxnSpPr/>
          <p:nvPr/>
        </p:nvCxnSpPr>
        <p:spPr>
          <a:xfrm flipH="1">
            <a:off x="4535996" y="5481228"/>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085946" y="4977172"/>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42240" y="4792506"/>
            <a:ext cx="1584176" cy="369332"/>
          </a:xfrm>
          <a:prstGeom prst="rect">
            <a:avLst/>
          </a:prstGeom>
          <a:noFill/>
        </p:spPr>
        <p:txBody>
          <a:bodyPr wrap="square" rtlCol="0">
            <a:spAutoFit/>
          </a:bodyPr>
          <a:lstStyle/>
          <a:p>
            <a:r>
              <a:rPr lang="nb-NO" dirty="0"/>
              <a:t>FTA</a:t>
            </a:r>
          </a:p>
        </p:txBody>
      </p:sp>
      <p:sp>
        <p:nvSpPr>
          <p:cNvPr id="18" name="TextBox 17"/>
          <p:cNvSpPr txBox="1"/>
          <p:nvPr/>
        </p:nvSpPr>
        <p:spPr>
          <a:xfrm>
            <a:off x="4932040" y="5296562"/>
            <a:ext cx="2520280" cy="369332"/>
          </a:xfrm>
          <a:prstGeom prst="rect">
            <a:avLst/>
          </a:prstGeom>
          <a:noFill/>
        </p:spPr>
        <p:txBody>
          <a:bodyPr wrap="square" rtlCol="0">
            <a:spAutoFit/>
          </a:bodyPr>
          <a:lstStyle/>
          <a:p>
            <a:r>
              <a:rPr lang="nb-NO" dirty="0"/>
              <a:t>Toll for kjøtt (Mercosur)</a:t>
            </a:r>
          </a:p>
        </p:txBody>
      </p:sp>
      <p:sp>
        <p:nvSpPr>
          <p:cNvPr id="20" name="Subtitle 2"/>
          <p:cNvSpPr>
            <a:spLocks noGrp="1"/>
          </p:cNvSpPr>
          <p:nvPr>
            <p:ph type="subTitle" idx="1"/>
          </p:nvPr>
        </p:nvSpPr>
        <p:spPr>
          <a:xfrm>
            <a:off x="449542" y="563275"/>
            <a:ext cx="7920880" cy="3312368"/>
          </a:xfrm>
        </p:spPr>
        <p:txBody>
          <a:bodyPr>
            <a:normAutofit/>
          </a:bodyPr>
          <a:lstStyle/>
          <a:p>
            <a:pPr algn="l"/>
            <a:r>
              <a:rPr lang="nb-NO" sz="2000" b="1" dirty="0">
                <a:solidFill>
                  <a:srgbClr val="0070C0"/>
                </a:solidFill>
              </a:rPr>
              <a:t>Dynamic Trade Agreements (DTA):</a:t>
            </a:r>
          </a:p>
          <a:p>
            <a:pPr marL="285750" indent="-285750" algn="l">
              <a:buFont typeface="Arial" panose="020B0604020202020204" pitchFamily="34" charset="0"/>
              <a:buChar char="•"/>
            </a:pPr>
            <a:r>
              <a:rPr lang="nb-NO" sz="2000" dirty="0">
                <a:solidFill>
                  <a:schemeClr val="tx1"/>
                </a:solidFill>
              </a:rPr>
              <a:t>Den potensielle gevinsten ved handel er stor.</a:t>
            </a:r>
          </a:p>
          <a:p>
            <a:pPr marL="285750" indent="-285750" algn="l">
              <a:buFont typeface="Arial" panose="020B0604020202020204" pitchFamily="34" charset="0"/>
              <a:buChar char="•"/>
            </a:pPr>
            <a:r>
              <a:rPr lang="nb-NO" sz="2000" dirty="0">
                <a:solidFill>
                  <a:schemeClr val="tx1"/>
                </a:solidFill>
              </a:rPr>
              <a:t>Denne gevinsten kan fordeles mellom partene på mer enn én måte.</a:t>
            </a:r>
          </a:p>
          <a:p>
            <a:pPr marL="285750" indent="-285750" algn="l">
              <a:buFont typeface="Arial" panose="020B0604020202020204" pitchFamily="34" charset="0"/>
              <a:buChar char="•"/>
            </a:pPr>
            <a:r>
              <a:rPr lang="nb-NO" sz="2000" dirty="0">
                <a:solidFill>
                  <a:schemeClr val="tx1"/>
                </a:solidFill>
              </a:rPr>
              <a:t>F.eks: EFTA har hatt kvoter for kjøtt og en tollsats på import innenfor kvoten. Om denne tollsatsen synker, så vil importen kanskje uansett være den samme, men Brasil tjener, og Norge (som nasjon) taper, på denne tollreduksjonen. </a:t>
            </a:r>
          </a:p>
        </p:txBody>
      </p:sp>
    </p:spTree>
    <p:extLst>
      <p:ext uri="{BB962C8B-B14F-4D97-AF65-F5344CB8AC3E}">
        <p14:creationId xmlns:p14="http://schemas.microsoft.com/office/powerpoint/2010/main" val="194985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1907704" y="6453336"/>
            <a:ext cx="4896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907704" y="3501008"/>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720588" y="4257092"/>
            <a:ext cx="5256584" cy="43924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8" name="Multiply 7"/>
          <p:cNvSpPr/>
          <p:nvPr/>
        </p:nvSpPr>
        <p:spPr>
          <a:xfrm>
            <a:off x="4139952" y="5373216"/>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Multiply 8"/>
          <p:cNvSpPr/>
          <p:nvPr/>
        </p:nvSpPr>
        <p:spPr>
          <a:xfrm>
            <a:off x="3779912" y="4869160"/>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Multiply 9"/>
          <p:cNvSpPr/>
          <p:nvPr/>
        </p:nvSpPr>
        <p:spPr>
          <a:xfrm>
            <a:off x="3131840" y="4437112"/>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10"/>
          <p:cNvSpPr txBox="1"/>
          <p:nvPr/>
        </p:nvSpPr>
        <p:spPr>
          <a:xfrm>
            <a:off x="7020272" y="6381328"/>
            <a:ext cx="1584176" cy="369332"/>
          </a:xfrm>
          <a:prstGeom prst="rect">
            <a:avLst/>
          </a:prstGeom>
          <a:noFill/>
        </p:spPr>
        <p:txBody>
          <a:bodyPr wrap="square" rtlCol="0">
            <a:spAutoFit/>
          </a:bodyPr>
          <a:lstStyle/>
          <a:p>
            <a:r>
              <a:rPr lang="nb-NO" dirty="0"/>
              <a:t>Gevinst EFTA</a:t>
            </a:r>
          </a:p>
        </p:txBody>
      </p:sp>
      <p:sp>
        <p:nvSpPr>
          <p:cNvPr id="12" name="TextBox 11"/>
          <p:cNvSpPr txBox="1"/>
          <p:nvPr/>
        </p:nvSpPr>
        <p:spPr>
          <a:xfrm>
            <a:off x="755576" y="3581401"/>
            <a:ext cx="1584176" cy="646331"/>
          </a:xfrm>
          <a:prstGeom prst="rect">
            <a:avLst/>
          </a:prstGeom>
          <a:noFill/>
        </p:spPr>
        <p:txBody>
          <a:bodyPr wrap="square" rtlCol="0">
            <a:spAutoFit/>
          </a:bodyPr>
          <a:lstStyle/>
          <a:p>
            <a:r>
              <a:rPr lang="nb-NO" dirty="0"/>
              <a:t>Gevinst </a:t>
            </a:r>
          </a:p>
          <a:p>
            <a:r>
              <a:rPr lang="nb-NO" dirty="0"/>
              <a:t>Mercosur</a:t>
            </a:r>
          </a:p>
        </p:txBody>
      </p:sp>
      <p:cxnSp>
        <p:nvCxnSpPr>
          <p:cNvPr id="14" name="Straight Arrow Connector 13"/>
          <p:cNvCxnSpPr/>
          <p:nvPr/>
        </p:nvCxnSpPr>
        <p:spPr>
          <a:xfrm flipH="1">
            <a:off x="4535996" y="5481228"/>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085946" y="4977172"/>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491880" y="4545124"/>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42240" y="4792506"/>
            <a:ext cx="1584176" cy="369332"/>
          </a:xfrm>
          <a:prstGeom prst="rect">
            <a:avLst/>
          </a:prstGeom>
          <a:noFill/>
        </p:spPr>
        <p:txBody>
          <a:bodyPr wrap="square" rtlCol="0">
            <a:spAutoFit/>
          </a:bodyPr>
          <a:lstStyle/>
          <a:p>
            <a:r>
              <a:rPr lang="nb-NO" dirty="0"/>
              <a:t>FTA</a:t>
            </a:r>
          </a:p>
        </p:txBody>
      </p:sp>
      <p:sp>
        <p:nvSpPr>
          <p:cNvPr id="18" name="TextBox 17"/>
          <p:cNvSpPr txBox="1"/>
          <p:nvPr/>
        </p:nvSpPr>
        <p:spPr>
          <a:xfrm>
            <a:off x="4932040" y="5296562"/>
            <a:ext cx="2520280" cy="369332"/>
          </a:xfrm>
          <a:prstGeom prst="rect">
            <a:avLst/>
          </a:prstGeom>
          <a:noFill/>
        </p:spPr>
        <p:txBody>
          <a:bodyPr wrap="square" rtlCol="0">
            <a:spAutoFit/>
          </a:bodyPr>
          <a:lstStyle/>
          <a:p>
            <a:r>
              <a:rPr lang="nb-NO" dirty="0"/>
              <a:t>Toll for kjøtt (Mercosur)</a:t>
            </a:r>
          </a:p>
        </p:txBody>
      </p:sp>
      <p:sp>
        <p:nvSpPr>
          <p:cNvPr id="19" name="TextBox 18"/>
          <p:cNvSpPr txBox="1"/>
          <p:nvPr/>
        </p:nvSpPr>
        <p:spPr>
          <a:xfrm>
            <a:off x="3923928" y="4351166"/>
            <a:ext cx="2088232" cy="369332"/>
          </a:xfrm>
          <a:prstGeom prst="rect">
            <a:avLst/>
          </a:prstGeom>
          <a:noFill/>
        </p:spPr>
        <p:txBody>
          <a:bodyPr wrap="square" rtlCol="0">
            <a:spAutoFit/>
          </a:bodyPr>
          <a:lstStyle/>
          <a:p>
            <a:r>
              <a:rPr lang="nb-NO" dirty="0"/>
              <a:t>Toll på laks (EFTA)</a:t>
            </a:r>
          </a:p>
        </p:txBody>
      </p:sp>
      <p:sp>
        <p:nvSpPr>
          <p:cNvPr id="20" name="Subtitle 2"/>
          <p:cNvSpPr>
            <a:spLocks noGrp="1"/>
          </p:cNvSpPr>
          <p:nvPr>
            <p:ph type="subTitle" idx="1"/>
          </p:nvPr>
        </p:nvSpPr>
        <p:spPr>
          <a:xfrm>
            <a:off x="445796" y="582984"/>
            <a:ext cx="7992888" cy="3838736"/>
          </a:xfrm>
        </p:spPr>
        <p:txBody>
          <a:bodyPr>
            <a:normAutofit/>
          </a:bodyPr>
          <a:lstStyle/>
          <a:p>
            <a:pPr algn="l"/>
            <a:r>
              <a:rPr lang="nb-NO" sz="2000" b="1" dirty="0">
                <a:solidFill>
                  <a:srgbClr val="0070C0"/>
                </a:solidFill>
              </a:rPr>
              <a:t>Dynamic Trade Agreements (DTA):</a:t>
            </a:r>
          </a:p>
          <a:p>
            <a:pPr marL="285750" indent="-285750" algn="l">
              <a:buFont typeface="Arial" panose="020B0604020202020204" pitchFamily="34" charset="0"/>
              <a:buChar char="•"/>
            </a:pPr>
            <a:r>
              <a:rPr lang="nb-NO" sz="2000" dirty="0">
                <a:solidFill>
                  <a:schemeClr val="tx1"/>
                </a:solidFill>
              </a:rPr>
              <a:t>På samme måte kan Brasil tjene om de får lov til å opprettholde en viss toll på norske varer (som laks), side de da får inntekter, og våre produsenter vil finne det fornuftig å redusere prisen. </a:t>
            </a:r>
          </a:p>
          <a:p>
            <a:pPr marL="285750" indent="-285750" algn="l">
              <a:buFont typeface="Arial" panose="020B0604020202020204" pitchFamily="34" charset="0"/>
              <a:buChar char="•"/>
            </a:pPr>
            <a:r>
              <a:rPr lang="nb-NO" sz="2000" dirty="0">
                <a:solidFill>
                  <a:schemeClr val="tx1"/>
                </a:solidFill>
              </a:rPr>
              <a:t>Det er altså flere ulike handelsavtaler en kan tenke seg. Noen av dem er foretrukne av Norge, andre av Brasil.</a:t>
            </a:r>
          </a:p>
          <a:p>
            <a:pPr marL="285750" indent="-285750" algn="l">
              <a:buFont typeface="Arial" panose="020B0604020202020204" pitchFamily="34" charset="0"/>
              <a:buChar char="•"/>
            </a:pPr>
            <a:r>
              <a:rPr lang="nb-NO" sz="2000" dirty="0">
                <a:solidFill>
                  <a:schemeClr val="tx1"/>
                </a:solidFill>
              </a:rPr>
              <a:t>I prinsippet trenger ikke disse ligge fast, evig for alltid.</a:t>
            </a:r>
          </a:p>
        </p:txBody>
      </p:sp>
    </p:spTree>
    <p:extLst>
      <p:ext uri="{BB962C8B-B14F-4D97-AF65-F5344CB8AC3E}">
        <p14:creationId xmlns:p14="http://schemas.microsoft.com/office/powerpoint/2010/main" val="210323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1907704" y="6453336"/>
            <a:ext cx="4896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907704" y="3501008"/>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720588" y="4257092"/>
            <a:ext cx="5256584" cy="43924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8" name="Multiply 7"/>
          <p:cNvSpPr/>
          <p:nvPr/>
        </p:nvSpPr>
        <p:spPr>
          <a:xfrm>
            <a:off x="4139952" y="5373216"/>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Multiply 8"/>
          <p:cNvSpPr/>
          <p:nvPr/>
        </p:nvSpPr>
        <p:spPr>
          <a:xfrm>
            <a:off x="3779912" y="4869160"/>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Multiply 9"/>
          <p:cNvSpPr/>
          <p:nvPr/>
        </p:nvSpPr>
        <p:spPr>
          <a:xfrm>
            <a:off x="3131840" y="4437112"/>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10"/>
          <p:cNvSpPr txBox="1"/>
          <p:nvPr/>
        </p:nvSpPr>
        <p:spPr>
          <a:xfrm>
            <a:off x="7020272" y="6381328"/>
            <a:ext cx="1584176" cy="369332"/>
          </a:xfrm>
          <a:prstGeom prst="rect">
            <a:avLst/>
          </a:prstGeom>
          <a:noFill/>
        </p:spPr>
        <p:txBody>
          <a:bodyPr wrap="square" rtlCol="0">
            <a:spAutoFit/>
          </a:bodyPr>
          <a:lstStyle/>
          <a:p>
            <a:r>
              <a:rPr lang="nb-NO" dirty="0"/>
              <a:t>Gevinst EFTA</a:t>
            </a:r>
          </a:p>
        </p:txBody>
      </p:sp>
      <p:sp>
        <p:nvSpPr>
          <p:cNvPr id="12" name="TextBox 11"/>
          <p:cNvSpPr txBox="1"/>
          <p:nvPr/>
        </p:nvSpPr>
        <p:spPr>
          <a:xfrm>
            <a:off x="755576" y="3581401"/>
            <a:ext cx="1584176" cy="646331"/>
          </a:xfrm>
          <a:prstGeom prst="rect">
            <a:avLst/>
          </a:prstGeom>
          <a:noFill/>
        </p:spPr>
        <p:txBody>
          <a:bodyPr wrap="square" rtlCol="0">
            <a:spAutoFit/>
          </a:bodyPr>
          <a:lstStyle/>
          <a:p>
            <a:r>
              <a:rPr lang="nb-NO" dirty="0"/>
              <a:t>Gevinst </a:t>
            </a:r>
          </a:p>
          <a:p>
            <a:r>
              <a:rPr lang="nb-NO" dirty="0"/>
              <a:t>Mercosur</a:t>
            </a:r>
          </a:p>
        </p:txBody>
      </p:sp>
      <p:cxnSp>
        <p:nvCxnSpPr>
          <p:cNvPr id="14" name="Straight Arrow Connector 13"/>
          <p:cNvCxnSpPr/>
          <p:nvPr/>
        </p:nvCxnSpPr>
        <p:spPr>
          <a:xfrm flipH="1">
            <a:off x="4535996" y="5481228"/>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085946" y="4977172"/>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491880" y="4545124"/>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42240" y="4792506"/>
            <a:ext cx="1584176" cy="369332"/>
          </a:xfrm>
          <a:prstGeom prst="rect">
            <a:avLst/>
          </a:prstGeom>
          <a:noFill/>
        </p:spPr>
        <p:txBody>
          <a:bodyPr wrap="square" rtlCol="0">
            <a:spAutoFit/>
          </a:bodyPr>
          <a:lstStyle/>
          <a:p>
            <a:r>
              <a:rPr lang="nb-NO" dirty="0"/>
              <a:t>FTA</a:t>
            </a:r>
          </a:p>
        </p:txBody>
      </p:sp>
      <p:sp>
        <p:nvSpPr>
          <p:cNvPr id="18" name="TextBox 17"/>
          <p:cNvSpPr txBox="1"/>
          <p:nvPr/>
        </p:nvSpPr>
        <p:spPr>
          <a:xfrm>
            <a:off x="4932040" y="5296562"/>
            <a:ext cx="2520280" cy="369332"/>
          </a:xfrm>
          <a:prstGeom prst="rect">
            <a:avLst/>
          </a:prstGeom>
          <a:noFill/>
        </p:spPr>
        <p:txBody>
          <a:bodyPr wrap="square" rtlCol="0">
            <a:spAutoFit/>
          </a:bodyPr>
          <a:lstStyle/>
          <a:p>
            <a:r>
              <a:rPr lang="nb-NO" dirty="0"/>
              <a:t>Toll for kjøtt (Mercosur)</a:t>
            </a:r>
          </a:p>
        </p:txBody>
      </p:sp>
      <p:sp>
        <p:nvSpPr>
          <p:cNvPr id="19" name="TextBox 18"/>
          <p:cNvSpPr txBox="1"/>
          <p:nvPr/>
        </p:nvSpPr>
        <p:spPr>
          <a:xfrm>
            <a:off x="3923928" y="4351166"/>
            <a:ext cx="2088232" cy="369332"/>
          </a:xfrm>
          <a:prstGeom prst="rect">
            <a:avLst/>
          </a:prstGeom>
          <a:noFill/>
        </p:spPr>
        <p:txBody>
          <a:bodyPr wrap="square" rtlCol="0">
            <a:spAutoFit/>
          </a:bodyPr>
          <a:lstStyle/>
          <a:p>
            <a:r>
              <a:rPr lang="nb-NO" dirty="0"/>
              <a:t>Toll på laks (EFTA)</a:t>
            </a:r>
          </a:p>
        </p:txBody>
      </p:sp>
      <p:cxnSp>
        <p:nvCxnSpPr>
          <p:cNvPr id="21" name="Straight Arrow Connector 20"/>
          <p:cNvCxnSpPr/>
          <p:nvPr/>
        </p:nvCxnSpPr>
        <p:spPr>
          <a:xfrm>
            <a:off x="3311860" y="4671138"/>
            <a:ext cx="774086" cy="70207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Subtitle 2"/>
          <p:cNvSpPr>
            <a:spLocks noGrp="1"/>
          </p:cNvSpPr>
          <p:nvPr>
            <p:ph type="subTitle" idx="1"/>
          </p:nvPr>
        </p:nvSpPr>
        <p:spPr>
          <a:xfrm>
            <a:off x="404813" y="548680"/>
            <a:ext cx="8190910" cy="6381328"/>
          </a:xfrm>
        </p:spPr>
        <p:txBody>
          <a:bodyPr>
            <a:normAutofit/>
          </a:bodyPr>
          <a:lstStyle/>
          <a:p>
            <a:pPr algn="l"/>
            <a:r>
              <a:rPr lang="nb-NO" sz="2000" b="1" dirty="0">
                <a:solidFill>
                  <a:srgbClr val="0070C0"/>
                </a:solidFill>
              </a:rPr>
              <a:t>Dynamic Trade Agreements (DTA):</a:t>
            </a:r>
          </a:p>
          <a:p>
            <a:pPr marL="285750" indent="-285750" algn="l">
              <a:buFont typeface="Arial" panose="020B0604020202020204" pitchFamily="34" charset="0"/>
              <a:buChar char="•"/>
            </a:pPr>
            <a:r>
              <a:rPr lang="nb-NO" sz="2000" dirty="0">
                <a:solidFill>
                  <a:schemeClr val="tx1"/>
                </a:solidFill>
              </a:rPr>
              <a:t>For eksempel: En kan starte med en DTA der Brasil har lave tollsatser (f.eks., null), mens EFTA har høyere tollsatser på noen varer vi eksporterer til Mercosur. </a:t>
            </a:r>
          </a:p>
          <a:p>
            <a:pPr marL="285750" indent="-285750" algn="l">
              <a:buFont typeface="Arial" panose="020B0604020202020204" pitchFamily="34" charset="0"/>
              <a:buChar char="•"/>
            </a:pPr>
            <a:r>
              <a:rPr lang="nb-NO" sz="2000" dirty="0">
                <a:solidFill>
                  <a:schemeClr val="tx1"/>
                </a:solidFill>
              </a:rPr>
              <a:t>Dersom satelittbilder bekrefter mindre skogdekke, blir det motsatt: Da sier teksten i DTA at EFTAs eksport møter lav toll (f.eks., ingen toll), mens varene fra Brasil får høyere toll.</a:t>
            </a:r>
          </a:p>
          <a:p>
            <a:pPr marL="285750" indent="-285750" algn="l">
              <a:buFont typeface="Arial" panose="020B0604020202020204" pitchFamily="34" charset="0"/>
              <a:buChar char="•"/>
            </a:pPr>
            <a:r>
              <a:rPr lang="nb-NO" sz="2000" dirty="0">
                <a:solidFill>
                  <a:schemeClr val="tx1"/>
                </a:solidFill>
              </a:rPr>
              <a:t>Om forskjellen er tilstrekkelig stor, blir det mer fristende med vern i Brasil.</a:t>
            </a:r>
          </a:p>
        </p:txBody>
      </p:sp>
    </p:spTree>
    <p:extLst>
      <p:ext uri="{BB962C8B-B14F-4D97-AF65-F5344CB8AC3E}">
        <p14:creationId xmlns:p14="http://schemas.microsoft.com/office/powerpoint/2010/main" val="210323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3"/>
          <p:cNvCxnSpPr/>
          <p:nvPr/>
        </p:nvCxnSpPr>
        <p:spPr>
          <a:xfrm>
            <a:off x="1907704" y="6453336"/>
            <a:ext cx="48965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1907704" y="3501008"/>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720588" y="4257092"/>
            <a:ext cx="5256584" cy="43924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b-NO"/>
          </a:p>
        </p:txBody>
      </p:sp>
      <p:sp>
        <p:nvSpPr>
          <p:cNvPr id="8" name="Multiply 7"/>
          <p:cNvSpPr/>
          <p:nvPr/>
        </p:nvSpPr>
        <p:spPr>
          <a:xfrm>
            <a:off x="4139952" y="5373216"/>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Multiply 8"/>
          <p:cNvSpPr/>
          <p:nvPr/>
        </p:nvSpPr>
        <p:spPr>
          <a:xfrm>
            <a:off x="3779912" y="4869160"/>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Multiply 9"/>
          <p:cNvSpPr/>
          <p:nvPr/>
        </p:nvSpPr>
        <p:spPr>
          <a:xfrm>
            <a:off x="3131840" y="4437112"/>
            <a:ext cx="216024" cy="216024"/>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extBox 10"/>
          <p:cNvSpPr txBox="1"/>
          <p:nvPr/>
        </p:nvSpPr>
        <p:spPr>
          <a:xfrm>
            <a:off x="7020272" y="6381328"/>
            <a:ext cx="1584176" cy="369332"/>
          </a:xfrm>
          <a:prstGeom prst="rect">
            <a:avLst/>
          </a:prstGeom>
          <a:noFill/>
        </p:spPr>
        <p:txBody>
          <a:bodyPr wrap="square" rtlCol="0">
            <a:spAutoFit/>
          </a:bodyPr>
          <a:lstStyle/>
          <a:p>
            <a:r>
              <a:rPr lang="nb-NO" dirty="0"/>
              <a:t>Gevinst EFTA</a:t>
            </a:r>
          </a:p>
        </p:txBody>
      </p:sp>
      <p:sp>
        <p:nvSpPr>
          <p:cNvPr id="12" name="TextBox 11"/>
          <p:cNvSpPr txBox="1"/>
          <p:nvPr/>
        </p:nvSpPr>
        <p:spPr>
          <a:xfrm>
            <a:off x="755576" y="3581401"/>
            <a:ext cx="1584176" cy="646331"/>
          </a:xfrm>
          <a:prstGeom prst="rect">
            <a:avLst/>
          </a:prstGeom>
          <a:noFill/>
        </p:spPr>
        <p:txBody>
          <a:bodyPr wrap="square" rtlCol="0">
            <a:spAutoFit/>
          </a:bodyPr>
          <a:lstStyle/>
          <a:p>
            <a:r>
              <a:rPr lang="nb-NO" dirty="0"/>
              <a:t>Gevinst </a:t>
            </a:r>
          </a:p>
          <a:p>
            <a:r>
              <a:rPr lang="nb-NO" dirty="0"/>
              <a:t>Mercosur</a:t>
            </a:r>
          </a:p>
        </p:txBody>
      </p:sp>
      <p:cxnSp>
        <p:nvCxnSpPr>
          <p:cNvPr id="14" name="Straight Arrow Connector 13"/>
          <p:cNvCxnSpPr/>
          <p:nvPr/>
        </p:nvCxnSpPr>
        <p:spPr>
          <a:xfrm flipH="1">
            <a:off x="4535996" y="5481228"/>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085946" y="4977172"/>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3491880" y="4545124"/>
            <a:ext cx="32403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442240" y="4792506"/>
            <a:ext cx="1584176" cy="369332"/>
          </a:xfrm>
          <a:prstGeom prst="rect">
            <a:avLst/>
          </a:prstGeom>
          <a:noFill/>
        </p:spPr>
        <p:txBody>
          <a:bodyPr wrap="square" rtlCol="0">
            <a:spAutoFit/>
          </a:bodyPr>
          <a:lstStyle/>
          <a:p>
            <a:r>
              <a:rPr lang="nb-NO" dirty="0"/>
              <a:t>FTA</a:t>
            </a:r>
          </a:p>
        </p:txBody>
      </p:sp>
      <p:sp>
        <p:nvSpPr>
          <p:cNvPr id="18" name="TextBox 17"/>
          <p:cNvSpPr txBox="1"/>
          <p:nvPr/>
        </p:nvSpPr>
        <p:spPr>
          <a:xfrm>
            <a:off x="4932040" y="5296562"/>
            <a:ext cx="2520280" cy="369332"/>
          </a:xfrm>
          <a:prstGeom prst="rect">
            <a:avLst/>
          </a:prstGeom>
          <a:noFill/>
        </p:spPr>
        <p:txBody>
          <a:bodyPr wrap="square" rtlCol="0">
            <a:spAutoFit/>
          </a:bodyPr>
          <a:lstStyle/>
          <a:p>
            <a:r>
              <a:rPr lang="nb-NO" dirty="0"/>
              <a:t>Toll for kjøtt (Mercosur)</a:t>
            </a:r>
          </a:p>
        </p:txBody>
      </p:sp>
      <p:sp>
        <p:nvSpPr>
          <p:cNvPr id="19" name="TextBox 18"/>
          <p:cNvSpPr txBox="1"/>
          <p:nvPr/>
        </p:nvSpPr>
        <p:spPr>
          <a:xfrm>
            <a:off x="3923928" y="4351166"/>
            <a:ext cx="2088232" cy="369332"/>
          </a:xfrm>
          <a:prstGeom prst="rect">
            <a:avLst/>
          </a:prstGeom>
          <a:noFill/>
        </p:spPr>
        <p:txBody>
          <a:bodyPr wrap="square" rtlCol="0">
            <a:spAutoFit/>
          </a:bodyPr>
          <a:lstStyle/>
          <a:p>
            <a:r>
              <a:rPr lang="nb-NO" dirty="0"/>
              <a:t>Toll på laks (EFTA)</a:t>
            </a:r>
          </a:p>
        </p:txBody>
      </p:sp>
      <p:cxnSp>
        <p:nvCxnSpPr>
          <p:cNvPr id="21" name="Straight Arrow Connector 20"/>
          <p:cNvCxnSpPr/>
          <p:nvPr/>
        </p:nvCxnSpPr>
        <p:spPr>
          <a:xfrm>
            <a:off x="3311860" y="4671138"/>
            <a:ext cx="774086" cy="70207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0" name="Subtitle 2"/>
          <p:cNvSpPr>
            <a:spLocks noGrp="1"/>
          </p:cNvSpPr>
          <p:nvPr>
            <p:ph type="subTitle" idx="1"/>
          </p:nvPr>
        </p:nvSpPr>
        <p:spPr>
          <a:xfrm>
            <a:off x="445796" y="548680"/>
            <a:ext cx="7992888" cy="6381328"/>
          </a:xfrm>
        </p:spPr>
        <p:txBody>
          <a:bodyPr>
            <a:normAutofit/>
          </a:bodyPr>
          <a:lstStyle/>
          <a:p>
            <a:pPr algn="l"/>
            <a:r>
              <a:rPr lang="nb-NO" sz="2000" b="1" dirty="0">
                <a:solidFill>
                  <a:srgbClr val="0070C0"/>
                </a:solidFill>
              </a:rPr>
              <a:t>Dynamic Trade Agreements (DTA):</a:t>
            </a:r>
          </a:p>
          <a:p>
            <a:pPr marL="285750" indent="-285750" algn="l">
              <a:buFont typeface="Arial" panose="020B0604020202020204" pitchFamily="34" charset="0"/>
              <a:buChar char="•"/>
            </a:pPr>
            <a:r>
              <a:rPr lang="nb-NO" sz="2000" dirty="0">
                <a:solidFill>
                  <a:schemeClr val="tx1"/>
                </a:solidFill>
              </a:rPr>
              <a:t>Betingelsen om vern er «troverdig» (eller «reforhandlingssikker»), siden avtalen ikke faller bort. Den er hele tiden gunstig for minst én part. </a:t>
            </a:r>
          </a:p>
          <a:p>
            <a:pPr marL="285750" indent="-285750" algn="l">
              <a:buFont typeface="Arial" panose="020B0604020202020204" pitchFamily="34" charset="0"/>
              <a:buChar char="•"/>
            </a:pPr>
            <a:r>
              <a:rPr lang="nb-NO" sz="2000" dirty="0">
                <a:solidFill>
                  <a:schemeClr val="tx1"/>
                </a:solidFill>
              </a:rPr>
              <a:t>WTO åpner for miljøbetingelser, og betingelsen skogdekke er målbar.</a:t>
            </a:r>
          </a:p>
          <a:p>
            <a:pPr marL="285750" indent="-285750" algn="l">
              <a:buFont typeface="Arial" panose="020B0604020202020204" pitchFamily="34" charset="0"/>
              <a:buChar char="•"/>
            </a:pPr>
            <a:r>
              <a:rPr lang="nb-NO" sz="2000" dirty="0">
                <a:solidFill>
                  <a:schemeClr val="tx1"/>
                </a:solidFill>
              </a:rPr>
              <a:t>Kan sette presedens. (USA og andre vil snart også konkludere avtaler med Mercosur)</a:t>
            </a:r>
          </a:p>
        </p:txBody>
      </p:sp>
    </p:spTree>
    <p:extLst>
      <p:ext uri="{BB962C8B-B14F-4D97-AF65-F5344CB8AC3E}">
        <p14:creationId xmlns:p14="http://schemas.microsoft.com/office/powerpoint/2010/main" val="210323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ubtitle 2"/>
          <p:cNvSpPr>
            <a:spLocks noGrp="1"/>
          </p:cNvSpPr>
          <p:nvPr>
            <p:ph type="subTitle" idx="1"/>
          </p:nvPr>
        </p:nvSpPr>
        <p:spPr>
          <a:xfrm>
            <a:off x="445796" y="548680"/>
            <a:ext cx="8014636" cy="3055694"/>
          </a:xfrm>
        </p:spPr>
        <p:txBody>
          <a:bodyPr>
            <a:noAutofit/>
          </a:bodyPr>
          <a:lstStyle/>
          <a:p>
            <a:pPr algn="l"/>
            <a:r>
              <a:rPr lang="en-US" sz="2000" b="1" dirty="0" smtClean="0">
                <a:solidFill>
                  <a:srgbClr val="0070C0"/>
                </a:solidFill>
              </a:rPr>
              <a:t>Non-paper </a:t>
            </a:r>
            <a:r>
              <a:rPr lang="en-US" sz="2000" b="1" dirty="0">
                <a:solidFill>
                  <a:srgbClr val="0070C0"/>
                </a:solidFill>
              </a:rPr>
              <a:t>from the Netherlands and France on trade, social economic effects and sustainable development, 21/4/2020</a:t>
            </a:r>
            <a:endParaRPr lang="nb-NO" sz="2000" b="1" dirty="0">
              <a:solidFill>
                <a:srgbClr val="0070C0"/>
              </a:solidFill>
            </a:endParaRPr>
          </a:p>
          <a:p>
            <a:pPr marL="285750" indent="-285750" algn="l">
              <a:buFont typeface="Arial" panose="020B0604020202020204" pitchFamily="34" charset="0"/>
              <a:buChar char="•"/>
            </a:pPr>
            <a:r>
              <a:rPr lang="en-US" sz="2000" dirty="0" smtClean="0">
                <a:solidFill>
                  <a:schemeClr val="tx1"/>
                </a:solidFill>
              </a:rPr>
              <a:t>The </a:t>
            </a:r>
            <a:r>
              <a:rPr lang="en-US" sz="2000" dirty="0">
                <a:solidFill>
                  <a:schemeClr val="tx1"/>
                </a:solidFill>
              </a:rPr>
              <a:t>EU has since 2006 aimed to leverage sustainable development and inclusive growth by including Trade and Sustainable Development (TSD) Chapters in trade agreements. </a:t>
            </a:r>
            <a:endParaRPr lang="en-US" sz="2000" dirty="0" smtClean="0">
              <a:solidFill>
                <a:schemeClr val="tx1"/>
              </a:solidFill>
            </a:endParaRPr>
          </a:p>
          <a:p>
            <a:pPr marL="285750" indent="-285750" algn="l">
              <a:buFont typeface="Arial" panose="020B0604020202020204" pitchFamily="34" charset="0"/>
              <a:buChar char="•"/>
            </a:pPr>
            <a:r>
              <a:rPr lang="en-US" sz="2000" dirty="0" smtClean="0">
                <a:solidFill>
                  <a:schemeClr val="tx1"/>
                </a:solidFill>
              </a:rPr>
              <a:t>Given </a:t>
            </a:r>
            <a:r>
              <a:rPr lang="en-US" sz="2000" dirty="0">
                <a:solidFill>
                  <a:schemeClr val="tx1"/>
                </a:solidFill>
              </a:rPr>
              <a:t>the lack of progress in compliance with TSD commitments in some partner countries multiple years after trade agreements were concluded, the EU should raise the ambition and improve the implementation of TSD Chapters. </a:t>
            </a:r>
          </a:p>
          <a:p>
            <a:pPr marL="285750" indent="-285750" algn="l">
              <a:buFont typeface="Arial" panose="020B0604020202020204" pitchFamily="34" charset="0"/>
              <a:buChar char="•"/>
            </a:pPr>
            <a:r>
              <a:rPr lang="en-US" sz="2000" dirty="0" smtClean="0">
                <a:solidFill>
                  <a:schemeClr val="tx1"/>
                </a:solidFill>
              </a:rPr>
              <a:t>Parties </a:t>
            </a:r>
            <a:r>
              <a:rPr lang="en-US" sz="2000" dirty="0">
                <a:solidFill>
                  <a:schemeClr val="tx1"/>
                </a:solidFill>
              </a:rPr>
              <a:t>should introduce, where relevant, staged implementation of tariff reduction linked to the effective implementation of TSD provisions and clarify what conditions countries are expected to meet for these reductions, including the possibility of withdrawal of those specific tariff lines in the event of a breach of those provisions. </a:t>
            </a:r>
          </a:p>
          <a:p>
            <a:pPr marL="285750" indent="-285750" algn="l">
              <a:buFont typeface="Arial" panose="020B0604020202020204" pitchFamily="34" charset="0"/>
              <a:buChar char="•"/>
            </a:pPr>
            <a:r>
              <a:rPr lang="en-US" sz="2000" dirty="0" smtClean="0">
                <a:solidFill>
                  <a:schemeClr val="tx1"/>
                </a:solidFill>
              </a:rPr>
              <a:t>WTO </a:t>
            </a:r>
            <a:r>
              <a:rPr lang="en-US" sz="2000" dirty="0">
                <a:solidFill>
                  <a:schemeClr val="tx1"/>
                </a:solidFill>
              </a:rPr>
              <a:t>should offer an enabling space to apply sustainability disciplines. In that respect, France and the Netherlands welcome the organization of a dedicated event and declaration to trade and climate change at the next WTO ministerial conference.</a:t>
            </a:r>
          </a:p>
          <a:p>
            <a:pPr marL="285750" indent="-285750" algn="l">
              <a:buFont typeface="Arial" panose="020B0604020202020204" pitchFamily="34" charset="0"/>
              <a:buChar char="•"/>
            </a:pPr>
            <a:endParaRPr lang="nb-NO" sz="2000" dirty="0">
              <a:solidFill>
                <a:schemeClr val="tx1"/>
              </a:solidFill>
            </a:endParaRPr>
          </a:p>
        </p:txBody>
      </p:sp>
    </p:spTree>
    <p:extLst>
      <p:ext uri="{BB962C8B-B14F-4D97-AF65-F5344CB8AC3E}">
        <p14:creationId xmlns:p14="http://schemas.microsoft.com/office/powerpoint/2010/main" val="372107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000" b="1" dirty="0">
                <a:solidFill>
                  <a:srgbClr val="0070C0"/>
                </a:solidFill>
              </a:rPr>
              <a:t>2. REDD+ og forventninger</a:t>
            </a:r>
            <a:endParaRPr lang="nb-NO" sz="2000" dirty="0">
              <a:solidFill>
                <a:schemeClr val="tx1"/>
              </a:solidFill>
            </a:endParaRPr>
          </a:p>
          <a:p>
            <a:pPr marL="285750" indent="-285750" algn="l">
              <a:buFont typeface="Arial" panose="020B0604020202020204" pitchFamily="34" charset="0"/>
              <a:buChar char="•"/>
            </a:pPr>
            <a:endParaRPr lang="nb-NO" sz="2000" dirty="0">
              <a:solidFill>
                <a:schemeClr val="tx1"/>
              </a:solidFill>
            </a:endParaRPr>
          </a:p>
          <a:p>
            <a:pPr marL="285750" indent="-285750" algn="l">
              <a:buFont typeface="Arial" panose="020B0604020202020204" pitchFamily="34" charset="0"/>
              <a:buChar char="•"/>
            </a:pPr>
            <a:r>
              <a:rPr lang="nb-NO" sz="2000" dirty="0">
                <a:solidFill>
                  <a:schemeClr val="tx1"/>
                </a:solidFill>
              </a:rPr>
              <a:t>Om én regjering verner, er det pga håp om at også senere regjeringer verner</a:t>
            </a:r>
          </a:p>
          <a:p>
            <a:pPr marL="285750" indent="-285750" algn="l">
              <a:buFont typeface="Arial" panose="020B0604020202020204" pitchFamily="34" charset="0"/>
              <a:buChar char="•"/>
            </a:pPr>
            <a:r>
              <a:rPr lang="nb-NO" sz="2000" dirty="0">
                <a:solidFill>
                  <a:schemeClr val="tx1"/>
                </a:solidFill>
              </a:rPr>
              <a:t>Om man frykter at en (framtidig) FTA uansett kan føre til avskoging, er det mindre motiverende å verne nå.</a:t>
            </a:r>
          </a:p>
          <a:p>
            <a:pPr marL="285750" indent="-285750" algn="l">
              <a:buFont typeface="Arial" panose="020B0604020202020204" pitchFamily="34" charset="0"/>
              <a:buChar char="•"/>
            </a:pPr>
            <a:r>
              <a:rPr lang="nb-NO" sz="2000" dirty="0">
                <a:solidFill>
                  <a:schemeClr val="tx1"/>
                </a:solidFill>
              </a:rPr>
              <a:t>Om man tror at landbruksinteresser vil lobby’e for avskoging senere, er det mindre motiverende å verne nå.</a:t>
            </a:r>
          </a:p>
          <a:p>
            <a:pPr marL="285750" indent="-285750" algn="l">
              <a:buFont typeface="Arial" panose="020B0604020202020204" pitchFamily="34" charset="0"/>
              <a:buChar char="•"/>
            </a:pPr>
            <a:r>
              <a:rPr lang="nb-NO" sz="2000" dirty="0">
                <a:solidFill>
                  <a:srgbClr val="C00000"/>
                </a:solidFill>
              </a:rPr>
              <a:t>Om regjeringen stoler på at REDD+ vil sørge for vern også senere, vil en gå lettere med på en slik avtale nå.</a:t>
            </a:r>
          </a:p>
          <a:p>
            <a:pPr marL="285750" indent="-285750" algn="l">
              <a:buFont typeface="Arial" panose="020B0604020202020204" pitchFamily="34" charset="0"/>
              <a:buChar char="•"/>
            </a:pPr>
            <a:r>
              <a:rPr lang="nb-NO" sz="2000" dirty="0">
                <a:solidFill>
                  <a:schemeClr val="tx1"/>
                </a:solidFill>
              </a:rPr>
              <a:t>For at REDD+ skal ha slik troverdighet, må vi betale for vern selv når dette koster mer enn til vanlig.</a:t>
            </a:r>
          </a:p>
          <a:p>
            <a:pPr marL="285750" indent="-285750" algn="l">
              <a:buFont typeface="Arial" panose="020B0604020202020204" pitchFamily="34" charset="0"/>
              <a:buChar char="•"/>
            </a:pPr>
            <a:r>
              <a:rPr lang="nb-NO" sz="2000" dirty="0">
                <a:solidFill>
                  <a:schemeClr val="tx1">
                    <a:lumMod val="65000"/>
                    <a:lumOff val="35000"/>
                  </a:schemeClr>
                </a:solidFill>
              </a:rPr>
              <a:t>Med dagens regjeringen i Brasil, så koster det mer.</a:t>
            </a:r>
          </a:p>
          <a:p>
            <a:pPr marL="285750" indent="-285750" algn="l">
              <a:buFont typeface="Arial" panose="020B0604020202020204" pitchFamily="34" charset="0"/>
              <a:buChar char="•"/>
            </a:pPr>
            <a:r>
              <a:rPr lang="nb-NO" sz="2000" dirty="0">
                <a:solidFill>
                  <a:schemeClr val="tx1">
                    <a:lumMod val="65000"/>
                    <a:lumOff val="35000"/>
                  </a:schemeClr>
                </a:solidFill>
              </a:rPr>
              <a:t>For å få råd, må flere land spleise på REDD+</a:t>
            </a:r>
          </a:p>
          <a:p>
            <a:pPr marL="285750" indent="-285750" algn="l">
              <a:buFont typeface="Arial" panose="020B0604020202020204" pitchFamily="34" charset="0"/>
              <a:buChar char="•"/>
            </a:pPr>
            <a:r>
              <a:rPr lang="nb-NO" sz="2000" dirty="0">
                <a:solidFill>
                  <a:schemeClr val="tx1">
                    <a:lumMod val="65000"/>
                    <a:lumOff val="35000"/>
                  </a:schemeClr>
                </a:solidFill>
              </a:rPr>
              <a:t>For at de skal være villige til det, må vi vise at REDD+ kan fungere og være virkningsfullt. </a:t>
            </a:r>
          </a:p>
        </p:txBody>
      </p:sp>
    </p:spTree>
    <p:extLst>
      <p:ext uri="{BB962C8B-B14F-4D97-AF65-F5344CB8AC3E}">
        <p14:creationId xmlns:p14="http://schemas.microsoft.com/office/powerpoint/2010/main" val="139468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188640"/>
            <a:ext cx="7992888" cy="6381328"/>
          </a:xfrm>
        </p:spPr>
        <p:txBody>
          <a:bodyPr>
            <a:normAutofit/>
          </a:bodyPr>
          <a:lstStyle/>
          <a:p>
            <a:endParaRPr lang="nb-NO" sz="2000" dirty="0">
              <a:solidFill>
                <a:schemeClr val="tx1"/>
              </a:solidFill>
            </a:endParaRPr>
          </a:p>
          <a:p>
            <a:pPr algn="l"/>
            <a:r>
              <a:rPr lang="nb-NO" sz="2000" b="1" dirty="0">
                <a:solidFill>
                  <a:srgbClr val="0070C0"/>
                </a:solidFill>
              </a:rPr>
              <a:t>2. REDD+ som lån</a:t>
            </a:r>
            <a:endParaRPr lang="nb-NO" sz="2000" dirty="0">
              <a:solidFill>
                <a:schemeClr val="tx1"/>
              </a:solidFill>
            </a:endParaRPr>
          </a:p>
          <a:p>
            <a:pPr algn="l"/>
            <a:endParaRPr lang="nb-NO" sz="2000" dirty="0">
              <a:solidFill>
                <a:schemeClr val="tx1"/>
              </a:solidFill>
            </a:endParaRPr>
          </a:p>
          <a:p>
            <a:pPr marL="285750" indent="-285750" algn="l">
              <a:buFont typeface="Arial" panose="020B0604020202020204" pitchFamily="34" charset="0"/>
              <a:buChar char="•"/>
            </a:pPr>
            <a:r>
              <a:rPr lang="nb-NO" sz="2000" dirty="0">
                <a:solidFill>
                  <a:schemeClr val="tx1"/>
                </a:solidFill>
              </a:rPr>
              <a:t>REDD+ fungerer best om en regjering forventer at også senere regjeringer verner.</a:t>
            </a:r>
          </a:p>
          <a:p>
            <a:pPr marL="285750" indent="-285750" algn="l">
              <a:buFont typeface="Arial" panose="020B0604020202020204" pitchFamily="34" charset="0"/>
              <a:buChar char="•"/>
            </a:pPr>
            <a:r>
              <a:rPr lang="nb-NO" sz="2000" dirty="0">
                <a:solidFill>
                  <a:schemeClr val="tx1"/>
                </a:solidFill>
              </a:rPr>
              <a:t>Men en strøm av REDD+ midler er ikke alltid tilstrekkelig dersom en ny regjering vil prioritere utvikling/landbruk.</a:t>
            </a:r>
          </a:p>
          <a:p>
            <a:pPr marL="285750" indent="-285750" algn="l">
              <a:buFont typeface="Arial" panose="020B0604020202020204" pitchFamily="34" charset="0"/>
              <a:buChar char="•"/>
            </a:pPr>
            <a:r>
              <a:rPr lang="nb-NO" sz="2000" dirty="0">
                <a:solidFill>
                  <a:srgbClr val="C00000"/>
                </a:solidFill>
              </a:rPr>
              <a:t>Nedprioritering av vern blir kostbart dersom tidligere REDD+ midler har blitt gitt som lån.</a:t>
            </a:r>
          </a:p>
          <a:p>
            <a:pPr marL="742950" lvl="1" indent="-285750" algn="l">
              <a:buFont typeface="Arial" panose="020B0604020202020204" pitchFamily="34" charset="0"/>
              <a:buChar char="•"/>
            </a:pPr>
            <a:r>
              <a:rPr lang="nb-NO" sz="2000" dirty="0">
                <a:solidFill>
                  <a:schemeClr val="tx1"/>
                </a:solidFill>
              </a:rPr>
              <a:t>Kontrakten kan kreve null renter, og ingen tilbakebetaling, så lenge skogdekket er større enn faststatt grense.</a:t>
            </a:r>
          </a:p>
          <a:p>
            <a:pPr marL="742950" lvl="1" indent="-285750" algn="l">
              <a:buFont typeface="Arial" panose="020B0604020202020204" pitchFamily="34" charset="0"/>
              <a:buChar char="•"/>
            </a:pPr>
            <a:r>
              <a:rPr lang="nb-NO" sz="2000" dirty="0">
                <a:solidFill>
                  <a:schemeClr val="tx1"/>
                </a:solidFill>
              </a:rPr>
              <a:t>Med lavere skogdekke, påløper høye rente og krav om at lånet skal innvilges.</a:t>
            </a:r>
          </a:p>
          <a:p>
            <a:pPr marL="742950" lvl="1" indent="-285750" algn="l">
              <a:buFont typeface="Arial" panose="020B0604020202020204" pitchFamily="34" charset="0"/>
              <a:buChar char="•"/>
            </a:pPr>
            <a:r>
              <a:rPr lang="nb-NO" sz="2000" dirty="0">
                <a:solidFill>
                  <a:schemeClr val="tx1">
                    <a:lumMod val="65000"/>
                    <a:lumOff val="35000"/>
                  </a:schemeClr>
                </a:solidFill>
              </a:rPr>
              <a:t>(Slike kontrakter kan skriver og håndheves, og de kan være troverdige)</a:t>
            </a:r>
          </a:p>
          <a:p>
            <a:pPr marL="285750" indent="-285750" algn="l">
              <a:buFont typeface="Arial" panose="020B0604020202020204" pitchFamily="34" charset="0"/>
              <a:buChar char="•"/>
            </a:pPr>
            <a:r>
              <a:rPr lang="nb-NO" sz="2000" dirty="0">
                <a:solidFill>
                  <a:schemeClr val="tx1">
                    <a:lumMod val="65000"/>
                    <a:lumOff val="35000"/>
                  </a:schemeClr>
                </a:solidFill>
              </a:rPr>
              <a:t>Vil mottagerlandet godta en slik avtale? Ja: Når en regjering forventer at lånet medfører vern også av fremtidige regjeringer, så vil de lettere kunne gå med på vern nå. </a:t>
            </a:r>
          </a:p>
        </p:txBody>
      </p:sp>
    </p:spTree>
    <p:extLst>
      <p:ext uri="{BB962C8B-B14F-4D97-AF65-F5344CB8AC3E}">
        <p14:creationId xmlns:p14="http://schemas.microsoft.com/office/powerpoint/2010/main" val="355183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1822</TotalTime>
  <Words>1533</Words>
  <Application>Microsoft Office PowerPoint</Application>
  <PresentationFormat>On-screen Show (4:3)</PresentationFormat>
  <Paragraphs>168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Wingdings</vt:lpstr>
      <vt:lpstr>Office Theme</vt:lpstr>
      <vt:lpstr>En handelsavtale med                           ,                                           eller mot regnskog?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bardh_adm</dc:creator>
  <cp:lastModifiedBy>Bård Harstad</cp:lastModifiedBy>
  <cp:revision>46</cp:revision>
  <dcterms:created xsi:type="dcterms:W3CDTF">2020-05-05T14:57:26Z</dcterms:created>
  <dcterms:modified xsi:type="dcterms:W3CDTF">2020-08-11T05:49:55Z</dcterms:modified>
</cp:coreProperties>
</file>