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86" r:id="rId6"/>
    <p:sldId id="259" r:id="rId7"/>
    <p:sldId id="284" r:id="rId8"/>
    <p:sldId id="289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7" r:id="rId18"/>
    <p:sldId id="283" r:id="rId19"/>
    <p:sldId id="260" r:id="rId20"/>
    <p:sldId id="261" r:id="rId21"/>
    <p:sldId id="266" r:id="rId22"/>
    <p:sldId id="263" r:id="rId23"/>
    <p:sldId id="264" r:id="rId24"/>
    <p:sldId id="265" r:id="rId25"/>
    <p:sldId id="267" r:id="rId26"/>
    <p:sldId id="268" r:id="rId27"/>
    <p:sldId id="269" r:id="rId28"/>
    <p:sldId id="274" r:id="rId29"/>
    <p:sldId id="270" r:id="rId30"/>
    <p:sldId id="271" r:id="rId31"/>
    <p:sldId id="272" r:id="rId32"/>
    <p:sldId id="273" r:id="rId33"/>
    <p:sldId id="285" r:id="rId34"/>
    <p:sldId id="288" r:id="rId3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63" d="100"/>
          <a:sy n="163" d="100"/>
        </p:scale>
        <p:origin x="-184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:Dropbox:Twigs:AgNL%20en%20UU%20project:PV%20data%20shared:PV%20actordatabase%20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:Dropbox:Twigs:AgNL%20en%20UU%20project:ISA%20methodiek:Documenten%20PV:Dataverzameling_PV_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:Dropbox:Twigs:AgNL%20en%20UU%20project:PV%20data%20shared:PV%20actordatabase%20v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ohekkert:Documents:onderzoek:projecten:PRECISIELANDBOUW:score%20functies%20precisie%20landbouw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'Actor analyse'!$E$24</c:f>
              <c:strCache>
                <c:ptCount val="1"/>
                <c:pt idx="0">
                  <c:v>Alleen Wafer-gebaseerd</c:v>
                </c:pt>
              </c:strCache>
            </c:strRef>
          </c:tx>
          <c:invertIfNegative val="0"/>
          <c:cat>
            <c:strRef>
              <c:f>'Actor analyse'!$B$25:$B$35</c:f>
              <c:strCache>
                <c:ptCount val="8"/>
                <c:pt idx="0">
                  <c:v>Industrie</c:v>
                </c:pt>
                <c:pt idx="1">
                  <c:v>Advies-business</c:v>
                </c:pt>
                <c:pt idx="2">
                  <c:v>Pub. onderzoek &amp; Univ.</c:v>
                </c:pt>
                <c:pt idx="3">
                  <c:v>HBO</c:v>
                </c:pt>
                <c:pt idx="4">
                  <c:v>Financiele instelling</c:v>
                </c:pt>
                <c:pt idx="5">
                  <c:v>Inter-mediairen</c:v>
                </c:pt>
                <c:pt idx="6">
                  <c:v>Electric.-leverancier</c:v>
                </c:pt>
                <c:pt idx="7">
                  <c:v>Vereniging, Vervoerder</c:v>
                </c:pt>
              </c:strCache>
            </c:strRef>
          </c:cat>
          <c:val>
            <c:numRef>
              <c:f>'Actor analyse'!$E$25:$E$35</c:f>
              <c:numCache>
                <c:formatCode>General</c:formatCode>
                <c:ptCount val="8"/>
                <c:pt idx="0">
                  <c:v>43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'Actor analyse'!$F$24</c:f>
              <c:strCache>
                <c:ptCount val="1"/>
                <c:pt idx="0">
                  <c:v>Alleen Dunne-laag</c:v>
                </c:pt>
              </c:strCache>
            </c:strRef>
          </c:tx>
          <c:invertIfNegative val="0"/>
          <c:cat>
            <c:strRef>
              <c:f>'Actor analyse'!$B$25:$B$35</c:f>
              <c:strCache>
                <c:ptCount val="8"/>
                <c:pt idx="0">
                  <c:v>Industrie</c:v>
                </c:pt>
                <c:pt idx="1">
                  <c:v>Advies-business</c:v>
                </c:pt>
                <c:pt idx="2">
                  <c:v>Pub. onderzoek &amp; Univ.</c:v>
                </c:pt>
                <c:pt idx="3">
                  <c:v>HBO</c:v>
                </c:pt>
                <c:pt idx="4">
                  <c:v>Financiele instelling</c:v>
                </c:pt>
                <c:pt idx="5">
                  <c:v>Inter-mediairen</c:v>
                </c:pt>
                <c:pt idx="6">
                  <c:v>Electric.-leverancier</c:v>
                </c:pt>
                <c:pt idx="7">
                  <c:v>Vereniging, Vervoerder</c:v>
                </c:pt>
              </c:strCache>
            </c:strRef>
          </c:cat>
          <c:val>
            <c:numRef>
              <c:f>'Actor analyse'!$F$25:$F$35</c:f>
              <c:numCache>
                <c:formatCode>General</c:formatCode>
                <c:ptCount val="8"/>
                <c:pt idx="0">
                  <c:v>15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'Actor analyse'!$G$24</c:f>
              <c:strCache>
                <c:ptCount val="1"/>
                <c:pt idx="0">
                  <c:v>Beiden</c:v>
                </c:pt>
              </c:strCache>
            </c:strRef>
          </c:tx>
          <c:invertIfNegative val="0"/>
          <c:cat>
            <c:strRef>
              <c:f>'Actor analyse'!$B$25:$B$35</c:f>
              <c:strCache>
                <c:ptCount val="8"/>
                <c:pt idx="0">
                  <c:v>Industrie</c:v>
                </c:pt>
                <c:pt idx="1">
                  <c:v>Advies-business</c:v>
                </c:pt>
                <c:pt idx="2">
                  <c:v>Pub. onderzoek &amp; Univ.</c:v>
                </c:pt>
                <c:pt idx="3">
                  <c:v>HBO</c:v>
                </c:pt>
                <c:pt idx="4">
                  <c:v>Financiele instelling</c:v>
                </c:pt>
                <c:pt idx="5">
                  <c:v>Inter-mediairen</c:v>
                </c:pt>
                <c:pt idx="6">
                  <c:v>Electric.-leverancier</c:v>
                </c:pt>
                <c:pt idx="7">
                  <c:v>Vereniging, Vervoerder</c:v>
                </c:pt>
              </c:strCache>
            </c:strRef>
          </c:cat>
          <c:val>
            <c:numRef>
              <c:f>'Actor analyse'!$G$25:$G$35</c:f>
              <c:numCache>
                <c:formatCode>General</c:formatCode>
                <c:ptCount val="8"/>
                <c:pt idx="0">
                  <c:v>24</c:v>
                </c:pt>
                <c:pt idx="2">
                  <c:v>4</c:v>
                </c:pt>
              </c:numCache>
            </c:numRef>
          </c:val>
        </c:ser>
        <c:ser>
          <c:idx val="3"/>
          <c:order val="3"/>
          <c:tx>
            <c:strRef>
              <c:f>'Actor analyse'!$H$24</c:f>
              <c:strCache>
                <c:ptCount val="1"/>
                <c:pt idx="0">
                  <c:v>Overig/Totaal</c:v>
                </c:pt>
              </c:strCache>
            </c:strRef>
          </c:tx>
          <c:invertIfNegative val="0"/>
          <c:cat>
            <c:strRef>
              <c:f>'Actor analyse'!$B$25:$B$35</c:f>
              <c:strCache>
                <c:ptCount val="8"/>
                <c:pt idx="0">
                  <c:v>Industrie</c:v>
                </c:pt>
                <c:pt idx="1">
                  <c:v>Advies-business</c:v>
                </c:pt>
                <c:pt idx="2">
                  <c:v>Pub. onderzoek &amp; Univ.</c:v>
                </c:pt>
                <c:pt idx="3">
                  <c:v>HBO</c:v>
                </c:pt>
                <c:pt idx="4">
                  <c:v>Financiele instelling</c:v>
                </c:pt>
                <c:pt idx="5">
                  <c:v>Inter-mediairen</c:v>
                </c:pt>
                <c:pt idx="6">
                  <c:v>Electric.-leverancier</c:v>
                </c:pt>
                <c:pt idx="7">
                  <c:v>Vereniging, Vervoerder</c:v>
                </c:pt>
              </c:strCache>
            </c:strRef>
          </c:cat>
          <c:val>
            <c:numRef>
              <c:f>'Actor analyse'!$H$25:$H$35</c:f>
              <c:numCache>
                <c:formatCode>General</c:formatCode>
                <c:ptCount val="8"/>
                <c:pt idx="0">
                  <c:v>47</c:v>
                </c:pt>
                <c:pt idx="1">
                  <c:v>23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  <c:pt idx="6">
                  <c:v>4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08863488"/>
        <c:axId val="108865024"/>
      </c:barChart>
      <c:catAx>
        <c:axId val="108863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8865024"/>
        <c:crosses val="autoZero"/>
        <c:auto val="1"/>
        <c:lblAlgn val="ctr"/>
        <c:lblOffset val="100"/>
        <c:noMultiLvlLbl val="0"/>
      </c:catAx>
      <c:valAx>
        <c:axId val="108865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Aantal actoren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nb-NO"/>
          </a:p>
        </c:txPr>
        <c:crossAx val="1088634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/>
            </a:pPr>
            <a:endParaRPr lang="nb-NO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Sheet2!$F$50:$G$50</c:f>
              <c:strCache>
                <c:ptCount val="1"/>
                <c:pt idx="0">
                  <c:v>Aantal Wafer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Sheet2!$H$45:$O$45</c:f>
              <c:strCache>
                <c:ptCount val="8"/>
                <c:pt idx="0">
                  <c:v>Grondstof</c:v>
                </c:pt>
                <c:pt idx="1">
                  <c:v>Machines</c:v>
                </c:pt>
                <c:pt idx="2">
                  <c:v>Cel</c:v>
                </c:pt>
                <c:pt idx="3">
                  <c:v>Module </c:v>
                </c:pt>
                <c:pt idx="4">
                  <c:v> PV comp.</c:v>
                </c:pt>
                <c:pt idx="5">
                  <c:v>Handel en installatie</c:v>
                </c:pt>
                <c:pt idx="6">
                  <c:v>Onder-houd</c:v>
                </c:pt>
                <c:pt idx="7">
                  <c:v>Recycling</c:v>
                </c:pt>
              </c:strCache>
            </c:strRef>
          </c:cat>
          <c:val>
            <c:numRef>
              <c:f>Sheet2!$H$50:$O$50</c:f>
              <c:numCache>
                <c:formatCode>0.0</c:formatCode>
                <c:ptCount val="8"/>
                <c:pt idx="0">
                  <c:v>1</c:v>
                </c:pt>
                <c:pt idx="1">
                  <c:v>7.5</c:v>
                </c:pt>
                <c:pt idx="2">
                  <c:v>7.1</c:v>
                </c:pt>
                <c:pt idx="3">
                  <c:v>5</c:v>
                </c:pt>
                <c:pt idx="4">
                  <c:v>13.4</c:v>
                </c:pt>
                <c:pt idx="5">
                  <c:v>43.4</c:v>
                </c:pt>
                <c:pt idx="6">
                  <c:v>0.5</c:v>
                </c:pt>
                <c:pt idx="7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Sheet2!$F$51:$G$51</c:f>
              <c:strCache>
                <c:ptCount val="1"/>
                <c:pt idx="0">
                  <c:v>Aantal Dunne-laag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Sheet2!$H$45:$O$45</c:f>
              <c:strCache>
                <c:ptCount val="8"/>
                <c:pt idx="0">
                  <c:v>Grondstof</c:v>
                </c:pt>
                <c:pt idx="1">
                  <c:v>Machines</c:v>
                </c:pt>
                <c:pt idx="2">
                  <c:v>Cel</c:v>
                </c:pt>
                <c:pt idx="3">
                  <c:v>Module </c:v>
                </c:pt>
                <c:pt idx="4">
                  <c:v> PV comp.</c:v>
                </c:pt>
                <c:pt idx="5">
                  <c:v>Handel en installatie</c:v>
                </c:pt>
                <c:pt idx="6">
                  <c:v>Onder-houd</c:v>
                </c:pt>
                <c:pt idx="7">
                  <c:v>Recycling</c:v>
                </c:pt>
              </c:strCache>
            </c:strRef>
          </c:cat>
          <c:val>
            <c:numRef>
              <c:f>Sheet2!$H$51:$O$51</c:f>
              <c:numCache>
                <c:formatCode>0.0</c:formatCode>
                <c:ptCount val="8"/>
                <c:pt idx="0">
                  <c:v>1.5</c:v>
                </c:pt>
                <c:pt idx="1">
                  <c:v>7</c:v>
                </c:pt>
                <c:pt idx="2">
                  <c:v>5</c:v>
                </c:pt>
                <c:pt idx="3">
                  <c:v>1.9</c:v>
                </c:pt>
                <c:pt idx="4">
                  <c:v>9</c:v>
                </c:pt>
                <c:pt idx="5">
                  <c:v>12.4</c:v>
                </c:pt>
                <c:pt idx="6">
                  <c:v>0.3</c:v>
                </c:pt>
                <c:pt idx="7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904448"/>
        <c:axId val="108905984"/>
      </c:barChart>
      <c:catAx>
        <c:axId val="1089044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8905984"/>
        <c:crosses val="autoZero"/>
        <c:auto val="1"/>
        <c:lblAlgn val="ctr"/>
        <c:lblOffset val="100"/>
        <c:noMultiLvlLbl val="0"/>
      </c:catAx>
      <c:valAx>
        <c:axId val="108905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Aantal</a:t>
                </a:r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1089044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'Actor analyse'!$D$2</c:f>
              <c:strCache>
                <c:ptCount val="1"/>
                <c:pt idx="0">
                  <c:v>Mono-kristallijn (wafer)</c:v>
                </c:pt>
              </c:strCache>
            </c:strRef>
          </c:tx>
          <c:invertIfNegative val="0"/>
          <c:cat>
            <c:strRef>
              <c:f>'Actor analyse'!$B$5:$B$7</c:f>
              <c:strCache>
                <c:ptCount val="3"/>
                <c:pt idx="0">
                  <c:v>Celproductie</c:v>
                </c:pt>
                <c:pt idx="1">
                  <c:v>Module / inpassing</c:v>
                </c:pt>
                <c:pt idx="2">
                  <c:v>Machines</c:v>
                </c:pt>
              </c:strCache>
            </c:strRef>
          </c:cat>
          <c:val>
            <c:numRef>
              <c:f>'Actor analyse'!$D$5:$D$7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'Actor analyse'!$E$2</c:f>
              <c:strCache>
                <c:ptCount val="1"/>
                <c:pt idx="0">
                  <c:v>Poly-kristallijn (wafer)</c:v>
                </c:pt>
              </c:strCache>
            </c:strRef>
          </c:tx>
          <c:invertIfNegative val="0"/>
          <c:cat>
            <c:strRef>
              <c:f>'Actor analyse'!$B$5:$B$7</c:f>
              <c:strCache>
                <c:ptCount val="3"/>
                <c:pt idx="0">
                  <c:v>Celproductie</c:v>
                </c:pt>
                <c:pt idx="1">
                  <c:v>Module / inpassing</c:v>
                </c:pt>
                <c:pt idx="2">
                  <c:v>Machines</c:v>
                </c:pt>
              </c:strCache>
            </c:strRef>
          </c:cat>
          <c:val>
            <c:numRef>
              <c:f>'Actor analyse'!$E$5:$E$7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'Actor analyse'!$F$2</c:f>
              <c:strCache>
                <c:ptCount val="1"/>
                <c:pt idx="0">
                  <c:v>Amorf Silicium (dunne-laag)</c:v>
                </c:pt>
              </c:strCache>
            </c:strRef>
          </c:tx>
          <c:invertIfNegative val="0"/>
          <c:cat>
            <c:strRef>
              <c:f>'Actor analyse'!$B$5:$B$7</c:f>
              <c:strCache>
                <c:ptCount val="3"/>
                <c:pt idx="0">
                  <c:v>Celproductie</c:v>
                </c:pt>
                <c:pt idx="1">
                  <c:v>Module / inpassing</c:v>
                </c:pt>
                <c:pt idx="2">
                  <c:v>Machines</c:v>
                </c:pt>
              </c:strCache>
            </c:strRef>
          </c:cat>
          <c:val>
            <c:numRef>
              <c:f>'Actor analyse'!$F$5:$F$7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ser>
          <c:idx val="3"/>
          <c:order val="3"/>
          <c:tx>
            <c:strRef>
              <c:f>'Actor analyse'!$G$2</c:f>
              <c:strCache>
                <c:ptCount val="1"/>
                <c:pt idx="0">
                  <c:v>Cu(In,Ga)Se (dunne-laag)</c:v>
                </c:pt>
              </c:strCache>
            </c:strRef>
          </c:tx>
          <c:invertIfNegative val="0"/>
          <c:cat>
            <c:strRef>
              <c:f>'Actor analyse'!$B$5:$B$7</c:f>
              <c:strCache>
                <c:ptCount val="3"/>
                <c:pt idx="0">
                  <c:v>Celproductie</c:v>
                </c:pt>
                <c:pt idx="1">
                  <c:v>Module / inpassing</c:v>
                </c:pt>
                <c:pt idx="2">
                  <c:v>Machines</c:v>
                </c:pt>
              </c:strCache>
            </c:strRef>
          </c:cat>
          <c:val>
            <c:numRef>
              <c:f>'Actor analyse'!$G$5:$G$7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ser>
          <c:idx val="5"/>
          <c:order val="4"/>
          <c:tx>
            <c:strRef>
              <c:f>'Actor analyse'!$I$2</c:f>
              <c:strCache>
                <c:ptCount val="1"/>
                <c:pt idx="0">
                  <c:v>GaAs (dunne-laag)</c:v>
                </c:pt>
              </c:strCache>
            </c:strRef>
          </c:tx>
          <c:invertIfNegative val="0"/>
          <c:cat>
            <c:strRef>
              <c:f>'Actor analyse'!$B$5:$B$7</c:f>
              <c:strCache>
                <c:ptCount val="3"/>
                <c:pt idx="0">
                  <c:v>Celproductie</c:v>
                </c:pt>
                <c:pt idx="1">
                  <c:v>Module / inpassing</c:v>
                </c:pt>
                <c:pt idx="2">
                  <c:v>Machines</c:v>
                </c:pt>
              </c:strCache>
            </c:strRef>
          </c:cat>
          <c:val>
            <c:numRef>
              <c:f>'Actor analyse'!$I$5:$I$7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840064"/>
        <c:axId val="110845952"/>
      </c:barChart>
      <c:catAx>
        <c:axId val="11084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0845952"/>
        <c:crosses val="autoZero"/>
        <c:auto val="1"/>
        <c:lblAlgn val="ctr"/>
        <c:lblOffset val="100"/>
        <c:noMultiLvlLbl val="0"/>
      </c:catAx>
      <c:valAx>
        <c:axId val="110845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0840064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41379310344803"/>
          <c:y val="9.5022624434389094E-2"/>
          <c:w val="0.49379310344827598"/>
          <c:h val="0.80995475113122195"/>
        </c:manualLayout>
      </c:layout>
      <c:radarChart>
        <c:radarStyle val="filled"/>
        <c:varyColors val="0"/>
        <c:ser>
          <c:idx val="0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63AAFE" mc:Ignorable="a14" a14:legacySpreadsheetColorIndex="24"/>
                </a:gs>
                <a:gs pos="100000">
                  <a:srgbClr xmlns:mc="http://schemas.openxmlformats.org/markup-compatibility/2006" xmlns:a14="http://schemas.microsoft.com/office/drawing/2010/main" val="F9FBFE" mc:Ignorable="a14" a14:legacySpreadsheetColorIndex="24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Sheet1!$C$7:$C$13</c:f>
              <c:strCache>
                <c:ptCount val="7"/>
                <c:pt idx="0">
                  <c:v>ondernemersactiviteiten</c:v>
                </c:pt>
                <c:pt idx="1">
                  <c:v>kennisontwikkeling</c:v>
                </c:pt>
                <c:pt idx="2">
                  <c:v>kennisuitwisseling</c:v>
                </c:pt>
                <c:pt idx="3">
                  <c:v>richting geven</c:v>
                </c:pt>
                <c:pt idx="4">
                  <c:v>marktontwikkeling</c:v>
                </c:pt>
                <c:pt idx="5">
                  <c:v>vrijmaken van middelen</c:v>
                </c:pt>
                <c:pt idx="6">
                  <c:v>legitimiteit </c:v>
                </c:pt>
              </c:strCache>
            </c:strRef>
          </c:cat>
          <c:val>
            <c:numRef>
              <c:f>Sheet1!$K$7:$K$13</c:f>
              <c:numCache>
                <c:formatCode>0.0</c:formatCode>
                <c:ptCount val="7"/>
                <c:pt idx="0">
                  <c:v>3.714285714285714</c:v>
                </c:pt>
                <c:pt idx="1">
                  <c:v>2.714285714285714</c:v>
                </c:pt>
                <c:pt idx="2">
                  <c:v>2.4285714285714279</c:v>
                </c:pt>
                <c:pt idx="3">
                  <c:v>1.333333333333333</c:v>
                </c:pt>
                <c:pt idx="4">
                  <c:v>2</c:v>
                </c:pt>
                <c:pt idx="5">
                  <c:v>1.5</c:v>
                </c:pt>
                <c:pt idx="6">
                  <c:v>3.333333333333333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160320"/>
        <c:axId val="111186688"/>
      </c:radarChart>
      <c:catAx>
        <c:axId val="1111603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1186688"/>
        <c:crosses val="autoZero"/>
        <c:auto val="0"/>
        <c:lblAlgn val="ctr"/>
        <c:lblOffset val="100"/>
        <c:noMultiLvlLbl val="0"/>
      </c:catAx>
      <c:valAx>
        <c:axId val="111186688"/>
        <c:scaling>
          <c:orientation val="minMax"/>
          <c:max val="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1160320"/>
        <c:crosses val="autoZero"/>
        <c:crossBetween val="between"/>
        <c:majorUnit val="1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 noChangeAspect="1"/>
          </p:cNvSpPr>
          <p:nvPr>
            <p:ph type="ctrTitle"/>
          </p:nvPr>
        </p:nvSpPr>
        <p:spPr>
          <a:xfrm>
            <a:off x="3229200" y="4647600"/>
            <a:ext cx="5382000" cy="1677600"/>
          </a:xfrm>
          <a:solidFill>
            <a:schemeClr val="bg2"/>
          </a:solidFill>
        </p:spPr>
        <p:txBody>
          <a:bodyPr anchor="b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2" name="Ondertitel 21"/>
          <p:cNvSpPr>
            <a:spLocks noGrp="1"/>
          </p:cNvSpPr>
          <p:nvPr>
            <p:ph type="subTitle" idx="1"/>
          </p:nvPr>
        </p:nvSpPr>
        <p:spPr>
          <a:xfrm>
            <a:off x="10764688" y="2060848"/>
            <a:ext cx="522784" cy="1752600"/>
          </a:xfrm>
        </p:spPr>
        <p:txBody>
          <a:bodyPr tIns="0">
            <a:noAutofit/>
          </a:bodyPr>
          <a:lstStyle>
            <a:lvl1pPr marL="27432" indent="0" algn="l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" name="Tekstvak 1"/>
          <p:cNvSpPr txBox="1"/>
          <p:nvPr userDrawn="1"/>
        </p:nvSpPr>
        <p:spPr>
          <a:xfrm>
            <a:off x="6372200" y="2606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bg2"/>
                </a:solidFill>
              </a:rPr>
              <a:t>Copernicus Institute of Sustainable Development</a:t>
            </a:r>
            <a:endParaRPr lang="nl-NL" sz="1200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496" indent="-457200">
              <a:buClrTx/>
              <a:buFont typeface="Arial" pitchFamily="34" charset="0"/>
              <a:buChar char="•"/>
              <a:defRPr sz="2400"/>
            </a:lvl1pPr>
            <a:lvl2pPr marL="640080" indent="-237744">
              <a:buFont typeface="Wingdings" pitchFamily="2" charset="2"/>
              <a:buChar char="§"/>
              <a:defRPr sz="2400"/>
            </a:lvl2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zonder boo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178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. geen boog geen na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Rechthoek 3"/>
          <p:cNvSpPr/>
          <p:nvPr userDrawn="1"/>
        </p:nvSpPr>
        <p:spPr>
          <a:xfrm>
            <a:off x="5220072" y="6597352"/>
            <a:ext cx="3888432" cy="260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20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44800"/>
            <a:ext cx="7124400" cy="540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31640" y="1789896"/>
            <a:ext cx="3657600" cy="466344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76056" y="1789896"/>
            <a:ext cx="3657600" cy="466344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72" charset="0"/>
                <a:ea typeface="ヒラギノ角ゴ Pro W3" pitchFamily="-72" charset="-128"/>
                <a:cs typeface="ヒラギノ角ゴ Pro W3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72" charset="0"/>
                <a:ea typeface="ヒラギノ角ゴ Pro W3" pitchFamily="-72" charset="-128"/>
                <a:cs typeface="ヒラギノ角ゴ Pro W3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5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332000" y="1144800"/>
            <a:ext cx="7124400" cy="540000"/>
          </a:xfrm>
          <a:prstGeom prst="rect">
            <a:avLst/>
          </a:prstGeom>
        </p:spPr>
        <p:txBody>
          <a:bodyPr anchor="ctr">
            <a:noAutofit/>
          </a:bodyPr>
          <a:lstStyle>
            <a:extLst/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1332000" y="1904400"/>
            <a:ext cx="7124400" cy="4158000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lvl="0" eaLnBrk="1" latinLnBrk="0" hangingPunct="1"/>
            <a:r>
              <a:rPr kumimoji="0" lang="nl-NL" dirty="0" smtClean="0"/>
              <a:t>Klik om de modelstijlen te bewerken</a:t>
            </a:r>
          </a:p>
          <a:p>
            <a:pPr lvl="1" eaLnBrk="1" latinLnBrk="0" hangingPunct="1"/>
            <a:r>
              <a:rPr kumimoji="0" lang="nl-NL" dirty="0" smtClean="0"/>
              <a:t>Tweede niveau</a:t>
            </a:r>
          </a:p>
          <a:p>
            <a:pPr lvl="2" eaLnBrk="1" latinLnBrk="0" hangingPunct="1"/>
            <a:r>
              <a:rPr kumimoji="0" lang="nl-NL" dirty="0" smtClean="0"/>
              <a:t>Derde niveau</a:t>
            </a:r>
          </a:p>
          <a:p>
            <a:pPr lvl="3" eaLnBrk="1" latinLnBrk="0" hangingPunct="1"/>
            <a:r>
              <a:rPr kumimoji="0" lang="nl-NL" dirty="0" smtClean="0"/>
              <a:t>Vierde niveau</a:t>
            </a:r>
          </a:p>
          <a:p>
            <a:pPr lvl="4" eaLnBrk="1" latinLnBrk="0" hangingPunct="1"/>
            <a:r>
              <a:rPr kumimoji="0" lang="nl-NL" dirty="0" smtClean="0"/>
              <a:t>Vijfde niveau</a:t>
            </a:r>
            <a:endParaRPr kumimoji="0" lang="en-US" dirty="0"/>
          </a:p>
        </p:txBody>
      </p:sp>
      <p:sp>
        <p:nvSpPr>
          <p:cNvPr id="2" name="Tekstvak 1"/>
          <p:cNvSpPr txBox="1"/>
          <p:nvPr/>
        </p:nvSpPr>
        <p:spPr>
          <a:xfrm>
            <a:off x="5184576" y="6567735"/>
            <a:ext cx="3959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Copernicus Institute of Sustainable Development</a:t>
            </a:r>
            <a:endParaRPr lang="nl-NL" sz="12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4" r:id="rId5"/>
    <p:sldLayoutId id="2147483667" r:id="rId6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 baseline="0">
          <a:solidFill>
            <a:schemeClr val="tx2">
              <a:satMod val="13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539496" indent="-457200" algn="l" rtl="0" eaLnBrk="1" latinLnBrk="0" hangingPunct="1">
        <a:lnSpc>
          <a:spcPct val="100000"/>
        </a:lnSpc>
        <a:spcBef>
          <a:spcPts val="600"/>
        </a:spcBef>
        <a:buClrTx/>
        <a:buSzPct val="100000"/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Tx/>
        <a:buSzPct val="70000"/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Tx/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Tx/>
        <a:buFont typeface="Arial" pitchFamily="34" charset="0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Tx/>
        <a:buFont typeface="Arial" pitchFamily="34" charset="0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hyperlink" Target="http://acanthis.agentschapnl.nl/qlikview" TargetMode="Externa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501" y="4379065"/>
            <a:ext cx="7198699" cy="1946135"/>
          </a:xfrm>
        </p:spPr>
        <p:txBody>
          <a:bodyPr/>
          <a:lstStyle/>
          <a:p>
            <a:r>
              <a:rPr lang="nl-NL" sz="2000" dirty="0"/>
              <a:t>The </a:t>
            </a:r>
            <a:r>
              <a:rPr lang="nl-NL" sz="2000" dirty="0" err="1"/>
              <a:t>virtue</a:t>
            </a:r>
            <a:r>
              <a:rPr lang="nl-NL" sz="2000" dirty="0"/>
              <a:t> of </a:t>
            </a:r>
            <a:r>
              <a:rPr lang="nl-NL" sz="2000" dirty="0" err="1"/>
              <a:t>Innovation</a:t>
            </a:r>
            <a:r>
              <a:rPr lang="nl-NL" sz="2000" dirty="0"/>
              <a:t> </a:t>
            </a:r>
            <a:r>
              <a:rPr lang="nl-NL" sz="2000" dirty="0" smtClean="0"/>
              <a:t>Systems</a:t>
            </a:r>
            <a:r>
              <a:rPr lang="nl-NL" sz="2000" dirty="0"/>
              <a:t> </a:t>
            </a:r>
            <a:r>
              <a:rPr lang="nl-NL" sz="2000" dirty="0" smtClean="0"/>
              <a:t>Analysis </a:t>
            </a:r>
            <a:r>
              <a:rPr lang="nl-NL" sz="2000" dirty="0" err="1"/>
              <a:t>for</a:t>
            </a:r>
            <a:r>
              <a:rPr lang="nl-NL" sz="2000" dirty="0"/>
              <a:t> policy makers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other</a:t>
            </a:r>
            <a:r>
              <a:rPr lang="nl-NL" sz="2000" dirty="0"/>
              <a:t> stakeholders in</a:t>
            </a:r>
            <a:br>
              <a:rPr lang="nl-NL" sz="2000" dirty="0"/>
            </a:br>
            <a:r>
              <a:rPr lang="nl-NL" sz="2000" dirty="0"/>
              <a:t>the Energy </a:t>
            </a:r>
            <a:r>
              <a:rPr lang="nl-NL" sz="2000" dirty="0" err="1" smtClean="0"/>
              <a:t>Transition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 smtClean="0"/>
              <a:t>Prof. Marko Hekkert</a:t>
            </a:r>
            <a:endParaRPr lang="nl-NL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696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77049509"/>
              </p:ext>
            </p:extLst>
          </p:nvPr>
        </p:nvGraphicFramePr>
        <p:xfrm>
          <a:off x="1645758" y="686772"/>
          <a:ext cx="6945876" cy="473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78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50792025"/>
              </p:ext>
            </p:extLst>
          </p:nvPr>
        </p:nvGraphicFramePr>
        <p:xfrm>
          <a:off x="1299602" y="1635941"/>
          <a:ext cx="7156797" cy="45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173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81384602"/>
              </p:ext>
            </p:extLst>
          </p:nvPr>
        </p:nvGraphicFramePr>
        <p:xfrm>
          <a:off x="1279381" y="981114"/>
          <a:ext cx="6793904" cy="478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249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81" y="816351"/>
            <a:ext cx="7580853" cy="5429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470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Network 2006 </a:t>
            </a:r>
            <a:r>
              <a:rPr lang="nl-NL" dirty="0" err="1" smtClean="0"/>
              <a:t>vs</a:t>
            </a:r>
            <a:r>
              <a:rPr lang="nl-NL" dirty="0" smtClean="0"/>
              <a:t> 2010</a:t>
            </a:r>
            <a:endParaRPr lang="nl-NL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17" y="1950958"/>
            <a:ext cx="3447021" cy="376350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pic>
        <p:nvPicPr>
          <p:cNvPr id="5" name="Picture 4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58" y="1950958"/>
            <a:ext cx="3991642" cy="376350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85165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879892"/>
            <a:ext cx="7124400" cy="4834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201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111" y="1144800"/>
            <a:ext cx="8047367" cy="540000"/>
          </a:xfrm>
        </p:spPr>
        <p:txBody>
          <a:bodyPr/>
          <a:lstStyle/>
          <a:p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processes</a:t>
            </a:r>
            <a:r>
              <a:rPr lang="nl-NL" dirty="0" smtClean="0"/>
              <a:t> / </a:t>
            </a:r>
            <a:r>
              <a:rPr lang="nl-NL" dirty="0" err="1" smtClean="0"/>
              <a:t>functions</a:t>
            </a:r>
            <a:r>
              <a:rPr lang="nl-NL" dirty="0" smtClean="0"/>
              <a:t> of TIS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30164" y="1789896"/>
            <a:ext cx="4703492" cy="4663440"/>
          </a:xfrm>
        </p:spPr>
        <p:txBody>
          <a:bodyPr/>
          <a:lstStyle/>
          <a:p>
            <a:pPr marL="82296" indent="0">
              <a:buNone/>
            </a:pPr>
            <a:endParaRPr lang="nl-NL" sz="2000" dirty="0" smtClean="0"/>
          </a:p>
          <a:p>
            <a:pPr marL="82296" indent="0">
              <a:buNone/>
            </a:pPr>
            <a:endParaRPr lang="nl-NL" sz="2000" dirty="0"/>
          </a:p>
          <a:p>
            <a:pPr marL="82296" indent="0">
              <a:buNone/>
            </a:pPr>
            <a:endParaRPr lang="nl-NL" sz="2000" dirty="0" smtClean="0"/>
          </a:p>
          <a:p>
            <a:pPr marL="82296" indent="0">
              <a:buNone/>
            </a:pPr>
            <a:r>
              <a:rPr lang="nl-NL" sz="2000" dirty="0" smtClean="0"/>
              <a:t>F1 </a:t>
            </a:r>
            <a:r>
              <a:rPr lang="nl-NL" sz="2000" dirty="0" err="1" smtClean="0"/>
              <a:t>entrepreurial</a:t>
            </a:r>
            <a:r>
              <a:rPr lang="nl-NL" sz="2000" dirty="0"/>
              <a:t> </a:t>
            </a:r>
            <a:r>
              <a:rPr lang="nl-NL" sz="2000" dirty="0" err="1" smtClean="0"/>
              <a:t>experimentation</a:t>
            </a:r>
            <a:endParaRPr lang="nl-NL" sz="2000" dirty="0" smtClean="0"/>
          </a:p>
          <a:p>
            <a:pPr marL="82296" indent="0">
              <a:buNone/>
            </a:pPr>
            <a:r>
              <a:rPr lang="nl-NL" sz="2000" dirty="0" smtClean="0"/>
              <a:t>F2 </a:t>
            </a:r>
            <a:r>
              <a:rPr lang="nl-NL" sz="2000" dirty="0" err="1" smtClean="0"/>
              <a:t>knowledge</a:t>
            </a:r>
            <a:r>
              <a:rPr lang="nl-NL" sz="2000" dirty="0" smtClean="0"/>
              <a:t> </a:t>
            </a:r>
            <a:r>
              <a:rPr lang="nl-NL" sz="2000" dirty="0" err="1" smtClean="0"/>
              <a:t>development</a:t>
            </a:r>
            <a:endParaRPr lang="nl-NL" sz="2000" dirty="0" smtClean="0"/>
          </a:p>
          <a:p>
            <a:pPr marL="82296" indent="0">
              <a:buNone/>
            </a:pPr>
            <a:r>
              <a:rPr lang="nl-NL" sz="2000" dirty="0" smtClean="0"/>
              <a:t>F3 </a:t>
            </a:r>
            <a:r>
              <a:rPr lang="nl-NL" sz="2000" dirty="0" err="1" smtClean="0"/>
              <a:t>knowledge</a:t>
            </a:r>
            <a:r>
              <a:rPr lang="nl-NL" sz="2000" dirty="0" smtClean="0"/>
              <a:t> exchange</a:t>
            </a:r>
          </a:p>
          <a:p>
            <a:pPr marL="82296" indent="0">
              <a:buNone/>
            </a:pPr>
            <a:r>
              <a:rPr lang="nl-NL" sz="2000" dirty="0" smtClean="0"/>
              <a:t>F4 </a:t>
            </a:r>
            <a:r>
              <a:rPr lang="nl-NL" sz="2000" dirty="0" err="1" smtClean="0"/>
              <a:t>Guidance</a:t>
            </a:r>
            <a:r>
              <a:rPr lang="nl-NL" sz="2000" dirty="0" smtClean="0"/>
              <a:t> of the search</a:t>
            </a:r>
          </a:p>
          <a:p>
            <a:pPr marL="82296" indent="0">
              <a:buNone/>
            </a:pPr>
            <a:r>
              <a:rPr lang="nl-NL" sz="2000" dirty="0" smtClean="0"/>
              <a:t>F5 Market </a:t>
            </a:r>
            <a:r>
              <a:rPr lang="nl-NL" sz="2000" dirty="0" err="1" smtClean="0"/>
              <a:t>formation</a:t>
            </a:r>
            <a:endParaRPr lang="nl-NL" sz="2000" dirty="0" smtClean="0"/>
          </a:p>
          <a:p>
            <a:pPr marL="82296" indent="0">
              <a:buNone/>
            </a:pPr>
            <a:r>
              <a:rPr lang="nl-NL" sz="2000" dirty="0" smtClean="0"/>
              <a:t>F6 resources </a:t>
            </a:r>
            <a:r>
              <a:rPr lang="nl-NL" sz="2000" dirty="0" err="1" smtClean="0"/>
              <a:t>mobilisation</a:t>
            </a:r>
            <a:endParaRPr lang="nl-NL" sz="2000" dirty="0" smtClean="0"/>
          </a:p>
          <a:p>
            <a:pPr marL="82296" indent="0">
              <a:buNone/>
            </a:pPr>
            <a:r>
              <a:rPr lang="nl-NL" sz="2000" dirty="0" smtClean="0"/>
              <a:t>F7 </a:t>
            </a:r>
            <a:r>
              <a:rPr lang="nl-NL" sz="2000" dirty="0" err="1" smtClean="0"/>
              <a:t>legitimacy</a:t>
            </a:r>
            <a:r>
              <a:rPr lang="nl-NL" sz="2000" dirty="0" smtClean="0"/>
              <a:t> </a:t>
            </a:r>
            <a:r>
              <a:rPr lang="nl-NL" sz="2000" dirty="0" err="1" smtClean="0"/>
              <a:t>creation</a:t>
            </a:r>
            <a:endParaRPr lang="nl-NL" sz="2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"/>
          <a:stretch/>
        </p:blipFill>
        <p:spPr bwMode="auto">
          <a:xfrm>
            <a:off x="593353" y="2171699"/>
            <a:ext cx="3436811" cy="3400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9121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-33291" y="617738"/>
          <a:ext cx="9210583" cy="5622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1070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74" y="660857"/>
            <a:ext cx="7399432" cy="5325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653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have we </a:t>
            </a:r>
            <a:r>
              <a:rPr lang="nl-NL" dirty="0" err="1" smtClean="0"/>
              <a:t>done</a:t>
            </a:r>
            <a:r>
              <a:rPr lang="nl-NL" dirty="0" smtClean="0"/>
              <a:t> </a:t>
            </a:r>
            <a:r>
              <a:rPr lang="nl-NL" dirty="0" err="1" smtClean="0"/>
              <a:t>so</a:t>
            </a:r>
            <a:r>
              <a:rPr lang="nl-NL" dirty="0" smtClean="0"/>
              <a:t> far?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7 PhD </a:t>
            </a:r>
            <a:r>
              <a:rPr lang="nl-NL" sz="2000" dirty="0" err="1" smtClean="0"/>
              <a:t>students</a:t>
            </a:r>
            <a:endParaRPr lang="nl-NL" sz="2000" dirty="0" smtClean="0"/>
          </a:p>
          <a:p>
            <a:r>
              <a:rPr lang="nl-NL" sz="2000" dirty="0" err="1" smtClean="0"/>
              <a:t>Mapping</a:t>
            </a:r>
            <a:r>
              <a:rPr lang="nl-NL" sz="2000" dirty="0" smtClean="0"/>
              <a:t> of the </a:t>
            </a:r>
            <a:r>
              <a:rPr lang="nl-NL" sz="2000" dirty="0" err="1" smtClean="0"/>
              <a:t>emergence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growth</a:t>
            </a:r>
            <a:r>
              <a:rPr lang="nl-NL" sz="2000" dirty="0" smtClean="0"/>
              <a:t> of </a:t>
            </a:r>
            <a:r>
              <a:rPr lang="nl-NL" sz="2000" dirty="0" err="1" smtClean="0"/>
              <a:t>many</a:t>
            </a:r>
            <a:r>
              <a:rPr lang="nl-NL" sz="2000" dirty="0" smtClean="0"/>
              <a:t> TIS</a:t>
            </a:r>
          </a:p>
          <a:p>
            <a:pPr lvl="1"/>
            <a:r>
              <a:rPr lang="nl-NL" sz="2000" dirty="0" smtClean="0"/>
              <a:t>E.g. </a:t>
            </a:r>
            <a:r>
              <a:rPr lang="nl-NL" sz="2000" dirty="0" err="1" smtClean="0"/>
              <a:t>Biofuels</a:t>
            </a:r>
            <a:r>
              <a:rPr lang="nl-NL" sz="2000" dirty="0" smtClean="0"/>
              <a:t>, wind, PV, CHP, </a:t>
            </a:r>
            <a:r>
              <a:rPr lang="nl-NL" sz="2000" dirty="0" err="1" smtClean="0"/>
              <a:t>gasification</a:t>
            </a:r>
            <a:endParaRPr lang="nl-NL" sz="2000" dirty="0"/>
          </a:p>
          <a:p>
            <a:r>
              <a:rPr lang="nl-NL" sz="2000" dirty="0" smtClean="0"/>
              <a:t>Framework </a:t>
            </a:r>
            <a:r>
              <a:rPr lang="nl-NL" sz="2000" dirty="0" err="1" smtClean="0"/>
              <a:t>article</a:t>
            </a:r>
            <a:r>
              <a:rPr lang="nl-NL" sz="2000" dirty="0"/>
              <a:t> </a:t>
            </a:r>
            <a:r>
              <a:rPr lang="nl-NL" sz="2000" dirty="0" smtClean="0"/>
              <a:t>+ </a:t>
            </a:r>
            <a:r>
              <a:rPr lang="nl-NL" sz="2000" dirty="0" err="1" smtClean="0"/>
              <a:t>testing</a:t>
            </a:r>
            <a:r>
              <a:rPr lang="nl-NL" sz="2000" dirty="0" smtClean="0"/>
              <a:t> of </a:t>
            </a:r>
            <a:r>
              <a:rPr lang="nl-NL" sz="2000" dirty="0" err="1" smtClean="0"/>
              <a:t>framework</a:t>
            </a:r>
            <a:endParaRPr lang="nl-NL" sz="2000" dirty="0" smtClean="0"/>
          </a:p>
          <a:p>
            <a:r>
              <a:rPr lang="nl-NL" sz="2000" dirty="0" smtClean="0"/>
              <a:t>Review </a:t>
            </a:r>
            <a:r>
              <a:rPr lang="nl-NL" sz="2000" dirty="0" err="1" smtClean="0"/>
              <a:t>article</a:t>
            </a:r>
            <a:r>
              <a:rPr lang="nl-NL" sz="2000" dirty="0" smtClean="0"/>
              <a:t>: </a:t>
            </a:r>
            <a:r>
              <a:rPr lang="nl-NL" sz="2000" dirty="0" err="1" smtClean="0"/>
              <a:t>why</a:t>
            </a:r>
            <a:r>
              <a:rPr lang="nl-NL" sz="2000" dirty="0" smtClean="0"/>
              <a:t> does </a:t>
            </a:r>
            <a:r>
              <a:rPr lang="nl-NL" sz="2000" dirty="0" err="1" smtClean="0"/>
              <a:t>renewable</a:t>
            </a:r>
            <a:r>
              <a:rPr lang="nl-NL" sz="2000" dirty="0" smtClean="0"/>
              <a:t> energy diffuse </a:t>
            </a:r>
            <a:r>
              <a:rPr lang="nl-NL" sz="2000" dirty="0" err="1" smtClean="0"/>
              <a:t>so</a:t>
            </a:r>
            <a:r>
              <a:rPr lang="nl-NL" sz="2000" dirty="0" smtClean="0"/>
              <a:t> </a:t>
            </a:r>
            <a:r>
              <a:rPr lang="nl-NL" sz="2000" dirty="0" err="1" smtClean="0"/>
              <a:t>slowly</a:t>
            </a:r>
            <a:r>
              <a:rPr lang="nl-NL" sz="2000" dirty="0" smtClean="0"/>
              <a:t>?</a:t>
            </a:r>
          </a:p>
          <a:p>
            <a:r>
              <a:rPr lang="nl-NL" sz="2000" dirty="0" err="1" smtClean="0"/>
              <a:t>Developed</a:t>
            </a:r>
            <a:r>
              <a:rPr lang="nl-NL" sz="2000" dirty="0" smtClean="0"/>
              <a:t> </a:t>
            </a:r>
            <a:r>
              <a:rPr lang="nl-NL" sz="2000" dirty="0" err="1" smtClean="0"/>
              <a:t>process</a:t>
            </a:r>
            <a:r>
              <a:rPr lang="nl-NL" sz="2000" dirty="0" smtClean="0"/>
              <a:t> </a:t>
            </a:r>
            <a:r>
              <a:rPr lang="nl-NL" sz="2000" dirty="0" err="1" smtClean="0"/>
              <a:t>methodology</a:t>
            </a:r>
            <a:endParaRPr lang="nl-NL" sz="2000" dirty="0" smtClean="0"/>
          </a:p>
          <a:p>
            <a:r>
              <a:rPr lang="nl-NL" sz="2000" dirty="0" err="1" smtClean="0"/>
              <a:t>Developed</a:t>
            </a:r>
            <a:r>
              <a:rPr lang="nl-NL" sz="2000" dirty="0" smtClean="0"/>
              <a:t> </a:t>
            </a:r>
            <a:r>
              <a:rPr lang="nl-NL" sz="2000" dirty="0" err="1" smtClean="0"/>
              <a:t>theory</a:t>
            </a:r>
            <a:r>
              <a:rPr lang="nl-NL" sz="2000" dirty="0" smtClean="0"/>
              <a:t> on </a:t>
            </a:r>
            <a:r>
              <a:rPr lang="nl-NL" sz="2000" dirty="0" err="1" smtClean="0"/>
              <a:t>dynamics</a:t>
            </a:r>
            <a:r>
              <a:rPr lang="nl-NL" sz="2000" dirty="0" smtClean="0"/>
              <a:t> of TIS: motors of </a:t>
            </a:r>
            <a:r>
              <a:rPr lang="nl-NL" sz="2000" dirty="0" err="1" smtClean="0"/>
              <a:t>innovation</a:t>
            </a:r>
            <a:endParaRPr lang="nl-NL" sz="2000" dirty="0" smtClean="0"/>
          </a:p>
          <a:p>
            <a:pPr lvl="1"/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4180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Who</a:t>
            </a:r>
            <a:r>
              <a:rPr lang="nl-NL" dirty="0" smtClean="0"/>
              <a:t> is </a:t>
            </a:r>
            <a:r>
              <a:rPr lang="nl-NL" dirty="0" err="1" smtClean="0"/>
              <a:t>talking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Prof of Dynamics of </a:t>
            </a:r>
            <a:r>
              <a:rPr lang="nl-NL" dirty="0" err="1" smtClean="0"/>
              <a:t>Innovation</a:t>
            </a:r>
            <a:r>
              <a:rPr lang="nl-NL" dirty="0" smtClean="0"/>
              <a:t> Systems</a:t>
            </a:r>
          </a:p>
          <a:p>
            <a:endParaRPr lang="nl-NL" dirty="0" smtClean="0"/>
          </a:p>
          <a:p>
            <a:r>
              <a:rPr lang="nl-NL" dirty="0" smtClean="0"/>
              <a:t>Head of </a:t>
            </a:r>
            <a:r>
              <a:rPr lang="nl-NL" dirty="0" err="1" smtClean="0"/>
              <a:t>Innovation</a:t>
            </a:r>
            <a:r>
              <a:rPr lang="nl-NL" dirty="0"/>
              <a:t> </a:t>
            </a:r>
            <a:r>
              <a:rPr lang="nl-NL" dirty="0" smtClean="0"/>
              <a:t>Studies (35 fte)</a:t>
            </a:r>
          </a:p>
          <a:p>
            <a:endParaRPr lang="nl-NL" dirty="0" smtClean="0"/>
          </a:p>
          <a:p>
            <a:r>
              <a:rPr lang="nl-NL" dirty="0" smtClean="0"/>
              <a:t>Part of </a:t>
            </a:r>
            <a:r>
              <a:rPr lang="nl-NL" dirty="0" err="1" smtClean="0"/>
              <a:t>Copernicus</a:t>
            </a:r>
            <a:r>
              <a:rPr lang="nl-NL" dirty="0" smtClean="0"/>
              <a:t> </a:t>
            </a:r>
            <a:r>
              <a:rPr lang="nl-NL" dirty="0" err="1" smtClean="0"/>
              <a:t>Institute</a:t>
            </a:r>
            <a:r>
              <a:rPr lang="nl-NL" dirty="0" smtClean="0"/>
              <a:t> (120 (fte)</a:t>
            </a:r>
          </a:p>
          <a:p>
            <a:endParaRPr lang="nl-NL" dirty="0" smtClean="0"/>
          </a:p>
          <a:p>
            <a:r>
              <a:rPr lang="nl-NL" dirty="0" smtClean="0"/>
              <a:t>Part of Utrecht University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60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recently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err="1" smtClean="0"/>
              <a:t>Study</a:t>
            </a:r>
            <a:r>
              <a:rPr lang="nl-NL" sz="2000" dirty="0" smtClean="0"/>
              <a:t> of actors </a:t>
            </a:r>
            <a:r>
              <a:rPr lang="nl-NL" sz="2000" dirty="0" err="1" smtClean="0"/>
              <a:t>strategies</a:t>
            </a:r>
            <a:r>
              <a:rPr lang="nl-NL" sz="2000" dirty="0" smtClean="0"/>
              <a:t> </a:t>
            </a:r>
            <a:r>
              <a:rPr lang="nl-NL" sz="2000" dirty="0" err="1" smtClean="0"/>
              <a:t>within</a:t>
            </a:r>
            <a:r>
              <a:rPr lang="nl-NL" sz="2000" dirty="0" smtClean="0"/>
              <a:t> TIS: system building, </a:t>
            </a:r>
            <a:r>
              <a:rPr lang="nl-NL" sz="2000" dirty="0" err="1" smtClean="0"/>
              <a:t>institutional</a:t>
            </a:r>
            <a:r>
              <a:rPr lang="nl-NL" sz="2000" dirty="0" smtClean="0"/>
              <a:t> </a:t>
            </a:r>
            <a:r>
              <a:rPr lang="nl-NL" sz="2000" dirty="0" err="1" smtClean="0"/>
              <a:t>theory</a:t>
            </a:r>
            <a:endParaRPr lang="nl-NL" sz="2000" dirty="0" smtClean="0"/>
          </a:p>
          <a:p>
            <a:r>
              <a:rPr lang="nl-NL" sz="2000" dirty="0" err="1" smtClean="0"/>
              <a:t>Role</a:t>
            </a:r>
            <a:r>
              <a:rPr lang="nl-NL" sz="2000" dirty="0" smtClean="0"/>
              <a:t> of </a:t>
            </a:r>
            <a:r>
              <a:rPr lang="nl-NL" sz="2000" dirty="0" err="1" smtClean="0"/>
              <a:t>incumbent</a:t>
            </a:r>
            <a:r>
              <a:rPr lang="nl-NL" sz="2000" dirty="0" smtClean="0"/>
              <a:t> actors in </a:t>
            </a:r>
            <a:r>
              <a:rPr lang="nl-NL" sz="2000" dirty="0" err="1" smtClean="0"/>
              <a:t>blocking</a:t>
            </a:r>
            <a:r>
              <a:rPr lang="nl-NL" sz="2000" dirty="0" smtClean="0"/>
              <a:t> TIS</a:t>
            </a:r>
          </a:p>
          <a:p>
            <a:endParaRPr lang="nl-NL" sz="2000" dirty="0"/>
          </a:p>
          <a:p>
            <a:r>
              <a:rPr lang="nl-NL" sz="2000" dirty="0" err="1" smtClean="0"/>
              <a:t>Developed</a:t>
            </a:r>
            <a:r>
              <a:rPr lang="nl-NL" sz="2000" dirty="0" smtClean="0"/>
              <a:t> </a:t>
            </a:r>
            <a:r>
              <a:rPr lang="nl-NL" sz="2000" dirty="0" err="1" smtClean="0"/>
              <a:t>scheme</a:t>
            </a:r>
            <a:r>
              <a:rPr lang="nl-NL" sz="2000" dirty="0" smtClean="0"/>
              <a:t> of analysis </a:t>
            </a:r>
            <a:r>
              <a:rPr lang="nl-NL" sz="2000" dirty="0" err="1" smtClean="0"/>
              <a:t>for</a:t>
            </a:r>
            <a:r>
              <a:rPr lang="nl-NL" sz="2000" dirty="0" smtClean="0"/>
              <a:t> policy </a:t>
            </a:r>
            <a:r>
              <a:rPr lang="nl-NL" sz="2000" dirty="0" err="1" smtClean="0"/>
              <a:t>advice</a:t>
            </a:r>
            <a:endParaRPr lang="nl-NL" sz="2000" dirty="0" smtClean="0"/>
          </a:p>
          <a:p>
            <a:pPr marL="402336" lvl="1" indent="0">
              <a:buNone/>
            </a:pPr>
            <a:r>
              <a:rPr lang="nl-NL" sz="1400" dirty="0" err="1"/>
              <a:t>Wieczorek</a:t>
            </a:r>
            <a:r>
              <a:rPr lang="nl-NL" sz="1400" dirty="0"/>
              <a:t>, A.J., Hekkert, M.P. (2012). </a:t>
            </a:r>
            <a:r>
              <a:rPr lang="nl-NL" sz="1400" dirty="0" err="1"/>
              <a:t>Systemic</a:t>
            </a:r>
            <a:r>
              <a:rPr lang="nl-NL" sz="1400" dirty="0"/>
              <a:t> </a:t>
            </a:r>
            <a:r>
              <a:rPr lang="nl-NL" sz="1400" dirty="0" err="1"/>
              <a:t>instruments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 smtClean="0"/>
              <a:t>systemic</a:t>
            </a:r>
            <a:r>
              <a:rPr lang="nl-NL" sz="1400" dirty="0" smtClean="0"/>
              <a:t> </a:t>
            </a:r>
            <a:r>
              <a:rPr lang="nl-NL" sz="1400" dirty="0" err="1" smtClean="0"/>
              <a:t>innovation</a:t>
            </a:r>
            <a:r>
              <a:rPr lang="nl-NL" sz="1400" dirty="0" smtClean="0"/>
              <a:t> </a:t>
            </a:r>
            <a:r>
              <a:rPr lang="nl-NL" sz="1400" dirty="0" err="1"/>
              <a:t>problems</a:t>
            </a:r>
            <a:r>
              <a:rPr lang="nl-NL" sz="1400" dirty="0"/>
              <a:t>: A </a:t>
            </a:r>
            <a:r>
              <a:rPr lang="nl-NL" sz="1400" dirty="0" err="1"/>
              <a:t>framework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policy makers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innovation</a:t>
            </a:r>
            <a:r>
              <a:rPr lang="nl-NL" sz="1400" dirty="0"/>
              <a:t> </a:t>
            </a:r>
            <a:r>
              <a:rPr lang="nl-NL" sz="1400" dirty="0" err="1"/>
              <a:t>scholars</a:t>
            </a:r>
            <a:r>
              <a:rPr lang="nl-NL" sz="1400" dirty="0" smtClean="0"/>
              <a:t>. </a:t>
            </a:r>
            <a:r>
              <a:rPr lang="nl-NL" sz="1400" dirty="0" err="1" smtClean="0"/>
              <a:t>Science</a:t>
            </a:r>
            <a:r>
              <a:rPr lang="nl-NL" sz="1400" dirty="0" smtClean="0"/>
              <a:t> </a:t>
            </a:r>
            <a:r>
              <a:rPr lang="nl-NL" sz="1400" dirty="0" err="1"/>
              <a:t>and</a:t>
            </a:r>
            <a:r>
              <a:rPr lang="nl-NL" sz="1400" dirty="0"/>
              <a:t> Public Policy, 39(1), pp. 74-</a:t>
            </a:r>
            <a:r>
              <a:rPr lang="nl-NL" sz="1400" dirty="0" smtClean="0"/>
              <a:t>87</a:t>
            </a:r>
          </a:p>
          <a:p>
            <a:pPr marL="402336" lvl="1" indent="0">
              <a:buNone/>
            </a:pPr>
            <a:endParaRPr lang="nl-NL" sz="1400" dirty="0"/>
          </a:p>
          <a:p>
            <a:pPr marL="402336" lvl="1" indent="0">
              <a:buNone/>
            </a:pPr>
            <a:endParaRPr lang="nl-NL" sz="1400" dirty="0"/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329530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000" y="1041136"/>
            <a:ext cx="7124400" cy="540000"/>
          </a:xfrm>
        </p:spPr>
        <p:txBody>
          <a:bodyPr/>
          <a:lstStyle/>
          <a:p>
            <a:r>
              <a:rPr lang="nl-NL" dirty="0" err="1" smtClean="0"/>
              <a:t>Scheme</a:t>
            </a:r>
            <a:r>
              <a:rPr lang="nl-NL" dirty="0" smtClean="0"/>
              <a:t> of analysis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64" y="1930597"/>
            <a:ext cx="57277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04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Policy discourse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err="1" smtClean="0"/>
              <a:t>Neo</a:t>
            </a:r>
            <a:r>
              <a:rPr lang="nl-NL" sz="2000" dirty="0" err="1"/>
              <a:t>-</a:t>
            </a:r>
            <a:r>
              <a:rPr lang="nl-NL" sz="2000" dirty="0" err="1" smtClean="0"/>
              <a:t>liberal</a:t>
            </a:r>
            <a:r>
              <a:rPr lang="nl-NL" sz="2000" dirty="0" smtClean="0"/>
              <a:t> </a:t>
            </a:r>
            <a:r>
              <a:rPr lang="nl-NL" sz="2000" dirty="0" err="1" smtClean="0"/>
              <a:t>innovation</a:t>
            </a:r>
            <a:r>
              <a:rPr lang="nl-NL" sz="2000" dirty="0" smtClean="0"/>
              <a:t> </a:t>
            </a:r>
            <a:r>
              <a:rPr lang="nl-NL" sz="2000" dirty="0" err="1" smtClean="0"/>
              <a:t>policies</a:t>
            </a:r>
            <a:endParaRPr lang="nl-NL" sz="2000" dirty="0" smtClean="0"/>
          </a:p>
          <a:p>
            <a:pPr lvl="1"/>
            <a:r>
              <a:rPr lang="nl-NL" sz="1800" dirty="0" err="1" smtClean="0"/>
              <a:t>Generic</a:t>
            </a:r>
            <a:r>
              <a:rPr lang="nl-NL" sz="1800" dirty="0" smtClean="0"/>
              <a:t> </a:t>
            </a:r>
            <a:r>
              <a:rPr lang="nl-NL" sz="1800" dirty="0" err="1" smtClean="0"/>
              <a:t>innovation</a:t>
            </a:r>
            <a:r>
              <a:rPr lang="nl-NL" sz="1800" dirty="0" smtClean="0"/>
              <a:t> subsidies</a:t>
            </a:r>
          </a:p>
          <a:p>
            <a:pPr lvl="1"/>
            <a:r>
              <a:rPr lang="nl-NL" sz="1800" dirty="0" smtClean="0"/>
              <a:t>Help </a:t>
            </a:r>
            <a:r>
              <a:rPr lang="nl-NL" sz="1800" dirty="0" err="1" smtClean="0"/>
              <a:t>to</a:t>
            </a:r>
            <a:r>
              <a:rPr lang="nl-NL" sz="1800" dirty="0" smtClean="0"/>
              <a:t> </a:t>
            </a:r>
            <a:r>
              <a:rPr lang="nl-NL" sz="1800" dirty="0" err="1" smtClean="0"/>
              <a:t>overcome</a:t>
            </a:r>
            <a:r>
              <a:rPr lang="nl-NL" sz="1800" dirty="0" smtClean="0"/>
              <a:t> market failure</a:t>
            </a:r>
          </a:p>
          <a:p>
            <a:pPr lvl="1"/>
            <a:r>
              <a:rPr lang="nl-NL" sz="1800" dirty="0" err="1" smtClean="0"/>
              <a:t>Innovation</a:t>
            </a:r>
            <a:r>
              <a:rPr lang="nl-NL" sz="1800" dirty="0" smtClean="0"/>
              <a:t> </a:t>
            </a:r>
            <a:r>
              <a:rPr lang="nl-NL" sz="1800" dirty="0" err="1" smtClean="0"/>
              <a:t>department</a:t>
            </a:r>
            <a:r>
              <a:rPr lang="nl-NL" sz="1800" dirty="0" smtClean="0"/>
              <a:t> of </a:t>
            </a:r>
            <a:r>
              <a:rPr lang="nl-NL" sz="1800" dirty="0" err="1" smtClean="0"/>
              <a:t>Economic</a:t>
            </a:r>
            <a:r>
              <a:rPr lang="nl-NL" sz="1800" dirty="0" smtClean="0"/>
              <a:t> </a:t>
            </a:r>
            <a:r>
              <a:rPr lang="nl-NL" sz="1800" dirty="0" err="1" smtClean="0"/>
              <a:t>Affairs</a:t>
            </a:r>
            <a:endParaRPr lang="nl-NL" sz="1800" dirty="0" smtClean="0"/>
          </a:p>
          <a:p>
            <a:pPr lvl="1"/>
            <a:endParaRPr lang="nl-NL" sz="1800" dirty="0"/>
          </a:p>
          <a:p>
            <a:r>
              <a:rPr lang="nl-NL" sz="2000" dirty="0" err="1" smtClean="0"/>
              <a:t>Innovation</a:t>
            </a:r>
            <a:r>
              <a:rPr lang="nl-NL" sz="2000" dirty="0" smtClean="0"/>
              <a:t> </a:t>
            </a:r>
            <a:r>
              <a:rPr lang="nl-NL" sz="2000" dirty="0" err="1" smtClean="0"/>
              <a:t>policies</a:t>
            </a:r>
            <a:r>
              <a:rPr lang="nl-NL" sz="2000" dirty="0" smtClean="0"/>
              <a:t> in </a:t>
            </a:r>
            <a:r>
              <a:rPr lang="nl-NL" sz="2000" dirty="0" err="1" smtClean="0"/>
              <a:t>specific</a:t>
            </a:r>
            <a:r>
              <a:rPr lang="nl-NL" sz="2000" dirty="0" smtClean="0"/>
              <a:t> </a:t>
            </a:r>
            <a:r>
              <a:rPr lang="nl-NL" sz="2000" dirty="0" err="1" smtClean="0"/>
              <a:t>domains</a:t>
            </a:r>
            <a:endParaRPr lang="nl-NL" sz="2000" dirty="0" smtClean="0"/>
          </a:p>
          <a:p>
            <a:pPr lvl="1"/>
            <a:r>
              <a:rPr lang="nl-NL" sz="1800" dirty="0" smtClean="0"/>
              <a:t>Energy, Transport, Water</a:t>
            </a:r>
          </a:p>
          <a:p>
            <a:pPr lvl="1"/>
            <a:r>
              <a:rPr lang="nl-NL" sz="1800" dirty="0" smtClean="0"/>
              <a:t>Goal </a:t>
            </a:r>
            <a:r>
              <a:rPr lang="nl-NL" sz="1800" dirty="0" err="1" smtClean="0"/>
              <a:t>oriented</a:t>
            </a:r>
            <a:endParaRPr lang="nl-NL" sz="1800" dirty="0" smtClean="0"/>
          </a:p>
          <a:p>
            <a:pPr lvl="1"/>
            <a:r>
              <a:rPr lang="nl-NL" sz="1800" dirty="0" err="1" smtClean="0"/>
              <a:t>Much</a:t>
            </a:r>
            <a:r>
              <a:rPr lang="nl-NL" sz="1800" dirty="0" smtClean="0"/>
              <a:t> more </a:t>
            </a:r>
            <a:r>
              <a:rPr lang="nl-NL" sz="1800" dirty="0" err="1" smtClean="0"/>
              <a:t>specific</a:t>
            </a:r>
            <a:r>
              <a:rPr lang="nl-NL" sz="1800" dirty="0" smtClean="0"/>
              <a:t> policy </a:t>
            </a:r>
            <a:r>
              <a:rPr lang="nl-NL" sz="1800" dirty="0" err="1" smtClean="0"/>
              <a:t>intervention</a:t>
            </a:r>
            <a:endParaRPr lang="nl-NL" sz="1800" dirty="0" smtClean="0"/>
          </a:p>
          <a:p>
            <a:pPr lvl="2"/>
            <a:r>
              <a:rPr lang="nl-NL" sz="1800" dirty="0" err="1" smtClean="0"/>
              <a:t>Specific</a:t>
            </a:r>
            <a:r>
              <a:rPr lang="nl-NL" sz="1800" dirty="0" smtClean="0"/>
              <a:t> R&amp;D programs, </a:t>
            </a:r>
            <a:r>
              <a:rPr lang="nl-NL" sz="1800" dirty="0" err="1" smtClean="0"/>
              <a:t>launching</a:t>
            </a:r>
            <a:r>
              <a:rPr lang="nl-NL" sz="1800" dirty="0" smtClean="0"/>
              <a:t> customer, </a:t>
            </a:r>
            <a:r>
              <a:rPr lang="nl-NL" sz="1800" dirty="0" err="1" smtClean="0"/>
              <a:t>demonstration</a:t>
            </a:r>
            <a:r>
              <a:rPr lang="nl-NL" sz="1800" dirty="0" smtClean="0"/>
              <a:t> </a:t>
            </a:r>
            <a:r>
              <a:rPr lang="nl-NL" sz="1800" dirty="0" err="1" smtClean="0"/>
              <a:t>projects</a:t>
            </a:r>
            <a:endParaRPr lang="nl-NL" sz="1800" dirty="0" smtClean="0"/>
          </a:p>
          <a:p>
            <a:pPr lvl="1"/>
            <a:endParaRPr lang="nl-NL" sz="1800" dirty="0"/>
          </a:p>
          <a:p>
            <a:pPr lvl="1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108661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Goal oriented policies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Were in need of a guiding framework</a:t>
            </a:r>
          </a:p>
          <a:p>
            <a:pPr lvl="1"/>
            <a:r>
              <a:rPr lang="en-AU" sz="2000" dirty="0" smtClean="0"/>
              <a:t>Many different stakeholders</a:t>
            </a:r>
          </a:p>
          <a:p>
            <a:pPr lvl="1"/>
            <a:r>
              <a:rPr lang="en-AU" sz="2000" dirty="0" smtClean="0"/>
              <a:t>What is good policy when effects show up much later?</a:t>
            </a:r>
          </a:p>
          <a:p>
            <a:pPr lvl="1"/>
            <a:endParaRPr lang="en-AU" sz="2000" dirty="0" smtClean="0"/>
          </a:p>
          <a:p>
            <a:r>
              <a:rPr lang="en-AU" sz="2000" dirty="0" smtClean="0"/>
              <a:t>They stumbled upon the TIS framework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726540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Why do they like TIS?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Innovation process is complex but framework is simple</a:t>
            </a:r>
          </a:p>
          <a:p>
            <a:r>
              <a:rPr lang="en-AU" sz="2000" dirty="0" smtClean="0"/>
              <a:t>Right language: system failure, motors not running, fixing, intervention</a:t>
            </a:r>
          </a:p>
          <a:p>
            <a:r>
              <a:rPr lang="en-AU" sz="2000" dirty="0" smtClean="0"/>
              <a:t>Backed up by science – legitimate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475071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946" y="1144800"/>
            <a:ext cx="7497454" cy="540000"/>
          </a:xfrm>
        </p:spPr>
        <p:txBody>
          <a:bodyPr/>
          <a:lstStyle/>
          <a:p>
            <a:r>
              <a:rPr lang="nl-NL" dirty="0" smtClean="0"/>
              <a:t>2008 First TIS policy project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Quick scan of 20 TIS </a:t>
            </a:r>
            <a:r>
              <a:rPr lang="nl-NL" sz="2000" dirty="0" err="1" smtClean="0"/>
              <a:t>related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the energy </a:t>
            </a:r>
            <a:r>
              <a:rPr lang="nl-NL" sz="2000" dirty="0" err="1" smtClean="0"/>
              <a:t>transition</a:t>
            </a:r>
            <a:endParaRPr lang="nl-NL" sz="2000" dirty="0" smtClean="0"/>
          </a:p>
          <a:p>
            <a:r>
              <a:rPr lang="nl-NL" sz="2000" dirty="0" err="1" smtClean="0"/>
              <a:t>Based</a:t>
            </a:r>
            <a:r>
              <a:rPr lang="nl-NL" sz="2000" dirty="0" smtClean="0"/>
              <a:t> on stakeholder workshops</a:t>
            </a:r>
          </a:p>
          <a:p>
            <a:r>
              <a:rPr lang="nl-NL" sz="2000" dirty="0" smtClean="0"/>
              <a:t>Close cooperation </a:t>
            </a:r>
            <a:r>
              <a:rPr lang="nl-NL" sz="2000" dirty="0" err="1" smtClean="0"/>
              <a:t>with</a:t>
            </a:r>
            <a:r>
              <a:rPr lang="nl-NL" sz="2000" dirty="0" smtClean="0"/>
              <a:t> NEA</a:t>
            </a:r>
          </a:p>
          <a:p>
            <a:r>
              <a:rPr lang="nl-NL" sz="2000" dirty="0" err="1" smtClean="0"/>
              <a:t>What</a:t>
            </a:r>
            <a:r>
              <a:rPr lang="nl-NL" sz="2000" dirty="0" smtClean="0"/>
              <a:t> factors are </a:t>
            </a:r>
            <a:r>
              <a:rPr lang="nl-NL" sz="2000" dirty="0" err="1" smtClean="0"/>
              <a:t>blocking</a:t>
            </a:r>
            <a:r>
              <a:rPr lang="nl-NL" sz="2000" dirty="0" smtClean="0"/>
              <a:t> the </a:t>
            </a:r>
            <a:r>
              <a:rPr lang="nl-NL" sz="2000" dirty="0" err="1" smtClean="0"/>
              <a:t>development</a:t>
            </a:r>
            <a:r>
              <a:rPr lang="nl-NL" sz="2000" dirty="0" smtClean="0"/>
              <a:t> of the TIS </a:t>
            </a:r>
            <a:r>
              <a:rPr lang="nl-NL" sz="2000" dirty="0" err="1" smtClean="0"/>
              <a:t>to</a:t>
            </a:r>
            <a:r>
              <a:rPr lang="nl-NL" sz="2000" dirty="0" smtClean="0"/>
              <a:t> the next </a:t>
            </a:r>
            <a:r>
              <a:rPr lang="nl-NL" sz="2000" dirty="0" err="1" smtClean="0"/>
              <a:t>phase</a:t>
            </a:r>
            <a:r>
              <a:rPr lang="nl-NL" sz="2000" dirty="0" smtClean="0"/>
              <a:t>?</a:t>
            </a:r>
          </a:p>
          <a:p>
            <a:pPr lvl="1"/>
            <a:r>
              <a:rPr lang="nl-NL" sz="2000" dirty="0" smtClean="0"/>
              <a:t>product life </a:t>
            </a:r>
            <a:r>
              <a:rPr lang="nl-NL" sz="2000" dirty="0" err="1" smtClean="0"/>
              <a:t>cycle</a:t>
            </a:r>
            <a:r>
              <a:rPr lang="nl-NL" sz="2000" dirty="0" smtClean="0"/>
              <a:t> </a:t>
            </a:r>
            <a:r>
              <a:rPr lang="nl-NL" sz="2000" dirty="0" err="1" smtClean="0"/>
              <a:t>perspective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smtClean="0"/>
              <a:t>500 </a:t>
            </a:r>
            <a:r>
              <a:rPr lang="nl-NL" sz="2000" dirty="0" err="1" smtClean="0"/>
              <a:t>million</a:t>
            </a:r>
            <a:r>
              <a:rPr lang="nl-NL" sz="2000" dirty="0" smtClean="0"/>
              <a:t> euro + 3,5 </a:t>
            </a:r>
            <a:r>
              <a:rPr lang="nl-NL" sz="2000" dirty="0" err="1" smtClean="0"/>
              <a:t>billion</a:t>
            </a:r>
            <a:r>
              <a:rPr lang="nl-NL" sz="2000" dirty="0" smtClean="0"/>
              <a:t> in matching </a:t>
            </a:r>
            <a:r>
              <a:rPr lang="nl-NL" sz="2000" dirty="0" err="1" smtClean="0"/>
              <a:t>from</a:t>
            </a:r>
            <a:r>
              <a:rPr lang="nl-NL" sz="2000" dirty="0" smtClean="0"/>
              <a:t> </a:t>
            </a:r>
            <a:r>
              <a:rPr lang="nl-NL" sz="2000" dirty="0" err="1" smtClean="0"/>
              <a:t>industry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327940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2010 End of energy </a:t>
            </a:r>
            <a:r>
              <a:rPr lang="nl-NL" dirty="0" err="1" smtClean="0"/>
              <a:t>transition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New government</a:t>
            </a:r>
          </a:p>
          <a:p>
            <a:r>
              <a:rPr lang="en-AU" dirty="0" smtClean="0"/>
              <a:t>More liberal policy</a:t>
            </a:r>
          </a:p>
          <a:p>
            <a:r>
              <a:rPr lang="en-AU" dirty="0" smtClean="0"/>
              <a:t>Transition policy had to go</a:t>
            </a:r>
          </a:p>
          <a:p>
            <a:r>
              <a:rPr lang="en-AU" dirty="0" smtClean="0"/>
              <a:t>Focus on national strengths</a:t>
            </a:r>
          </a:p>
          <a:p>
            <a:pPr lvl="1"/>
            <a:r>
              <a:rPr lang="en-AU" dirty="0" smtClean="0"/>
              <a:t>Top sector policy</a:t>
            </a:r>
          </a:p>
          <a:p>
            <a:pPr lvl="2"/>
            <a:r>
              <a:rPr lang="en-AU" dirty="0" smtClean="0"/>
              <a:t>Energy as top sector</a:t>
            </a:r>
          </a:p>
          <a:p>
            <a:pPr algn="just"/>
            <a:r>
              <a:rPr lang="en-AU" dirty="0" smtClean="0"/>
              <a:t>No more interest in TIS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1814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TIS </a:t>
            </a:r>
            <a:r>
              <a:rPr lang="nl-NL" dirty="0" err="1" smtClean="0"/>
              <a:t>survived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NEA had </a:t>
            </a:r>
            <a:r>
              <a:rPr lang="nl-NL" dirty="0" err="1" smtClean="0"/>
              <a:t>to</a:t>
            </a:r>
            <a:r>
              <a:rPr lang="nl-NL" dirty="0" smtClean="0"/>
              <a:t> monitor the energy </a:t>
            </a:r>
            <a:r>
              <a:rPr lang="nl-NL" dirty="0" err="1" smtClean="0"/>
              <a:t>transition</a:t>
            </a:r>
            <a:r>
              <a:rPr lang="nl-NL" dirty="0" smtClean="0"/>
              <a:t> program</a:t>
            </a:r>
          </a:p>
          <a:p>
            <a:r>
              <a:rPr lang="nl-NL" dirty="0" smtClean="0"/>
              <a:t>The </a:t>
            </a:r>
            <a:r>
              <a:rPr lang="nl-NL" dirty="0" err="1" smtClean="0"/>
              <a:t>decided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collect data </a:t>
            </a:r>
            <a:r>
              <a:rPr lang="nl-NL" dirty="0" err="1" smtClean="0"/>
              <a:t>based</a:t>
            </a:r>
            <a:r>
              <a:rPr lang="nl-NL" dirty="0" smtClean="0"/>
              <a:t> on TIS </a:t>
            </a:r>
            <a:r>
              <a:rPr lang="nl-NL" dirty="0" err="1" smtClean="0"/>
              <a:t>framework</a:t>
            </a:r>
            <a:endParaRPr lang="nl-NL" dirty="0" smtClean="0"/>
          </a:p>
          <a:p>
            <a:pPr lvl="1"/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projects</a:t>
            </a:r>
            <a:endParaRPr lang="nl-NL" dirty="0" smtClean="0"/>
          </a:p>
          <a:p>
            <a:pPr lvl="1"/>
            <a:r>
              <a:rPr lang="nl-NL" dirty="0" err="1" smtClean="0"/>
              <a:t>All</a:t>
            </a:r>
            <a:r>
              <a:rPr lang="nl-NL" dirty="0" smtClean="0"/>
              <a:t> actors</a:t>
            </a:r>
          </a:p>
          <a:p>
            <a:pPr lvl="1"/>
            <a:r>
              <a:rPr lang="nl-NL" dirty="0" smtClean="0"/>
              <a:t>Actor </a:t>
            </a:r>
            <a:r>
              <a:rPr lang="nl-NL" dirty="0" err="1" smtClean="0"/>
              <a:t>networks</a:t>
            </a:r>
            <a:endParaRPr lang="nl-NL" dirty="0" smtClean="0"/>
          </a:p>
          <a:p>
            <a:pPr lvl="1"/>
            <a:r>
              <a:rPr lang="nl-NL" dirty="0" smtClean="0"/>
              <a:t>Goals of the </a:t>
            </a:r>
            <a:r>
              <a:rPr lang="nl-NL" dirty="0" err="1" smtClean="0"/>
              <a:t>projects</a:t>
            </a:r>
            <a:endParaRPr lang="nl-NL" dirty="0" smtClean="0"/>
          </a:p>
          <a:p>
            <a:pPr lvl="1"/>
            <a:r>
              <a:rPr lang="nl-NL" dirty="0" smtClean="0"/>
              <a:t>Project </a:t>
            </a:r>
            <a:r>
              <a:rPr lang="nl-NL" dirty="0" err="1" smtClean="0"/>
              <a:t>results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4200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Training of NEA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Help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designing</a:t>
            </a:r>
            <a:r>
              <a:rPr lang="nl-NL" dirty="0" smtClean="0"/>
              <a:t> </a:t>
            </a:r>
            <a:r>
              <a:rPr lang="nl-NL" dirty="0" err="1" smtClean="0"/>
              <a:t>structure</a:t>
            </a:r>
            <a:r>
              <a:rPr lang="nl-NL" dirty="0" smtClean="0"/>
              <a:t> of database</a:t>
            </a:r>
          </a:p>
          <a:p>
            <a:r>
              <a:rPr lang="nl-NL" dirty="0" smtClean="0"/>
              <a:t>Train employees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understand</a:t>
            </a:r>
            <a:r>
              <a:rPr lang="nl-NL" dirty="0" smtClean="0"/>
              <a:t> the </a:t>
            </a:r>
            <a:r>
              <a:rPr lang="nl-NL" dirty="0" err="1" smtClean="0"/>
              <a:t>concepts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the </a:t>
            </a:r>
            <a:r>
              <a:rPr lang="nl-NL" dirty="0" err="1" smtClean="0"/>
              <a:t>usefulness</a:t>
            </a:r>
            <a:endParaRPr lang="nl-NL" dirty="0" smtClean="0"/>
          </a:p>
          <a:p>
            <a:r>
              <a:rPr lang="nl-NL" dirty="0" err="1" smtClean="0"/>
              <a:t>Increase</a:t>
            </a:r>
            <a:r>
              <a:rPr lang="nl-NL" dirty="0" smtClean="0"/>
              <a:t> </a:t>
            </a:r>
            <a:r>
              <a:rPr lang="nl-NL" dirty="0" err="1" smtClean="0"/>
              <a:t>legitimacy</a:t>
            </a:r>
            <a:r>
              <a:rPr lang="nl-NL" dirty="0" smtClean="0"/>
              <a:t> in top of </a:t>
            </a:r>
            <a:r>
              <a:rPr lang="nl-NL" dirty="0" err="1" smtClean="0"/>
              <a:t>organization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giving</a:t>
            </a:r>
            <a:r>
              <a:rPr lang="nl-NL" dirty="0" smtClean="0"/>
              <a:t> </a:t>
            </a:r>
            <a:r>
              <a:rPr lang="nl-NL" dirty="0" err="1" smtClean="0"/>
              <a:t>presentations</a:t>
            </a:r>
            <a:r>
              <a:rPr lang="nl-NL" dirty="0" smtClean="0"/>
              <a:t>, </a:t>
            </a:r>
            <a:r>
              <a:rPr lang="nl-NL" dirty="0" err="1" smtClean="0"/>
              <a:t>attending</a:t>
            </a:r>
            <a:r>
              <a:rPr lang="nl-NL" dirty="0" smtClean="0"/>
              <a:t> </a:t>
            </a:r>
            <a:r>
              <a:rPr lang="nl-NL" dirty="0" err="1" smtClean="0"/>
              <a:t>strategy</a:t>
            </a:r>
            <a:r>
              <a:rPr lang="nl-NL" dirty="0" smtClean="0"/>
              <a:t> meetings </a:t>
            </a:r>
            <a:r>
              <a:rPr lang="nl-NL" dirty="0" err="1" smtClean="0"/>
              <a:t>etc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9136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554671" y="574569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lang="nl-NL" b="1" kern="0" dirty="0" smtClean="0">
                <a:solidFill>
                  <a:srgbClr val="704404"/>
                </a:solidFill>
              </a:rPr>
              <a:t>Functioning </a:t>
            </a:r>
            <a:r>
              <a:rPr lang="nl-NL" b="1" kern="0" dirty="0">
                <a:solidFill>
                  <a:srgbClr val="704404"/>
                </a:solidFill>
              </a:rPr>
              <a:t>of the Dutch Energy System </a:t>
            </a:r>
            <a:r>
              <a:rPr lang="nl-NL" b="1" kern="0" dirty="0" smtClean="0">
                <a:solidFill>
                  <a:srgbClr val="704404"/>
                </a:solidFill>
              </a:rPr>
              <a:t>- Actors</a:t>
            </a:r>
            <a:endParaRPr lang="nl-NL" b="1" kern="0" dirty="0">
              <a:solidFill>
                <a:srgbClr val="704404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9901"/>
            <a:ext cx="3788196" cy="284114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57229"/>
            <a:ext cx="2682640" cy="2011981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4893468" y="938761"/>
            <a:ext cx="3493435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The right actors?</a:t>
            </a:r>
          </a:p>
          <a:p>
            <a:r>
              <a:rPr lang="en-GB" sz="1600" b="1" dirty="0" smtClean="0"/>
              <a:t>International reputation?</a:t>
            </a:r>
          </a:p>
          <a:p>
            <a:r>
              <a:rPr lang="en-GB" sz="1600" b="1" dirty="0" smtClean="0"/>
              <a:t>Role in value chain?</a:t>
            </a:r>
          </a:p>
        </p:txBody>
      </p:sp>
      <p:sp>
        <p:nvSpPr>
          <p:cNvPr id="3" name="Rechthoek 2"/>
          <p:cNvSpPr/>
          <p:nvPr/>
        </p:nvSpPr>
        <p:spPr>
          <a:xfrm>
            <a:off x="6012160" y="5923016"/>
            <a:ext cx="2621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Enough </a:t>
            </a:r>
            <a:r>
              <a:rPr lang="en-GB" sz="1400" b="1" dirty="0" smtClean="0"/>
              <a:t> Private Resources?</a:t>
            </a:r>
          </a:p>
          <a:p>
            <a:r>
              <a:rPr lang="en-GB" sz="1400" b="1" dirty="0" smtClean="0"/>
              <a:t>% SME?</a:t>
            </a:r>
            <a:endParaRPr lang="en-GB" sz="14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251520" y="3691771"/>
            <a:ext cx="2448272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Regional clusters?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63885" y="6069210"/>
            <a:ext cx="5675262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Source: Public-Private financed project plans of RVO.NL, NOW and Knowledge Institutions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08" y="1716509"/>
            <a:ext cx="5463066" cy="40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_03_infogr_uuuk_637professors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95" y="0"/>
            <a:ext cx="537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586071"/>
            <a:ext cx="5844671" cy="363761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821264" y="58240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lang="nl-NL" b="1" kern="0" dirty="0" smtClean="0">
                <a:solidFill>
                  <a:srgbClr val="704404"/>
                </a:solidFill>
              </a:rPr>
              <a:t>Functioning </a:t>
            </a:r>
            <a:r>
              <a:rPr lang="nl-NL" b="1" kern="0" dirty="0">
                <a:solidFill>
                  <a:srgbClr val="704404"/>
                </a:solidFill>
              </a:rPr>
              <a:t>of the Dutch Energy System </a:t>
            </a:r>
            <a:r>
              <a:rPr lang="nl-NL" b="1" kern="0" dirty="0" smtClean="0">
                <a:solidFill>
                  <a:srgbClr val="704404"/>
                </a:solidFill>
              </a:rPr>
              <a:t>– </a:t>
            </a:r>
            <a:r>
              <a:rPr lang="nl-NL" b="1" kern="0" dirty="0" err="1" smtClean="0">
                <a:solidFill>
                  <a:srgbClr val="704404"/>
                </a:solidFill>
              </a:rPr>
              <a:t>Collaboration</a:t>
            </a:r>
            <a:endParaRPr lang="nl-NL" b="1" kern="0" dirty="0">
              <a:solidFill>
                <a:srgbClr val="704404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11560" y="980728"/>
            <a:ext cx="2448272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Building up an innovation system?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923928" y="1916832"/>
            <a:ext cx="5040560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Do we see changes in network characteristics?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63885" y="6069210"/>
            <a:ext cx="5675262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Source: Public-Private financed project plans of RVO.NL, NOW and Knowledge Institutions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6" y="2636912"/>
            <a:ext cx="4687696" cy="291753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5373215"/>
            <a:ext cx="3888432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For example: Network of BBE in 2012 and 2013</a:t>
            </a:r>
          </a:p>
        </p:txBody>
      </p:sp>
    </p:spTree>
    <p:extLst>
      <p:ext uri="{BB962C8B-B14F-4D97-AF65-F5344CB8AC3E}">
        <p14:creationId xmlns:p14="http://schemas.microsoft.com/office/powerpoint/2010/main" val="29336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575048" y="71365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lang="nl-NL" b="1" kern="0" dirty="0" smtClean="0">
                <a:solidFill>
                  <a:srgbClr val="704404"/>
                </a:solidFill>
              </a:rPr>
              <a:t>Functioning </a:t>
            </a:r>
            <a:r>
              <a:rPr lang="nl-NL" b="1" kern="0" dirty="0">
                <a:solidFill>
                  <a:srgbClr val="704404"/>
                </a:solidFill>
              </a:rPr>
              <a:t>of the Dutch Energy System </a:t>
            </a:r>
            <a:r>
              <a:rPr lang="nl-NL" b="1" kern="0" dirty="0" smtClean="0">
                <a:solidFill>
                  <a:srgbClr val="704404"/>
                </a:solidFill>
              </a:rPr>
              <a:t>- Technology</a:t>
            </a:r>
            <a:endParaRPr lang="nl-NL" b="1" kern="0" dirty="0">
              <a:solidFill>
                <a:srgbClr val="704404"/>
              </a:solidFill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72816"/>
            <a:ext cx="7535173" cy="3672408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187624" y="1183035"/>
            <a:ext cx="4608512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Enough variation? </a:t>
            </a:r>
          </a:p>
          <a:p>
            <a:r>
              <a:rPr lang="en-GB" sz="1600" b="1" dirty="0" smtClean="0"/>
              <a:t>Increase in Technology Readiness?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693657" y="2253130"/>
            <a:ext cx="2448272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Accumulation in products?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5615162" y="3332021"/>
            <a:ext cx="1005804" cy="26161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</a:rPr>
              <a:t>Acceleration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356953" y="1994173"/>
            <a:ext cx="1005804" cy="26161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</a:rPr>
              <a:t>Stabilisation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965055" y="4456787"/>
            <a:ext cx="1005804" cy="26161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</a:rPr>
              <a:t>Take-off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619672" y="4637923"/>
            <a:ext cx="1656184" cy="26161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</a:rPr>
              <a:t>Pre-development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349402" y="5467269"/>
            <a:ext cx="582538" cy="27699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Time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814075" y="2492897"/>
            <a:ext cx="369332" cy="138685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1" dirty="0" err="1" smtClean="0"/>
              <a:t>Marketshare</a:t>
            </a:r>
            <a:endParaRPr lang="en-GB" sz="1200" b="1" dirty="0" smtClean="0"/>
          </a:p>
        </p:txBody>
      </p:sp>
      <p:sp>
        <p:nvSpPr>
          <p:cNvPr id="6" name="Rechthoek 5"/>
          <p:cNvSpPr/>
          <p:nvPr/>
        </p:nvSpPr>
        <p:spPr bwMode="auto">
          <a:xfrm>
            <a:off x="1591097" y="4984601"/>
            <a:ext cx="5472608" cy="4430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412435" y="5078809"/>
            <a:ext cx="6384198" cy="33855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Stakeholders	          Suppliers</a:t>
            </a:r>
            <a:r>
              <a:rPr lang="en-GB" sz="800" b="1" dirty="0"/>
              <a:t>	</a:t>
            </a:r>
            <a:r>
              <a:rPr lang="en-GB" sz="800" b="1" dirty="0" smtClean="0"/>
              <a:t>	Owners		Customers</a:t>
            </a:r>
          </a:p>
          <a:p>
            <a:r>
              <a:rPr lang="en-GB" sz="800" b="1" dirty="0" smtClean="0"/>
              <a:t>Concepts	          Components 	Products		</a:t>
            </a:r>
            <a:r>
              <a:rPr lang="en-GB" sz="800" b="1" dirty="0" err="1" smtClean="0"/>
              <a:t>Applience</a:t>
            </a:r>
            <a:endParaRPr lang="en-GB" sz="800" b="1" dirty="0" smtClean="0"/>
          </a:p>
        </p:txBody>
      </p:sp>
      <p:cxnSp>
        <p:nvCxnSpPr>
          <p:cNvPr id="8" name="Rechte verbindingslijn met pijl 7"/>
          <p:cNvCxnSpPr/>
          <p:nvPr/>
        </p:nvCxnSpPr>
        <p:spPr bwMode="auto">
          <a:xfrm>
            <a:off x="2649212" y="5605769"/>
            <a:ext cx="639285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kstvak 16"/>
          <p:cNvSpPr txBox="1"/>
          <p:nvPr/>
        </p:nvSpPr>
        <p:spPr>
          <a:xfrm>
            <a:off x="3746723" y="4118233"/>
            <a:ext cx="2448272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Business case?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63885" y="6069210"/>
            <a:ext cx="5675262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Source: Public-Private financed project plans of RVO.NL </a:t>
            </a:r>
          </a:p>
        </p:txBody>
      </p:sp>
    </p:spTree>
    <p:extLst>
      <p:ext uri="{BB962C8B-B14F-4D97-AF65-F5344CB8AC3E}">
        <p14:creationId xmlns:p14="http://schemas.microsoft.com/office/powerpoint/2010/main" val="27529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 txBox="1">
            <a:spLocks/>
          </p:cNvSpPr>
          <p:nvPr/>
        </p:nvSpPr>
        <p:spPr bwMode="auto">
          <a:xfrm>
            <a:off x="627857" y="188640"/>
            <a:ext cx="8153400" cy="74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505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5050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5050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5050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05050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l-NL" sz="3200" dirty="0" err="1" smtClean="0">
                <a:solidFill>
                  <a:schemeClr val="tx1"/>
                </a:solidFill>
              </a:rPr>
              <a:t>Innovation</a:t>
            </a:r>
            <a:r>
              <a:rPr lang="nl-NL" sz="3200" dirty="0" smtClean="0">
                <a:solidFill>
                  <a:schemeClr val="tx1"/>
                </a:solidFill>
              </a:rPr>
              <a:t> Sensor</a:t>
            </a:r>
          </a:p>
          <a:p>
            <a:r>
              <a:rPr lang="nl-NL" sz="3200" dirty="0" smtClean="0">
                <a:solidFill>
                  <a:schemeClr val="tx1"/>
                </a:solidFill>
                <a:hlinkClick r:id="rId36"/>
              </a:rPr>
              <a:t>A Dashboard </a:t>
            </a:r>
            <a:r>
              <a:rPr lang="nl-NL" sz="3200" dirty="0" err="1" smtClean="0">
                <a:solidFill>
                  <a:schemeClr val="tx1"/>
                </a:solidFill>
                <a:hlinkClick r:id="rId36"/>
              </a:rPr>
              <a:t>for</a:t>
            </a:r>
            <a:r>
              <a:rPr lang="nl-NL" sz="3200" dirty="0" smtClean="0">
                <a:solidFill>
                  <a:schemeClr val="tx1"/>
                </a:solidFill>
                <a:hlinkClick r:id="rId36"/>
              </a:rPr>
              <a:t> Portfolio Management</a:t>
            </a:r>
            <a:endParaRPr lang="nl-NL" sz="3200" dirty="0" smtClean="0">
              <a:solidFill>
                <a:schemeClr val="tx1"/>
              </a:solidFill>
              <a:hlinkClick r:id="" action="ppaction://noaction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937188" y="1315908"/>
            <a:ext cx="7194505" cy="5275392"/>
            <a:chOff x="781443" y="854870"/>
            <a:chExt cx="7195074" cy="5274468"/>
          </a:xfrm>
        </p:grpSpPr>
        <p:sp>
          <p:nvSpPr>
            <p:cNvPr id="8" name="Freeform 5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4172867" y="1531938"/>
              <a:ext cx="1993900" cy="1636713"/>
            </a:xfrm>
            <a:custGeom>
              <a:avLst/>
              <a:gdLst>
                <a:gd name="T0" fmla="*/ 2147483647 w 1340"/>
                <a:gd name="T1" fmla="*/ 2007351263 h 1102"/>
                <a:gd name="T2" fmla="*/ 2147483647 w 1340"/>
                <a:gd name="T3" fmla="*/ 2020586063 h 1102"/>
                <a:gd name="T4" fmla="*/ 2147483647 w 1340"/>
                <a:gd name="T5" fmla="*/ 2147483647 h 1102"/>
                <a:gd name="T6" fmla="*/ 2147483647 w 1340"/>
                <a:gd name="T7" fmla="*/ 1222057257 h 1102"/>
                <a:gd name="T8" fmla="*/ 2147483647 w 1340"/>
                <a:gd name="T9" fmla="*/ 0 h 1102"/>
                <a:gd name="T10" fmla="*/ 2147483647 w 1340"/>
                <a:gd name="T11" fmla="*/ 427941041 h 1102"/>
                <a:gd name="T12" fmla="*/ 0 w 1340"/>
                <a:gd name="T13" fmla="*/ 425735488 h 1102"/>
                <a:gd name="T14" fmla="*/ 22141218 w 1340"/>
                <a:gd name="T15" fmla="*/ 2002938673 h 1102"/>
                <a:gd name="T16" fmla="*/ 2147483647 w 1340"/>
                <a:gd name="T17" fmla="*/ 2007351263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0"/>
                <a:gd name="T28" fmla="*/ 0 h 1102"/>
                <a:gd name="T29" fmla="*/ 1340 w 1340"/>
                <a:gd name="T30" fmla="*/ 1102 h 11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0" h="1102">
                  <a:moveTo>
                    <a:pt x="1010" y="910"/>
                  </a:moveTo>
                  <a:cubicBezTo>
                    <a:pt x="1010" y="916"/>
                    <a:pt x="1010" y="916"/>
                    <a:pt x="1010" y="916"/>
                  </a:cubicBezTo>
                  <a:cubicBezTo>
                    <a:pt x="1010" y="1102"/>
                    <a:pt x="1010" y="1102"/>
                    <a:pt x="1010" y="1102"/>
                  </a:cubicBezTo>
                  <a:cubicBezTo>
                    <a:pt x="1340" y="554"/>
                    <a:pt x="1340" y="554"/>
                    <a:pt x="1340" y="554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194"/>
                    <a:pt x="1010" y="194"/>
                    <a:pt x="1010" y="194"/>
                  </a:cubicBezTo>
                  <a:lnTo>
                    <a:pt x="0" y="193"/>
                  </a:lnTo>
                  <a:lnTo>
                    <a:pt x="10" y="908"/>
                  </a:lnTo>
                  <a:lnTo>
                    <a:pt x="1010" y="910"/>
                  </a:lnTo>
                  <a:close/>
                </a:path>
              </a:pathLst>
            </a:custGeom>
            <a:gradFill rotWithShape="1">
              <a:gsLst>
                <a:gs pos="0">
                  <a:srgbClr val="FAD066"/>
                </a:gs>
                <a:gs pos="100000">
                  <a:srgbClr val="DCEBF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6"/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5904830" y="1824038"/>
              <a:ext cx="1993900" cy="1697038"/>
            </a:xfrm>
            <a:custGeom>
              <a:avLst/>
              <a:gdLst>
                <a:gd name="T0" fmla="*/ 2128035091 w 671"/>
                <a:gd name="T1" fmla="*/ 2147483647 h 571"/>
                <a:gd name="T2" fmla="*/ 2136863521 w 671"/>
                <a:gd name="T3" fmla="*/ 2147483647 h 571"/>
                <a:gd name="T4" fmla="*/ 1306842473 w 671"/>
                <a:gd name="T5" fmla="*/ 2147483647 h 571"/>
                <a:gd name="T6" fmla="*/ 2147483647 w 671"/>
                <a:gd name="T7" fmla="*/ 2147483647 h 571"/>
                <a:gd name="T8" fmla="*/ 2147483647 w 671"/>
                <a:gd name="T9" fmla="*/ 2147483647 h 571"/>
                <a:gd name="T10" fmla="*/ 2147483647 w 671"/>
                <a:gd name="T11" fmla="*/ 2147483647 h 571"/>
                <a:gd name="T12" fmla="*/ 2147483647 w 671"/>
                <a:gd name="T13" fmla="*/ 2147483647 h 571"/>
                <a:gd name="T14" fmla="*/ 0 w 671"/>
                <a:gd name="T15" fmla="*/ 0 h 571"/>
                <a:gd name="T16" fmla="*/ 8831402 w 671"/>
                <a:gd name="T17" fmla="*/ 26498758 h 571"/>
                <a:gd name="T18" fmla="*/ 935983016 w 671"/>
                <a:gd name="T19" fmla="*/ 1581116336 h 571"/>
                <a:gd name="T20" fmla="*/ 0 w 671"/>
                <a:gd name="T21" fmla="*/ 2147483647 h 571"/>
                <a:gd name="T22" fmla="*/ 0 w 671"/>
                <a:gd name="T23" fmla="*/ 2147483647 h 571"/>
                <a:gd name="T24" fmla="*/ 2119203689 w 671"/>
                <a:gd name="T25" fmla="*/ 2147483647 h 5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1"/>
                <a:gd name="T40" fmla="*/ 0 h 571"/>
                <a:gd name="T41" fmla="*/ 671 w 671"/>
                <a:gd name="T42" fmla="*/ 571 h 5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1" h="571">
                  <a:moveTo>
                    <a:pt x="241" y="475"/>
                  </a:moveTo>
                  <a:cubicBezTo>
                    <a:pt x="242" y="476"/>
                    <a:pt x="242" y="476"/>
                    <a:pt x="242" y="476"/>
                  </a:cubicBezTo>
                  <a:cubicBezTo>
                    <a:pt x="148" y="511"/>
                    <a:pt x="148" y="511"/>
                    <a:pt x="148" y="511"/>
                  </a:cubicBezTo>
                  <a:cubicBezTo>
                    <a:pt x="465" y="571"/>
                    <a:pt x="465" y="571"/>
                    <a:pt x="465" y="571"/>
                  </a:cubicBezTo>
                  <a:cubicBezTo>
                    <a:pt x="671" y="320"/>
                    <a:pt x="671" y="320"/>
                    <a:pt x="671" y="320"/>
                  </a:cubicBezTo>
                  <a:cubicBezTo>
                    <a:pt x="584" y="352"/>
                    <a:pt x="584" y="352"/>
                    <a:pt x="584" y="352"/>
                  </a:cubicBezTo>
                  <a:cubicBezTo>
                    <a:pt x="582" y="353"/>
                    <a:pt x="582" y="353"/>
                    <a:pt x="582" y="353"/>
                  </a:cubicBezTo>
                  <a:cubicBezTo>
                    <a:pt x="466" y="148"/>
                    <a:pt x="250" y="8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06" y="179"/>
                    <a:pt x="106" y="179"/>
                    <a:pt x="106" y="17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96" y="360"/>
                    <a:pt x="182" y="406"/>
                    <a:pt x="240" y="476"/>
                  </a:cubicBezTo>
                </a:path>
              </a:pathLst>
            </a:custGeom>
            <a:gradFill rotWithShape="1">
              <a:gsLst>
                <a:gs pos="0">
                  <a:srgbClr val="FAD066"/>
                </a:gs>
                <a:gs pos="100000">
                  <a:srgbClr val="DCEBF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7"/>
            <p:cNvSpPr>
              <a:spLocks/>
            </p:cNvSpPr>
            <p:nvPr>
              <p:custDataLst>
                <p:tags r:id="rId19"/>
              </p:custDataLst>
            </p:nvPr>
          </p:nvSpPr>
          <p:spPr bwMode="gray">
            <a:xfrm>
              <a:off x="6474742" y="3051176"/>
              <a:ext cx="1501775" cy="1949450"/>
            </a:xfrm>
            <a:custGeom>
              <a:avLst/>
              <a:gdLst>
                <a:gd name="T0" fmla="*/ 2147483647 w 505"/>
                <a:gd name="T1" fmla="*/ 2147483647 h 657"/>
                <a:gd name="T2" fmla="*/ 2147483647 w 505"/>
                <a:gd name="T3" fmla="*/ 2147483647 h 657"/>
                <a:gd name="T4" fmla="*/ 2147483647 w 505"/>
                <a:gd name="T5" fmla="*/ 0 h 657"/>
                <a:gd name="T6" fmla="*/ 2147483647 w 505"/>
                <a:gd name="T7" fmla="*/ 17607361 h 657"/>
                <a:gd name="T8" fmla="*/ 2147483647 w 505"/>
                <a:gd name="T9" fmla="*/ 1531944275 h 657"/>
                <a:gd name="T10" fmla="*/ 866669892 w 505"/>
                <a:gd name="T11" fmla="*/ 1241402045 h 657"/>
                <a:gd name="T12" fmla="*/ 848981659 w 505"/>
                <a:gd name="T13" fmla="*/ 1232598365 h 657"/>
                <a:gd name="T14" fmla="*/ 1114287312 w 505"/>
                <a:gd name="T15" fmla="*/ 2147483647 h 657"/>
                <a:gd name="T16" fmla="*/ 804764050 w 505"/>
                <a:gd name="T17" fmla="*/ 2147483647 h 657"/>
                <a:gd name="T18" fmla="*/ 804764050 w 505"/>
                <a:gd name="T19" fmla="*/ 2147483647 h 657"/>
                <a:gd name="T20" fmla="*/ 0 w 505"/>
                <a:gd name="T21" fmla="*/ 2147483647 h 657"/>
                <a:gd name="T22" fmla="*/ 1600683983 w 505"/>
                <a:gd name="T23" fmla="*/ 2147483647 h 657"/>
                <a:gd name="T24" fmla="*/ 2147483647 w 505"/>
                <a:gd name="T25" fmla="*/ 2147483647 h 657"/>
                <a:gd name="T26" fmla="*/ 2147483647 w 505"/>
                <a:gd name="T27" fmla="*/ 2147483647 h 657"/>
                <a:gd name="T28" fmla="*/ 2147483647 w 505"/>
                <a:gd name="T29" fmla="*/ 2147483647 h 6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5"/>
                <a:gd name="T46" fmla="*/ 0 h 657"/>
                <a:gd name="T47" fmla="*/ 505 w 505"/>
                <a:gd name="T48" fmla="*/ 657 h 6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5" h="657">
                  <a:moveTo>
                    <a:pt x="411" y="581"/>
                  </a:moveTo>
                  <a:cubicBezTo>
                    <a:pt x="455" y="490"/>
                    <a:pt x="480" y="388"/>
                    <a:pt x="480" y="280"/>
                  </a:cubicBezTo>
                  <a:cubicBezTo>
                    <a:pt x="480" y="181"/>
                    <a:pt x="458" y="86"/>
                    <a:pt x="421" y="0"/>
                  </a:cubicBezTo>
                  <a:cubicBezTo>
                    <a:pt x="420" y="2"/>
                    <a:pt x="420" y="2"/>
                    <a:pt x="420" y="2"/>
                  </a:cubicBezTo>
                  <a:cubicBezTo>
                    <a:pt x="280" y="174"/>
                    <a:pt x="280" y="174"/>
                    <a:pt x="280" y="174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116" y="183"/>
                    <a:pt x="126" y="230"/>
                    <a:pt x="126" y="280"/>
                  </a:cubicBezTo>
                  <a:cubicBezTo>
                    <a:pt x="126" y="335"/>
                    <a:pt x="114" y="386"/>
                    <a:pt x="91" y="431"/>
                  </a:cubicBezTo>
                  <a:cubicBezTo>
                    <a:pt x="91" y="432"/>
                    <a:pt x="91" y="432"/>
                    <a:pt x="91" y="432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181" y="657"/>
                    <a:pt x="181" y="657"/>
                    <a:pt x="181" y="657"/>
                  </a:cubicBezTo>
                  <a:cubicBezTo>
                    <a:pt x="505" y="624"/>
                    <a:pt x="505" y="624"/>
                    <a:pt x="505" y="624"/>
                  </a:cubicBezTo>
                  <a:cubicBezTo>
                    <a:pt x="416" y="584"/>
                    <a:pt x="416" y="584"/>
                    <a:pt x="416" y="584"/>
                  </a:cubicBezTo>
                  <a:lnTo>
                    <a:pt x="411" y="581"/>
                  </a:lnTo>
                  <a:close/>
                </a:path>
              </a:pathLst>
            </a:custGeom>
            <a:gradFill rotWithShape="1">
              <a:gsLst>
                <a:gs pos="0">
                  <a:srgbClr val="FAD066"/>
                </a:gs>
                <a:gs pos="100000">
                  <a:srgbClr val="DCEBF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">
            <a:xfrm rot="-715789">
              <a:off x="4152230" y="4468813"/>
              <a:ext cx="1885950" cy="1660525"/>
            </a:xfrm>
            <a:custGeom>
              <a:avLst/>
              <a:gdLst>
                <a:gd name="T0" fmla="*/ 734446639 w 634"/>
                <a:gd name="T1" fmla="*/ 2117769422 h 559"/>
                <a:gd name="T2" fmla="*/ 0 w 634"/>
                <a:gd name="T3" fmla="*/ 2147483647 h 559"/>
                <a:gd name="T4" fmla="*/ 1345009565 w 634"/>
                <a:gd name="T5" fmla="*/ 44121248 h 559"/>
                <a:gd name="T6" fmla="*/ 2147483647 w 634"/>
                <a:gd name="T7" fmla="*/ 0 h 559"/>
                <a:gd name="T8" fmla="*/ 2147483647 w 634"/>
                <a:gd name="T9" fmla="*/ 467673944 h 559"/>
                <a:gd name="T10" fmla="*/ 2147483647 w 634"/>
                <a:gd name="T11" fmla="*/ 485321850 h 559"/>
                <a:gd name="T12" fmla="*/ 2147483647 w 634"/>
                <a:gd name="T13" fmla="*/ 1808926624 h 559"/>
                <a:gd name="T14" fmla="*/ 2147483647 w 634"/>
                <a:gd name="T15" fmla="*/ 1835399967 h 559"/>
                <a:gd name="T16" fmla="*/ 2147483647 w 634"/>
                <a:gd name="T17" fmla="*/ 2147483647 h 559"/>
                <a:gd name="T18" fmla="*/ 2147483647 w 634"/>
                <a:gd name="T19" fmla="*/ 2147483647 h 559"/>
                <a:gd name="T20" fmla="*/ 2147483647 w 634"/>
                <a:gd name="T21" fmla="*/ 2147483647 h 559"/>
                <a:gd name="T22" fmla="*/ 734446639 w 634"/>
                <a:gd name="T23" fmla="*/ 2117769422 h 5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4"/>
                <a:gd name="T37" fmla="*/ 0 h 559"/>
                <a:gd name="T38" fmla="*/ 634 w 634"/>
                <a:gd name="T39" fmla="*/ 559 h 5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4" h="559">
                  <a:moveTo>
                    <a:pt x="83" y="240"/>
                  </a:moveTo>
                  <a:cubicBezTo>
                    <a:pt x="0" y="292"/>
                    <a:pt x="0" y="292"/>
                    <a:pt x="0" y="292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475" y="0"/>
                    <a:pt x="475" y="0"/>
                    <a:pt x="475" y="0"/>
                  </a:cubicBezTo>
                  <a:cubicBezTo>
                    <a:pt x="390" y="53"/>
                    <a:pt x="390" y="53"/>
                    <a:pt x="390" y="53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439" y="137"/>
                    <a:pt x="527" y="194"/>
                    <a:pt x="631" y="205"/>
                  </a:cubicBezTo>
                  <a:cubicBezTo>
                    <a:pt x="630" y="208"/>
                    <a:pt x="630" y="208"/>
                    <a:pt x="630" y="208"/>
                  </a:cubicBezTo>
                  <a:cubicBezTo>
                    <a:pt x="529" y="382"/>
                    <a:pt x="529" y="382"/>
                    <a:pt x="529" y="382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4" y="559"/>
                    <a:pt x="634" y="559"/>
                    <a:pt x="634" y="559"/>
                  </a:cubicBezTo>
                  <a:cubicBezTo>
                    <a:pt x="403" y="548"/>
                    <a:pt x="201" y="424"/>
                    <a:pt x="83" y="240"/>
                  </a:cubicBezTo>
                </a:path>
              </a:pathLst>
            </a:custGeom>
            <a:gradFill rotWithShape="1">
              <a:gsLst>
                <a:gs pos="0">
                  <a:srgbClr val="DCEBF6"/>
                </a:gs>
                <a:gs pos="100000">
                  <a:srgbClr val="FAD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 rot="-715789">
              <a:off x="3795042" y="2946401"/>
              <a:ext cx="1481138" cy="2120900"/>
            </a:xfrm>
            <a:custGeom>
              <a:avLst/>
              <a:gdLst>
                <a:gd name="T0" fmla="*/ 2147483647 w 498"/>
                <a:gd name="T1" fmla="*/ 2147483647 h 714"/>
                <a:gd name="T2" fmla="*/ 1477232911 w 498"/>
                <a:gd name="T3" fmla="*/ 2147483647 h 714"/>
                <a:gd name="T4" fmla="*/ 645737504 w 498"/>
                <a:gd name="T5" fmla="*/ 2147483647 h 714"/>
                <a:gd name="T6" fmla="*/ 636889340 w 498"/>
                <a:gd name="T7" fmla="*/ 2147483647 h 714"/>
                <a:gd name="T8" fmla="*/ 0 w 498"/>
                <a:gd name="T9" fmla="*/ 2147483647 h 714"/>
                <a:gd name="T10" fmla="*/ 787266485 w 498"/>
                <a:gd name="T11" fmla="*/ 600000828 h 714"/>
                <a:gd name="T12" fmla="*/ 760730917 w 498"/>
                <a:gd name="T13" fmla="*/ 582356366 h 714"/>
                <a:gd name="T14" fmla="*/ 0 w 498"/>
                <a:gd name="T15" fmla="*/ 211766221 h 714"/>
                <a:gd name="T16" fmla="*/ 2147483647 w 498"/>
                <a:gd name="T17" fmla="*/ 0 h 714"/>
                <a:gd name="T18" fmla="*/ 2147483647 w 498"/>
                <a:gd name="T19" fmla="*/ 2147483647 h 714"/>
                <a:gd name="T20" fmla="*/ 2147483647 w 498"/>
                <a:gd name="T21" fmla="*/ 2002949444 h 714"/>
                <a:gd name="T22" fmla="*/ 2147483647 w 498"/>
                <a:gd name="T23" fmla="*/ 1994124242 h 714"/>
                <a:gd name="T24" fmla="*/ 2147483647 w 498"/>
                <a:gd name="T25" fmla="*/ 2147483647 h 714"/>
                <a:gd name="T26" fmla="*/ 2147483647 w 498"/>
                <a:gd name="T27" fmla="*/ 2147483647 h 714"/>
                <a:gd name="T28" fmla="*/ 2147483647 w 498"/>
                <a:gd name="T29" fmla="*/ 2147483647 h 7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8"/>
                <a:gd name="T46" fmla="*/ 0 h 714"/>
                <a:gd name="T47" fmla="*/ 498 w 498"/>
                <a:gd name="T48" fmla="*/ 714 h 7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8" h="714">
                  <a:moveTo>
                    <a:pt x="373" y="530"/>
                  </a:moveTo>
                  <a:cubicBezTo>
                    <a:pt x="167" y="530"/>
                    <a:pt x="167" y="530"/>
                    <a:pt x="167" y="530"/>
                  </a:cubicBezTo>
                  <a:cubicBezTo>
                    <a:pt x="73" y="711"/>
                    <a:pt x="73" y="711"/>
                    <a:pt x="73" y="711"/>
                  </a:cubicBezTo>
                  <a:cubicBezTo>
                    <a:pt x="72" y="714"/>
                    <a:pt x="72" y="714"/>
                    <a:pt x="72" y="714"/>
                  </a:cubicBezTo>
                  <a:cubicBezTo>
                    <a:pt x="26" y="622"/>
                    <a:pt x="0" y="518"/>
                    <a:pt x="0" y="408"/>
                  </a:cubicBezTo>
                  <a:cubicBezTo>
                    <a:pt x="0" y="284"/>
                    <a:pt x="32" y="168"/>
                    <a:pt x="89" y="68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498" y="272"/>
                    <a:pt x="498" y="272"/>
                    <a:pt x="498" y="272"/>
                  </a:cubicBezTo>
                  <a:cubicBezTo>
                    <a:pt x="409" y="227"/>
                    <a:pt x="409" y="227"/>
                    <a:pt x="409" y="227"/>
                  </a:cubicBezTo>
                  <a:cubicBezTo>
                    <a:pt x="406" y="226"/>
                    <a:pt x="406" y="226"/>
                    <a:pt x="406" y="226"/>
                  </a:cubicBezTo>
                  <a:cubicBezTo>
                    <a:pt x="373" y="278"/>
                    <a:pt x="353" y="342"/>
                    <a:pt x="353" y="408"/>
                  </a:cubicBezTo>
                  <a:cubicBezTo>
                    <a:pt x="353" y="451"/>
                    <a:pt x="361" y="492"/>
                    <a:pt x="376" y="529"/>
                  </a:cubicBezTo>
                  <a:lnTo>
                    <a:pt x="373" y="530"/>
                  </a:lnTo>
                  <a:close/>
                </a:path>
              </a:pathLst>
            </a:custGeom>
            <a:gradFill rotWithShape="1">
              <a:gsLst>
                <a:gs pos="0">
                  <a:srgbClr val="DCEBF6"/>
                </a:gs>
                <a:gs pos="100000">
                  <a:srgbClr val="FAD0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 rot="10800000">
              <a:off x="5436517" y="4494213"/>
              <a:ext cx="2136775" cy="1617663"/>
            </a:xfrm>
            <a:prstGeom prst="star24">
              <a:avLst>
                <a:gd name="adj" fmla="val 37500"/>
              </a:avLst>
            </a:prstGeom>
            <a:solidFill>
              <a:srgbClr val="DD8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4574505" y="2297240"/>
              <a:ext cx="1092200" cy="307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marL="0" marR="0" lvl="0" indent="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Identify</a:t>
              </a: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</a:t>
              </a: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potential</a:t>
              </a: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</a:t>
              </a: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value</a:t>
              </a: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</a:t>
              </a: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networks</a:t>
              </a:r>
              <a:endParaRPr kumimoji="0" lang="nl-N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6436642" y="2483834"/>
              <a:ext cx="1060450" cy="46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marL="0" marR="0" lvl="0" indent="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Prioritize</a:t>
              </a: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the most </a:t>
              </a: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actractive</a:t>
              </a: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</a:t>
              </a: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value</a:t>
              </a: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</a:t>
              </a: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networks</a:t>
              </a: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7001792" y="3953129"/>
              <a:ext cx="808038" cy="6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marL="0" marR="0" lvl="0" indent="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Optimize</a:t>
              </a: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the portfolio of </a:t>
              </a: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Innovation</a:t>
              </a:r>
              <a:r>
                <a:rPr kumimoji="0" lang="nl-NL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Programs</a:t>
              </a:r>
              <a:endParaRPr kumimoji="0" lang="nl-N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4601492" y="4980115"/>
              <a:ext cx="849313" cy="307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marL="0" marR="0" lvl="0" indent="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Staf the Programs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3961730" y="3687158"/>
              <a:ext cx="836612" cy="46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marL="0" marR="0" lvl="0" indent="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Execute</a:t>
              </a: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</a:t>
              </a: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and</a:t>
              </a: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monitor the Programs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5928642" y="5157184"/>
              <a:ext cx="1135063" cy="46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marL="0" marR="0" lvl="0" indent="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Select the </a:t>
              </a: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Innovation</a:t>
              </a: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Prrograms</a:t>
              </a:r>
              <a:endParaRPr kumimoji="0" lang="nl-N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4514180" y="1920876"/>
              <a:ext cx="182562" cy="182562"/>
            </a:xfrm>
            <a:prstGeom prst="ellipse">
              <a:avLst/>
            </a:prstGeom>
            <a:solidFill>
              <a:srgbClr val="FAD066"/>
            </a:soli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6719218" y="2294689"/>
              <a:ext cx="182562" cy="182562"/>
            </a:xfrm>
            <a:prstGeom prst="ellipse">
              <a:avLst/>
            </a:prstGeom>
            <a:solidFill>
              <a:srgbClr val="FAD066"/>
            </a:soli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22" name="Oval 2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7309721" y="3723009"/>
              <a:ext cx="182563" cy="182562"/>
            </a:xfrm>
            <a:prstGeom prst="ellipse">
              <a:avLst/>
            </a:prstGeom>
            <a:solidFill>
              <a:srgbClr val="FAD066"/>
            </a:soli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23" name="Oval 2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4601492" y="4752976"/>
              <a:ext cx="182563" cy="182562"/>
            </a:xfrm>
            <a:prstGeom prst="ellipse">
              <a:avLst/>
            </a:prstGeom>
            <a:solidFill>
              <a:srgbClr val="FAD066"/>
            </a:soli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5</a:t>
              </a:r>
            </a:p>
          </p:txBody>
        </p:sp>
        <p:sp>
          <p:nvSpPr>
            <p:cNvPr id="24" name="Oval 2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3961730" y="3560763"/>
              <a:ext cx="182562" cy="182563"/>
            </a:xfrm>
            <a:prstGeom prst="ellipse">
              <a:avLst/>
            </a:prstGeom>
            <a:solidFill>
              <a:srgbClr val="FAD066"/>
            </a:soli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6</a:t>
              </a:r>
            </a:p>
          </p:txBody>
        </p:sp>
        <p:sp>
          <p:nvSpPr>
            <p:cNvPr id="25" name="Oval 2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345360" y="4909345"/>
              <a:ext cx="182563" cy="182563"/>
            </a:xfrm>
            <a:prstGeom prst="ellipse">
              <a:avLst/>
            </a:prstGeom>
            <a:solidFill>
              <a:srgbClr val="DD8047"/>
            </a:soli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26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5088580" y="854870"/>
              <a:ext cx="2681803" cy="553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Doing</a:t>
              </a:r>
              <a:r>
                <a:rPr kumimoji="0" lang="nl-N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the right </a:t>
              </a:r>
              <a:r>
                <a:rPr kumimoji="0" lang="nl-NL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things</a:t>
              </a:r>
              <a:r>
                <a:rPr lang="nl-NL" sz="1600" b="1" kern="0" dirty="0" smtClean="0">
                  <a:solidFill>
                    <a:srgbClr val="704404"/>
                  </a:solidFill>
                </a:rPr>
                <a:t>?</a:t>
              </a:r>
            </a:p>
            <a:p>
              <a:pPr marL="0" marR="0" lvl="0" indent="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Based</a:t>
              </a: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on </a:t>
              </a: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expectations</a:t>
              </a: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of plan Bureaus </a:t>
              </a: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and</a:t>
              </a: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experts</a:t>
              </a:r>
            </a:p>
          </p:txBody>
        </p:sp>
        <p:sp>
          <p:nvSpPr>
            <p:cNvPr id="27" name="Rectangle 1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781443" y="1408771"/>
              <a:ext cx="2568839" cy="40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Doing</a:t>
              </a:r>
              <a:r>
                <a:rPr kumimoji="0" lang="nl-N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the </a:t>
              </a:r>
              <a:r>
                <a:rPr kumimoji="0" lang="nl-NL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things</a:t>
              </a:r>
              <a:r>
                <a:rPr kumimoji="0" lang="nl-N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right?</a:t>
              </a:r>
            </a:p>
            <a:p>
              <a:pPr marL="0" marR="0" lvl="0" indent="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nl-NL" sz="1000" b="1" kern="0" dirty="0" err="1" smtClean="0">
                  <a:solidFill>
                    <a:srgbClr val="704404"/>
                  </a:solidFill>
                </a:rPr>
                <a:t>Based</a:t>
              </a:r>
              <a:r>
                <a:rPr lang="nl-NL" sz="1000" b="1" kern="0" dirty="0" smtClean="0">
                  <a:solidFill>
                    <a:srgbClr val="704404"/>
                  </a:solidFill>
                </a:rPr>
                <a:t> on </a:t>
              </a:r>
              <a:r>
                <a:rPr lang="nl-NL" sz="1000" b="1" kern="0" dirty="0" err="1" smtClean="0">
                  <a:solidFill>
                    <a:srgbClr val="704404"/>
                  </a:solidFill>
                </a:rPr>
                <a:t>facts</a:t>
              </a:r>
              <a:r>
                <a:rPr lang="nl-NL" sz="1000" b="1" kern="0" dirty="0" smtClean="0">
                  <a:solidFill>
                    <a:srgbClr val="704404"/>
                  </a:solidFill>
                </a:rPr>
                <a:t> </a:t>
              </a:r>
              <a:r>
                <a:rPr lang="nl-NL" sz="1000" b="1" kern="0" dirty="0" err="1" smtClean="0">
                  <a:solidFill>
                    <a:srgbClr val="704404"/>
                  </a:solidFill>
                </a:rPr>
                <a:t>and</a:t>
              </a:r>
              <a:r>
                <a:rPr lang="nl-NL" sz="1000" b="1" kern="0" dirty="0" smtClean="0">
                  <a:solidFill>
                    <a:srgbClr val="704404"/>
                  </a:solidFill>
                </a:rPr>
                <a:t> </a:t>
              </a:r>
              <a:r>
                <a:rPr lang="nl-NL" sz="1000" b="1" kern="0" dirty="0" err="1" smtClean="0">
                  <a:solidFill>
                    <a:srgbClr val="704404"/>
                  </a:solidFill>
                </a:rPr>
                <a:t>figures</a:t>
              </a:r>
              <a:r>
                <a:rPr lang="nl-NL" sz="1000" b="1" kern="0" dirty="0" smtClean="0">
                  <a:solidFill>
                    <a:srgbClr val="704404"/>
                  </a:solidFill>
                </a:rPr>
                <a:t> </a:t>
              </a:r>
              <a:r>
                <a:rPr lang="nl-NL" sz="1000" b="1" kern="0" dirty="0" err="1" smtClean="0">
                  <a:solidFill>
                    <a:srgbClr val="704404"/>
                  </a:solidFill>
                </a:rPr>
                <a:t>from</a:t>
              </a:r>
              <a:r>
                <a:rPr lang="nl-NL" sz="1000" b="1" kern="0" dirty="0" smtClean="0">
                  <a:solidFill>
                    <a:srgbClr val="704404"/>
                  </a:solidFill>
                </a:rPr>
                <a:t> </a:t>
              </a:r>
              <a:r>
                <a:rPr lang="nl-NL" sz="1000" b="1" kern="0" dirty="0" err="1" smtClean="0">
                  <a:solidFill>
                    <a:srgbClr val="704404"/>
                  </a:solidFill>
                </a:rPr>
                <a:t>projects</a:t>
              </a: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4404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grpSp>
        <p:nvGrpSpPr>
          <p:cNvPr id="28" name="Group 25"/>
          <p:cNvGrpSpPr>
            <a:grpSpLocks/>
          </p:cNvGrpSpPr>
          <p:nvPr/>
        </p:nvGrpSpPr>
        <p:grpSpPr bwMode="auto">
          <a:xfrm rot="5400000" flipH="1">
            <a:off x="1086853" y="2438300"/>
            <a:ext cx="2528456" cy="3024336"/>
            <a:chOff x="2425700" y="1546225"/>
            <a:chExt cx="4181475" cy="4597400"/>
          </a:xfrm>
        </p:grpSpPr>
        <p:sp>
          <p:nvSpPr>
            <p:cNvPr id="29" name="Freeform 5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2803525" y="1546225"/>
              <a:ext cx="1993900" cy="1636713"/>
            </a:xfrm>
            <a:custGeom>
              <a:avLst/>
              <a:gdLst>
                <a:gd name="T0" fmla="*/ 2147483647 w 1340"/>
                <a:gd name="T1" fmla="*/ 2007351263 h 1102"/>
                <a:gd name="T2" fmla="*/ 2147483647 w 1340"/>
                <a:gd name="T3" fmla="*/ 2020586063 h 1102"/>
                <a:gd name="T4" fmla="*/ 2147483647 w 1340"/>
                <a:gd name="T5" fmla="*/ 2147483647 h 1102"/>
                <a:gd name="T6" fmla="*/ 2147483647 w 1340"/>
                <a:gd name="T7" fmla="*/ 1222057257 h 1102"/>
                <a:gd name="T8" fmla="*/ 2147483647 w 1340"/>
                <a:gd name="T9" fmla="*/ 0 h 1102"/>
                <a:gd name="T10" fmla="*/ 2147483647 w 1340"/>
                <a:gd name="T11" fmla="*/ 427941041 h 1102"/>
                <a:gd name="T12" fmla="*/ 0 w 1340"/>
                <a:gd name="T13" fmla="*/ 425735488 h 1102"/>
                <a:gd name="T14" fmla="*/ 22141218 w 1340"/>
                <a:gd name="T15" fmla="*/ 2002938673 h 1102"/>
                <a:gd name="T16" fmla="*/ 2147483647 w 1340"/>
                <a:gd name="T17" fmla="*/ 2007351263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0"/>
                <a:gd name="T28" fmla="*/ 0 h 1102"/>
                <a:gd name="T29" fmla="*/ 1340 w 1340"/>
                <a:gd name="T30" fmla="*/ 1102 h 11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0" h="1102">
                  <a:moveTo>
                    <a:pt x="1010" y="910"/>
                  </a:moveTo>
                  <a:cubicBezTo>
                    <a:pt x="1010" y="916"/>
                    <a:pt x="1010" y="916"/>
                    <a:pt x="1010" y="916"/>
                  </a:cubicBezTo>
                  <a:cubicBezTo>
                    <a:pt x="1010" y="1102"/>
                    <a:pt x="1010" y="1102"/>
                    <a:pt x="1010" y="1102"/>
                  </a:cubicBezTo>
                  <a:cubicBezTo>
                    <a:pt x="1340" y="554"/>
                    <a:pt x="1340" y="554"/>
                    <a:pt x="1340" y="554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194"/>
                    <a:pt x="1010" y="194"/>
                    <a:pt x="1010" y="194"/>
                  </a:cubicBezTo>
                  <a:lnTo>
                    <a:pt x="0" y="193"/>
                  </a:lnTo>
                  <a:lnTo>
                    <a:pt x="10" y="908"/>
                  </a:lnTo>
                  <a:lnTo>
                    <a:pt x="1010" y="910"/>
                  </a:lnTo>
                  <a:close/>
                </a:path>
              </a:pathLst>
            </a:custGeom>
            <a:gradFill rotWithShape="1">
              <a:gsLst>
                <a:gs pos="0">
                  <a:srgbClr val="FAD066"/>
                </a:gs>
                <a:gs pos="100000">
                  <a:srgbClr val="DCEBF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6"/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4535488" y="1838325"/>
              <a:ext cx="1993900" cy="1697038"/>
            </a:xfrm>
            <a:custGeom>
              <a:avLst/>
              <a:gdLst>
                <a:gd name="T0" fmla="*/ 2128035091 w 671"/>
                <a:gd name="T1" fmla="*/ 2147483647 h 571"/>
                <a:gd name="T2" fmla="*/ 2136863521 w 671"/>
                <a:gd name="T3" fmla="*/ 2147483647 h 571"/>
                <a:gd name="T4" fmla="*/ 1306842473 w 671"/>
                <a:gd name="T5" fmla="*/ 2147483647 h 571"/>
                <a:gd name="T6" fmla="*/ 2147483647 w 671"/>
                <a:gd name="T7" fmla="*/ 2147483647 h 571"/>
                <a:gd name="T8" fmla="*/ 2147483647 w 671"/>
                <a:gd name="T9" fmla="*/ 2147483647 h 571"/>
                <a:gd name="T10" fmla="*/ 2147483647 w 671"/>
                <a:gd name="T11" fmla="*/ 2147483647 h 571"/>
                <a:gd name="T12" fmla="*/ 2147483647 w 671"/>
                <a:gd name="T13" fmla="*/ 2147483647 h 571"/>
                <a:gd name="T14" fmla="*/ 0 w 671"/>
                <a:gd name="T15" fmla="*/ 0 h 571"/>
                <a:gd name="T16" fmla="*/ 8831402 w 671"/>
                <a:gd name="T17" fmla="*/ 26498758 h 571"/>
                <a:gd name="T18" fmla="*/ 935983016 w 671"/>
                <a:gd name="T19" fmla="*/ 1581116336 h 571"/>
                <a:gd name="T20" fmla="*/ 0 w 671"/>
                <a:gd name="T21" fmla="*/ 2147483647 h 571"/>
                <a:gd name="T22" fmla="*/ 0 w 671"/>
                <a:gd name="T23" fmla="*/ 2147483647 h 571"/>
                <a:gd name="T24" fmla="*/ 2119203689 w 671"/>
                <a:gd name="T25" fmla="*/ 2147483647 h 5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1"/>
                <a:gd name="T40" fmla="*/ 0 h 571"/>
                <a:gd name="T41" fmla="*/ 671 w 671"/>
                <a:gd name="T42" fmla="*/ 571 h 5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1" h="571">
                  <a:moveTo>
                    <a:pt x="241" y="475"/>
                  </a:moveTo>
                  <a:cubicBezTo>
                    <a:pt x="242" y="476"/>
                    <a:pt x="242" y="476"/>
                    <a:pt x="242" y="476"/>
                  </a:cubicBezTo>
                  <a:cubicBezTo>
                    <a:pt x="148" y="511"/>
                    <a:pt x="148" y="511"/>
                    <a:pt x="148" y="511"/>
                  </a:cubicBezTo>
                  <a:cubicBezTo>
                    <a:pt x="465" y="571"/>
                    <a:pt x="465" y="571"/>
                    <a:pt x="465" y="571"/>
                  </a:cubicBezTo>
                  <a:cubicBezTo>
                    <a:pt x="671" y="320"/>
                    <a:pt x="671" y="320"/>
                    <a:pt x="671" y="320"/>
                  </a:cubicBezTo>
                  <a:cubicBezTo>
                    <a:pt x="584" y="352"/>
                    <a:pt x="584" y="352"/>
                    <a:pt x="584" y="352"/>
                  </a:cubicBezTo>
                  <a:cubicBezTo>
                    <a:pt x="582" y="353"/>
                    <a:pt x="582" y="353"/>
                    <a:pt x="582" y="353"/>
                  </a:cubicBezTo>
                  <a:cubicBezTo>
                    <a:pt x="466" y="148"/>
                    <a:pt x="250" y="8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06" y="179"/>
                    <a:pt x="106" y="179"/>
                    <a:pt x="106" y="17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96" y="360"/>
                    <a:pt x="182" y="406"/>
                    <a:pt x="240" y="476"/>
                  </a:cubicBezTo>
                </a:path>
              </a:pathLst>
            </a:custGeom>
            <a:gradFill rotWithShape="1">
              <a:gsLst>
                <a:gs pos="0">
                  <a:srgbClr val="FAD066"/>
                </a:gs>
                <a:gs pos="100000">
                  <a:srgbClr val="DCEBF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7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5105400" y="3065463"/>
              <a:ext cx="1501775" cy="1949450"/>
            </a:xfrm>
            <a:custGeom>
              <a:avLst/>
              <a:gdLst>
                <a:gd name="T0" fmla="*/ 2147483647 w 505"/>
                <a:gd name="T1" fmla="*/ 2147483647 h 657"/>
                <a:gd name="T2" fmla="*/ 2147483647 w 505"/>
                <a:gd name="T3" fmla="*/ 2147483647 h 657"/>
                <a:gd name="T4" fmla="*/ 2147483647 w 505"/>
                <a:gd name="T5" fmla="*/ 0 h 657"/>
                <a:gd name="T6" fmla="*/ 2147483647 w 505"/>
                <a:gd name="T7" fmla="*/ 17607361 h 657"/>
                <a:gd name="T8" fmla="*/ 2147483647 w 505"/>
                <a:gd name="T9" fmla="*/ 1531944275 h 657"/>
                <a:gd name="T10" fmla="*/ 866669892 w 505"/>
                <a:gd name="T11" fmla="*/ 1241402045 h 657"/>
                <a:gd name="T12" fmla="*/ 848981659 w 505"/>
                <a:gd name="T13" fmla="*/ 1232598365 h 657"/>
                <a:gd name="T14" fmla="*/ 1114287312 w 505"/>
                <a:gd name="T15" fmla="*/ 2147483647 h 657"/>
                <a:gd name="T16" fmla="*/ 804764050 w 505"/>
                <a:gd name="T17" fmla="*/ 2147483647 h 657"/>
                <a:gd name="T18" fmla="*/ 804764050 w 505"/>
                <a:gd name="T19" fmla="*/ 2147483647 h 657"/>
                <a:gd name="T20" fmla="*/ 0 w 505"/>
                <a:gd name="T21" fmla="*/ 2147483647 h 657"/>
                <a:gd name="T22" fmla="*/ 1600683983 w 505"/>
                <a:gd name="T23" fmla="*/ 2147483647 h 657"/>
                <a:gd name="T24" fmla="*/ 2147483647 w 505"/>
                <a:gd name="T25" fmla="*/ 2147483647 h 657"/>
                <a:gd name="T26" fmla="*/ 2147483647 w 505"/>
                <a:gd name="T27" fmla="*/ 2147483647 h 657"/>
                <a:gd name="T28" fmla="*/ 2147483647 w 505"/>
                <a:gd name="T29" fmla="*/ 2147483647 h 6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5"/>
                <a:gd name="T46" fmla="*/ 0 h 657"/>
                <a:gd name="T47" fmla="*/ 505 w 505"/>
                <a:gd name="T48" fmla="*/ 657 h 6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5" h="657">
                  <a:moveTo>
                    <a:pt x="411" y="581"/>
                  </a:moveTo>
                  <a:cubicBezTo>
                    <a:pt x="455" y="490"/>
                    <a:pt x="480" y="388"/>
                    <a:pt x="480" y="280"/>
                  </a:cubicBezTo>
                  <a:cubicBezTo>
                    <a:pt x="480" y="181"/>
                    <a:pt x="458" y="86"/>
                    <a:pt x="421" y="0"/>
                  </a:cubicBezTo>
                  <a:cubicBezTo>
                    <a:pt x="420" y="2"/>
                    <a:pt x="420" y="2"/>
                    <a:pt x="420" y="2"/>
                  </a:cubicBezTo>
                  <a:cubicBezTo>
                    <a:pt x="280" y="174"/>
                    <a:pt x="280" y="174"/>
                    <a:pt x="280" y="174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116" y="183"/>
                    <a:pt x="126" y="230"/>
                    <a:pt x="126" y="280"/>
                  </a:cubicBezTo>
                  <a:cubicBezTo>
                    <a:pt x="126" y="335"/>
                    <a:pt x="114" y="386"/>
                    <a:pt x="91" y="431"/>
                  </a:cubicBezTo>
                  <a:cubicBezTo>
                    <a:pt x="91" y="432"/>
                    <a:pt x="91" y="432"/>
                    <a:pt x="91" y="432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181" y="657"/>
                    <a:pt x="181" y="657"/>
                    <a:pt x="181" y="657"/>
                  </a:cubicBezTo>
                  <a:cubicBezTo>
                    <a:pt x="505" y="624"/>
                    <a:pt x="505" y="624"/>
                    <a:pt x="505" y="624"/>
                  </a:cubicBezTo>
                  <a:cubicBezTo>
                    <a:pt x="416" y="584"/>
                    <a:pt x="416" y="584"/>
                    <a:pt x="416" y="584"/>
                  </a:cubicBezTo>
                  <a:lnTo>
                    <a:pt x="411" y="581"/>
                  </a:lnTo>
                  <a:close/>
                </a:path>
              </a:pathLst>
            </a:custGeom>
            <a:gradFill rotWithShape="1">
              <a:gsLst>
                <a:gs pos="0">
                  <a:srgbClr val="FAD066"/>
                </a:gs>
                <a:gs pos="100000">
                  <a:srgbClr val="DCEBF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gray">
            <a:xfrm rot="-715789">
              <a:off x="2782888" y="4483100"/>
              <a:ext cx="1885950" cy="1660525"/>
            </a:xfrm>
            <a:custGeom>
              <a:avLst/>
              <a:gdLst>
                <a:gd name="T0" fmla="*/ 734446639 w 634"/>
                <a:gd name="T1" fmla="*/ 2117769422 h 559"/>
                <a:gd name="T2" fmla="*/ 0 w 634"/>
                <a:gd name="T3" fmla="*/ 2147483647 h 559"/>
                <a:gd name="T4" fmla="*/ 1345009565 w 634"/>
                <a:gd name="T5" fmla="*/ 44121248 h 559"/>
                <a:gd name="T6" fmla="*/ 2147483647 w 634"/>
                <a:gd name="T7" fmla="*/ 0 h 559"/>
                <a:gd name="T8" fmla="*/ 2147483647 w 634"/>
                <a:gd name="T9" fmla="*/ 467673944 h 559"/>
                <a:gd name="T10" fmla="*/ 2147483647 w 634"/>
                <a:gd name="T11" fmla="*/ 485321850 h 559"/>
                <a:gd name="T12" fmla="*/ 2147483647 w 634"/>
                <a:gd name="T13" fmla="*/ 1808926624 h 559"/>
                <a:gd name="T14" fmla="*/ 2147483647 w 634"/>
                <a:gd name="T15" fmla="*/ 1835399967 h 559"/>
                <a:gd name="T16" fmla="*/ 2147483647 w 634"/>
                <a:gd name="T17" fmla="*/ 2147483647 h 559"/>
                <a:gd name="T18" fmla="*/ 2147483647 w 634"/>
                <a:gd name="T19" fmla="*/ 2147483647 h 559"/>
                <a:gd name="T20" fmla="*/ 2147483647 w 634"/>
                <a:gd name="T21" fmla="*/ 2147483647 h 559"/>
                <a:gd name="T22" fmla="*/ 734446639 w 634"/>
                <a:gd name="T23" fmla="*/ 2117769422 h 5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4"/>
                <a:gd name="T37" fmla="*/ 0 h 559"/>
                <a:gd name="T38" fmla="*/ 634 w 634"/>
                <a:gd name="T39" fmla="*/ 559 h 5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4" h="559">
                  <a:moveTo>
                    <a:pt x="83" y="240"/>
                  </a:moveTo>
                  <a:cubicBezTo>
                    <a:pt x="0" y="292"/>
                    <a:pt x="0" y="292"/>
                    <a:pt x="0" y="292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475" y="0"/>
                    <a:pt x="475" y="0"/>
                    <a:pt x="475" y="0"/>
                  </a:cubicBezTo>
                  <a:cubicBezTo>
                    <a:pt x="390" y="53"/>
                    <a:pt x="390" y="53"/>
                    <a:pt x="390" y="53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439" y="137"/>
                    <a:pt x="527" y="194"/>
                    <a:pt x="631" y="205"/>
                  </a:cubicBezTo>
                  <a:cubicBezTo>
                    <a:pt x="630" y="208"/>
                    <a:pt x="630" y="208"/>
                    <a:pt x="630" y="208"/>
                  </a:cubicBezTo>
                  <a:cubicBezTo>
                    <a:pt x="529" y="382"/>
                    <a:pt x="529" y="382"/>
                    <a:pt x="529" y="382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4" y="559"/>
                    <a:pt x="634" y="559"/>
                    <a:pt x="634" y="559"/>
                  </a:cubicBezTo>
                  <a:cubicBezTo>
                    <a:pt x="403" y="548"/>
                    <a:pt x="201" y="424"/>
                    <a:pt x="83" y="240"/>
                  </a:cubicBezTo>
                </a:path>
              </a:pathLst>
            </a:custGeom>
            <a:gradFill rotWithShape="1">
              <a:gsLst>
                <a:gs pos="0">
                  <a:srgbClr val="DCEBF6"/>
                </a:gs>
                <a:gs pos="100000">
                  <a:srgbClr val="FAD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gray">
            <a:xfrm rot="-715789">
              <a:off x="2425700" y="2960688"/>
              <a:ext cx="1481138" cy="2120900"/>
            </a:xfrm>
            <a:custGeom>
              <a:avLst/>
              <a:gdLst>
                <a:gd name="T0" fmla="*/ 2147483647 w 498"/>
                <a:gd name="T1" fmla="*/ 2147483647 h 714"/>
                <a:gd name="T2" fmla="*/ 1477232911 w 498"/>
                <a:gd name="T3" fmla="*/ 2147483647 h 714"/>
                <a:gd name="T4" fmla="*/ 645737504 w 498"/>
                <a:gd name="T5" fmla="*/ 2147483647 h 714"/>
                <a:gd name="T6" fmla="*/ 636889340 w 498"/>
                <a:gd name="T7" fmla="*/ 2147483647 h 714"/>
                <a:gd name="T8" fmla="*/ 0 w 498"/>
                <a:gd name="T9" fmla="*/ 2147483647 h 714"/>
                <a:gd name="T10" fmla="*/ 787266485 w 498"/>
                <a:gd name="T11" fmla="*/ 600000828 h 714"/>
                <a:gd name="T12" fmla="*/ 760730917 w 498"/>
                <a:gd name="T13" fmla="*/ 582356366 h 714"/>
                <a:gd name="T14" fmla="*/ 0 w 498"/>
                <a:gd name="T15" fmla="*/ 211766221 h 714"/>
                <a:gd name="T16" fmla="*/ 2147483647 w 498"/>
                <a:gd name="T17" fmla="*/ 0 h 714"/>
                <a:gd name="T18" fmla="*/ 2147483647 w 498"/>
                <a:gd name="T19" fmla="*/ 2147483647 h 714"/>
                <a:gd name="T20" fmla="*/ 2147483647 w 498"/>
                <a:gd name="T21" fmla="*/ 2002949444 h 714"/>
                <a:gd name="T22" fmla="*/ 2147483647 w 498"/>
                <a:gd name="T23" fmla="*/ 1994124242 h 714"/>
                <a:gd name="T24" fmla="*/ 2147483647 w 498"/>
                <a:gd name="T25" fmla="*/ 2147483647 h 714"/>
                <a:gd name="T26" fmla="*/ 2147483647 w 498"/>
                <a:gd name="T27" fmla="*/ 2147483647 h 714"/>
                <a:gd name="T28" fmla="*/ 2147483647 w 498"/>
                <a:gd name="T29" fmla="*/ 2147483647 h 7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8"/>
                <a:gd name="T46" fmla="*/ 0 h 714"/>
                <a:gd name="T47" fmla="*/ 498 w 498"/>
                <a:gd name="T48" fmla="*/ 714 h 7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8" h="714">
                  <a:moveTo>
                    <a:pt x="373" y="530"/>
                  </a:moveTo>
                  <a:cubicBezTo>
                    <a:pt x="167" y="530"/>
                    <a:pt x="167" y="530"/>
                    <a:pt x="167" y="530"/>
                  </a:cubicBezTo>
                  <a:cubicBezTo>
                    <a:pt x="73" y="711"/>
                    <a:pt x="73" y="711"/>
                    <a:pt x="73" y="711"/>
                  </a:cubicBezTo>
                  <a:cubicBezTo>
                    <a:pt x="72" y="714"/>
                    <a:pt x="72" y="714"/>
                    <a:pt x="72" y="714"/>
                  </a:cubicBezTo>
                  <a:cubicBezTo>
                    <a:pt x="26" y="622"/>
                    <a:pt x="0" y="518"/>
                    <a:pt x="0" y="408"/>
                  </a:cubicBezTo>
                  <a:cubicBezTo>
                    <a:pt x="0" y="284"/>
                    <a:pt x="32" y="168"/>
                    <a:pt x="89" y="68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498" y="272"/>
                    <a:pt x="498" y="272"/>
                    <a:pt x="498" y="272"/>
                  </a:cubicBezTo>
                  <a:cubicBezTo>
                    <a:pt x="409" y="227"/>
                    <a:pt x="409" y="227"/>
                    <a:pt x="409" y="227"/>
                  </a:cubicBezTo>
                  <a:cubicBezTo>
                    <a:pt x="406" y="226"/>
                    <a:pt x="406" y="226"/>
                    <a:pt x="406" y="226"/>
                  </a:cubicBezTo>
                  <a:cubicBezTo>
                    <a:pt x="373" y="278"/>
                    <a:pt x="353" y="342"/>
                    <a:pt x="353" y="408"/>
                  </a:cubicBezTo>
                  <a:cubicBezTo>
                    <a:pt x="353" y="451"/>
                    <a:pt x="361" y="492"/>
                    <a:pt x="376" y="529"/>
                  </a:cubicBezTo>
                  <a:lnTo>
                    <a:pt x="373" y="530"/>
                  </a:lnTo>
                  <a:close/>
                </a:path>
              </a:pathLst>
            </a:custGeom>
            <a:gradFill rotWithShape="1">
              <a:gsLst>
                <a:gs pos="0">
                  <a:srgbClr val="DCEBF6"/>
                </a:gs>
                <a:gs pos="100000">
                  <a:srgbClr val="FAD0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 rot="10800000">
              <a:off x="4067175" y="4508500"/>
              <a:ext cx="2136775" cy="1617663"/>
            </a:xfrm>
            <a:prstGeom prst="star24">
              <a:avLst>
                <a:gd name="adj" fmla="val 37500"/>
              </a:avLst>
            </a:prstGeom>
            <a:solidFill>
              <a:srgbClr val="DD8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5" name="Oval 1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209859" y="3899455"/>
            <a:ext cx="182548" cy="182594"/>
          </a:xfrm>
          <a:prstGeom prst="ellipse">
            <a:avLst/>
          </a:prstGeom>
          <a:solidFill>
            <a:srgbClr val="FAD066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910749" y="4170816"/>
            <a:ext cx="836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marL="0" marR="0" lvl="0" indent="0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nl-N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rPr>
              <a:t>Map the </a:t>
            </a:r>
            <a:r>
              <a:rPr kumimoji="0" lang="nl-NL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rPr>
              <a:t>innovation</a:t>
            </a:r>
            <a:r>
              <a:rPr kumimoji="0" lang="nl-NL" sz="1000" b="1" i="0" u="none" strike="noStrike" kern="0" cap="none" spc="0" normalizeH="0" noProof="0" dirty="0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rPr>
              <a:t> </a:t>
            </a:r>
            <a:r>
              <a:rPr kumimoji="0" lang="nl-NL" sz="1000" b="1" i="0" u="none" strike="noStrike" kern="0" cap="none" spc="0" normalizeH="0" noProof="0" dirty="0" err="1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rPr>
              <a:t>structure</a:t>
            </a:r>
            <a:endParaRPr kumimoji="0" lang="nl-NL" sz="1000" b="1" i="0" u="none" strike="noStrike" kern="0" cap="none" spc="0" normalizeH="0" baseline="0" noProof="0" dirty="0" smtClean="0">
              <a:ln>
                <a:noFill/>
              </a:ln>
              <a:solidFill>
                <a:srgbClr val="704404"/>
              </a:solidFill>
              <a:effectLst/>
              <a:uLnTx/>
              <a:uFillTx/>
            </a:endParaRPr>
          </a:p>
        </p:txBody>
      </p:sp>
      <p:sp>
        <p:nvSpPr>
          <p:cNvPr id="37" name="Oval 1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772566" y="3084692"/>
            <a:ext cx="182548" cy="182594"/>
          </a:xfrm>
          <a:prstGeom prst="ellipse">
            <a:avLst/>
          </a:prstGeom>
          <a:solidFill>
            <a:srgbClr val="FAD066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38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772566" y="3354583"/>
            <a:ext cx="8365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marL="0" marR="0" lvl="0" indent="0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nl-NL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rPr>
              <a:t>Analyze</a:t>
            </a:r>
            <a:r>
              <a:rPr kumimoji="0" lang="nl-N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rPr>
              <a:t> the functioning</a:t>
            </a:r>
          </a:p>
        </p:txBody>
      </p:sp>
      <p:sp>
        <p:nvSpPr>
          <p:cNvPr id="39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816888" y="2699455"/>
            <a:ext cx="8365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marL="0" marR="0" lvl="0" indent="0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nl-N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rPr>
              <a:t>Review the  functioning of the </a:t>
            </a:r>
            <a:r>
              <a:rPr kumimoji="0" lang="nl-NL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rPr>
              <a:t>structure</a:t>
            </a:r>
            <a:endParaRPr kumimoji="0" lang="nl-NL" sz="1000" b="1" i="0" u="none" strike="noStrike" kern="0" cap="none" spc="0" normalizeH="0" baseline="0" noProof="0" dirty="0" smtClean="0">
              <a:ln>
                <a:noFill/>
              </a:ln>
              <a:solidFill>
                <a:srgbClr val="704404"/>
              </a:solidFill>
              <a:effectLst/>
              <a:uLnTx/>
              <a:uFillTx/>
            </a:endParaRPr>
          </a:p>
        </p:txBody>
      </p:sp>
      <p:sp>
        <p:nvSpPr>
          <p:cNvPr id="40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964206" y="3252934"/>
            <a:ext cx="8365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marL="0" marR="0" lvl="0" indent="0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nl-NL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Decide</a:t>
            </a:r>
            <a:r>
              <a:rPr kumimoji="0" lang="nl-NL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on </a:t>
            </a:r>
            <a:r>
              <a:rPr kumimoji="0" lang="nl-NL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less</a:t>
            </a:r>
            <a:r>
              <a:rPr kumimoji="0" lang="nl-NL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/more</a:t>
            </a:r>
          </a:p>
          <a:p>
            <a:pPr marL="0" marR="0" lvl="0" indent="0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nl-NL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Resources </a:t>
            </a:r>
            <a:r>
              <a:rPr kumimoji="0" lang="nl-NL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</a:t>
            </a:r>
            <a:r>
              <a:rPr kumimoji="0" lang="nl-NL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Programs</a:t>
            </a:r>
          </a:p>
        </p:txBody>
      </p:sp>
      <p:sp>
        <p:nvSpPr>
          <p:cNvPr id="41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980342" y="4324704"/>
            <a:ext cx="8365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marL="0" marR="0" lvl="0" indent="0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nl-N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rPr>
              <a:t>Staf the Programs</a:t>
            </a:r>
          </a:p>
        </p:txBody>
      </p:sp>
      <p:sp>
        <p:nvSpPr>
          <p:cNvPr id="42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914558" y="4774743"/>
            <a:ext cx="8365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marL="0" marR="0" lvl="0" indent="0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nl-NL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rPr>
              <a:t>Execute</a:t>
            </a:r>
            <a:r>
              <a:rPr kumimoji="0" lang="nl-N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rPr>
              <a:t> the</a:t>
            </a:r>
            <a:r>
              <a:rPr kumimoji="0" lang="nl-NL" sz="1000" b="1" i="0" u="none" strike="noStrike" kern="0" cap="none" spc="0" normalizeH="0" noProof="0" dirty="0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rPr>
              <a:t> Programs</a:t>
            </a:r>
            <a:endParaRPr kumimoji="0" lang="nl-NL" sz="1000" b="1" i="0" u="none" strike="noStrike" kern="0" cap="none" spc="0" normalizeH="0" baseline="0" noProof="0" dirty="0" smtClean="0">
              <a:ln>
                <a:noFill/>
              </a:ln>
              <a:solidFill>
                <a:srgbClr val="704404"/>
              </a:solidFill>
              <a:effectLst/>
              <a:uLnTx/>
              <a:uFillTx/>
            </a:endParaRPr>
          </a:p>
        </p:txBody>
      </p:sp>
      <p:sp>
        <p:nvSpPr>
          <p:cNvPr id="43" name="Oval 1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679854" y="2928654"/>
            <a:ext cx="182548" cy="182594"/>
          </a:xfrm>
          <a:prstGeom prst="ellipse">
            <a:avLst/>
          </a:prstGeom>
          <a:solidFill>
            <a:srgbClr val="FAD066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1" kern="0" dirty="0">
                <a:solidFill>
                  <a:srgbClr val="704404"/>
                </a:solidFill>
              </a:rPr>
              <a:t>3</a:t>
            </a:r>
            <a:endParaRPr kumimoji="0" lang="nl-NL" sz="1000" b="1" i="0" u="none" strike="noStrike" kern="0" cap="none" spc="0" normalizeH="0" baseline="0" noProof="0" dirty="0" smtClean="0">
              <a:ln>
                <a:noFill/>
              </a:ln>
              <a:solidFill>
                <a:srgbClr val="704404"/>
              </a:solidFill>
              <a:effectLst/>
              <a:uLnTx/>
              <a:uFillTx/>
            </a:endParaRPr>
          </a:p>
        </p:txBody>
      </p:sp>
      <p:sp>
        <p:nvSpPr>
          <p:cNvPr id="44" name="Oval 19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277510" y="3066307"/>
            <a:ext cx="182548" cy="182594"/>
          </a:xfrm>
          <a:prstGeom prst="ellipse">
            <a:avLst/>
          </a:prstGeom>
          <a:solidFill>
            <a:srgbClr val="FAD066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45" name="Oval 1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271439" y="4130832"/>
            <a:ext cx="182548" cy="182594"/>
          </a:xfrm>
          <a:prstGeom prst="ellipse">
            <a:avLst/>
          </a:prstGeom>
          <a:solidFill>
            <a:srgbClr val="FAD066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46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241557" y="4610357"/>
            <a:ext cx="182548" cy="182594"/>
          </a:xfrm>
          <a:prstGeom prst="ellipse">
            <a:avLst/>
          </a:prstGeom>
          <a:solidFill>
            <a:srgbClr val="FAD066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04404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62787" y="1154077"/>
            <a:ext cx="4119337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Helping the </a:t>
            </a:r>
            <a:r>
              <a:rPr lang="en-GB" sz="1600" b="1" dirty="0" err="1" smtClean="0"/>
              <a:t>TopTeam</a:t>
            </a:r>
            <a:r>
              <a:rPr lang="en-GB" sz="1600" b="1" dirty="0" smtClean="0"/>
              <a:t>  to decide on….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262787" y="6069695"/>
            <a:ext cx="5494956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….institutional change to empower the new economy</a:t>
            </a:r>
          </a:p>
        </p:txBody>
      </p:sp>
    </p:spTree>
    <p:extLst>
      <p:ext uri="{BB962C8B-B14F-4D97-AF65-F5344CB8AC3E}">
        <p14:creationId xmlns:p14="http://schemas.microsoft.com/office/powerpoint/2010/main" val="375440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Final</a:t>
            </a:r>
            <a:r>
              <a:rPr lang="nl-NL" dirty="0" smtClean="0"/>
              <a:t> </a:t>
            </a:r>
            <a:r>
              <a:rPr lang="nl-NL" dirty="0" err="1" smtClean="0"/>
              <a:t>result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TIS is </a:t>
            </a:r>
            <a:r>
              <a:rPr lang="nl-NL" sz="2000" dirty="0" err="1" smtClean="0"/>
              <a:t>now</a:t>
            </a:r>
            <a:r>
              <a:rPr lang="nl-NL" sz="2000" dirty="0" smtClean="0"/>
              <a:t> </a:t>
            </a:r>
            <a:r>
              <a:rPr lang="nl-NL" sz="2000" dirty="0" err="1" smtClean="0"/>
              <a:t>firmly</a:t>
            </a:r>
            <a:r>
              <a:rPr lang="nl-NL" sz="2000" dirty="0" smtClean="0"/>
              <a:t> </a:t>
            </a:r>
            <a:r>
              <a:rPr lang="nl-NL" sz="2000" dirty="0" err="1" smtClean="0"/>
              <a:t>embedded</a:t>
            </a:r>
            <a:r>
              <a:rPr lang="nl-NL" sz="2000" dirty="0" smtClean="0"/>
              <a:t> in Dutch energy policy domain…..</a:t>
            </a:r>
          </a:p>
          <a:p>
            <a:r>
              <a:rPr lang="nl-NL" sz="2000" dirty="0" smtClean="0"/>
              <a:t>…. as monitoring tool / </a:t>
            </a:r>
            <a:r>
              <a:rPr lang="nl-NL" sz="2000" dirty="0" err="1" smtClean="0"/>
              <a:t>framework</a:t>
            </a:r>
            <a:endParaRPr lang="nl-NL" sz="2000" dirty="0" smtClean="0"/>
          </a:p>
          <a:p>
            <a:r>
              <a:rPr lang="nl-NL" sz="2000" dirty="0" smtClean="0"/>
              <a:t>Tool </a:t>
            </a:r>
            <a:r>
              <a:rPr lang="nl-NL" sz="2000" dirty="0" err="1" smtClean="0"/>
              <a:t>to</a:t>
            </a:r>
            <a:r>
              <a:rPr lang="nl-NL" sz="2000" dirty="0" smtClean="0"/>
              <a:t> make sense of a lot of data</a:t>
            </a:r>
          </a:p>
          <a:p>
            <a:endParaRPr lang="nl-NL" sz="2000" dirty="0" smtClean="0"/>
          </a:p>
          <a:p>
            <a:r>
              <a:rPr lang="nl-NL" sz="2000" dirty="0" err="1" smtClean="0"/>
              <a:t>Not</a:t>
            </a:r>
            <a:r>
              <a:rPr lang="nl-NL" sz="2000" dirty="0" smtClean="0"/>
              <a:t> </a:t>
            </a:r>
            <a:r>
              <a:rPr lang="nl-NL" sz="2000" dirty="0" err="1" smtClean="0"/>
              <a:t>only</a:t>
            </a:r>
            <a:r>
              <a:rPr lang="nl-NL" sz="2000" dirty="0" smtClean="0"/>
              <a:t> energy: </a:t>
            </a:r>
            <a:r>
              <a:rPr lang="nl-NL" sz="2000" dirty="0" err="1" smtClean="0"/>
              <a:t>also</a:t>
            </a:r>
            <a:r>
              <a:rPr lang="nl-NL" sz="2000" dirty="0" smtClean="0"/>
              <a:t> water, transport, </a:t>
            </a:r>
            <a:r>
              <a:rPr lang="nl-NL" sz="2000" dirty="0" err="1" smtClean="0"/>
              <a:t>agriculture</a:t>
            </a:r>
            <a:endParaRPr lang="nl-NL" sz="2000" dirty="0" smtClean="0"/>
          </a:p>
          <a:p>
            <a:endParaRPr lang="nl-NL" sz="2000" dirty="0" smtClean="0"/>
          </a:p>
          <a:p>
            <a:r>
              <a:rPr lang="nl-NL" sz="2000" dirty="0" smtClean="0"/>
              <a:t>Policy makers </a:t>
            </a:r>
            <a:r>
              <a:rPr lang="nl-NL" sz="2000" dirty="0" err="1" smtClean="0"/>
              <a:t>may</a:t>
            </a:r>
            <a:r>
              <a:rPr lang="nl-NL" sz="2000" dirty="0" smtClean="0"/>
              <a:t> </a:t>
            </a:r>
            <a:r>
              <a:rPr lang="nl-NL" sz="2000" dirty="0" err="1" smtClean="0"/>
              <a:t>not</a:t>
            </a:r>
            <a:r>
              <a:rPr lang="nl-NL" sz="2000" dirty="0" smtClean="0"/>
              <a:t> </a:t>
            </a:r>
            <a:r>
              <a:rPr lang="nl-NL" sz="2000" dirty="0" err="1" smtClean="0"/>
              <a:t>understand</a:t>
            </a:r>
            <a:r>
              <a:rPr lang="nl-NL" sz="2000" dirty="0" smtClean="0"/>
              <a:t> the </a:t>
            </a:r>
            <a:r>
              <a:rPr lang="nl-NL" sz="2000" dirty="0" err="1" smtClean="0"/>
              <a:t>framework</a:t>
            </a:r>
            <a:r>
              <a:rPr lang="nl-NL" sz="2000" dirty="0" smtClean="0"/>
              <a:t> but </a:t>
            </a:r>
            <a:r>
              <a:rPr lang="nl-NL" sz="2000" dirty="0" err="1" smtClean="0"/>
              <a:t>work</a:t>
            </a:r>
            <a:r>
              <a:rPr lang="nl-NL" sz="2000" dirty="0" smtClean="0"/>
              <a:t> </a:t>
            </a:r>
            <a:r>
              <a:rPr lang="nl-NL" sz="2000" dirty="0" err="1" smtClean="0"/>
              <a:t>with</a:t>
            </a:r>
            <a:r>
              <a:rPr lang="nl-NL" sz="2000" dirty="0" smtClean="0"/>
              <a:t> the </a:t>
            </a:r>
            <a:r>
              <a:rPr lang="nl-NL" sz="2000" dirty="0" err="1" smtClean="0"/>
              <a:t>outcome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smtClean="0"/>
              <a:t>International </a:t>
            </a:r>
            <a:r>
              <a:rPr lang="nl-NL" sz="2000" dirty="0" err="1" smtClean="0"/>
              <a:t>expansion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164187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61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bd_ag_promoti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737214" cy="2368607"/>
          </a:xfrm>
          <a:prstGeom prst="rect">
            <a:avLst/>
          </a:prstGeom>
        </p:spPr>
      </p:pic>
      <p:pic>
        <p:nvPicPr>
          <p:cNvPr id="5" name="Picture 4" descr="ubd_ht_dies20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29" y="1140694"/>
            <a:ext cx="3556370" cy="2370913"/>
          </a:xfrm>
          <a:prstGeom prst="rect">
            <a:avLst/>
          </a:prstGeom>
        </p:spPr>
      </p:pic>
      <p:pic>
        <p:nvPicPr>
          <p:cNvPr id="6" name="Picture 5" descr="academiegebouw_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80" y="3728563"/>
            <a:ext cx="4005764" cy="267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This</a:t>
            </a:r>
            <a:r>
              <a:rPr lang="nl-NL" dirty="0" smtClean="0"/>
              <a:t> talk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err="1" smtClean="0"/>
              <a:t>Overview</a:t>
            </a:r>
            <a:r>
              <a:rPr lang="nl-NL" sz="2000" dirty="0" smtClean="0"/>
              <a:t> of </a:t>
            </a:r>
            <a:r>
              <a:rPr lang="nl-NL" sz="2000" dirty="0" err="1" smtClean="0"/>
              <a:t>what</a:t>
            </a:r>
            <a:r>
              <a:rPr lang="nl-NL" sz="2000" dirty="0" smtClean="0"/>
              <a:t> we have been </a:t>
            </a:r>
            <a:r>
              <a:rPr lang="nl-NL" sz="2000" dirty="0" err="1" smtClean="0"/>
              <a:t>doing</a:t>
            </a:r>
            <a:r>
              <a:rPr lang="nl-NL" sz="2000" dirty="0" smtClean="0"/>
              <a:t> in </a:t>
            </a:r>
            <a:r>
              <a:rPr lang="nl-NL" sz="2000" dirty="0" err="1" smtClean="0"/>
              <a:t>this</a:t>
            </a:r>
            <a:r>
              <a:rPr lang="nl-NL" sz="2000" dirty="0" smtClean="0"/>
              <a:t> field</a:t>
            </a:r>
          </a:p>
          <a:p>
            <a:endParaRPr lang="nl-NL" sz="2000" dirty="0"/>
          </a:p>
          <a:p>
            <a:r>
              <a:rPr lang="nl-NL" sz="2000" dirty="0" smtClean="0"/>
              <a:t>Focus on </a:t>
            </a:r>
            <a:r>
              <a:rPr lang="nl-NL" sz="2000" dirty="0" err="1" smtClean="0"/>
              <a:t>science</a:t>
            </a:r>
            <a:r>
              <a:rPr lang="nl-NL" sz="2000" dirty="0" smtClean="0"/>
              <a:t> – policy </a:t>
            </a:r>
            <a:r>
              <a:rPr lang="nl-NL" sz="2000" dirty="0" err="1" smtClean="0"/>
              <a:t>interaction</a:t>
            </a:r>
            <a:r>
              <a:rPr lang="nl-NL" sz="2000" dirty="0" smtClean="0"/>
              <a:t> </a:t>
            </a:r>
            <a:r>
              <a:rPr lang="nl-NL" sz="2000" dirty="0" err="1" smtClean="0"/>
              <a:t>using</a:t>
            </a:r>
            <a:r>
              <a:rPr lang="nl-NL" sz="2000" dirty="0" smtClean="0"/>
              <a:t> the TIS approach</a:t>
            </a:r>
          </a:p>
          <a:p>
            <a:pPr lvl="1"/>
            <a:endParaRPr lang="nl-NL" sz="2000" dirty="0" smtClean="0"/>
          </a:p>
          <a:p>
            <a:pPr lvl="1"/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8583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Long </a:t>
            </a:r>
            <a:r>
              <a:rPr lang="nl-NL" dirty="0" err="1" smtClean="0"/>
              <a:t>history</a:t>
            </a:r>
            <a:r>
              <a:rPr lang="nl-NL" dirty="0" smtClean="0"/>
              <a:t> in TIS research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err="1" smtClean="0"/>
              <a:t>Why</a:t>
            </a:r>
            <a:r>
              <a:rPr lang="nl-NL" sz="2000" dirty="0" smtClean="0"/>
              <a:t>?</a:t>
            </a:r>
          </a:p>
          <a:p>
            <a:pPr lvl="1"/>
            <a:r>
              <a:rPr lang="nl-NL" sz="2000" dirty="0" err="1" smtClean="0"/>
              <a:t>Interested</a:t>
            </a:r>
            <a:r>
              <a:rPr lang="nl-NL" sz="2000" dirty="0" smtClean="0"/>
              <a:t> in </a:t>
            </a:r>
            <a:r>
              <a:rPr lang="nl-NL" sz="2000" dirty="0" err="1" smtClean="0"/>
              <a:t>emergence</a:t>
            </a:r>
            <a:r>
              <a:rPr lang="nl-NL" sz="2000" dirty="0" smtClean="0"/>
              <a:t> of new </a:t>
            </a:r>
            <a:r>
              <a:rPr lang="nl-NL" sz="2000" dirty="0" err="1" smtClean="0"/>
              <a:t>technologies</a:t>
            </a:r>
            <a:endParaRPr lang="nl-NL" sz="2000" dirty="0" smtClean="0"/>
          </a:p>
          <a:p>
            <a:pPr lvl="1"/>
            <a:r>
              <a:rPr lang="nl-NL" sz="2000" dirty="0" err="1" smtClean="0"/>
              <a:t>Innovation</a:t>
            </a:r>
            <a:r>
              <a:rPr lang="nl-NL" sz="2000" dirty="0" smtClean="0"/>
              <a:t> is a </a:t>
            </a:r>
            <a:r>
              <a:rPr lang="nl-NL" sz="2000" dirty="0" err="1" smtClean="0"/>
              <a:t>collective</a:t>
            </a:r>
            <a:r>
              <a:rPr lang="nl-NL" sz="2000" dirty="0" smtClean="0"/>
              <a:t> </a:t>
            </a:r>
            <a:r>
              <a:rPr lang="nl-NL" sz="2000" dirty="0" err="1" smtClean="0"/>
              <a:t>activity</a:t>
            </a:r>
            <a:endParaRPr lang="nl-NL" sz="2000" dirty="0" smtClean="0"/>
          </a:p>
          <a:p>
            <a:pPr lvl="1"/>
            <a:r>
              <a:rPr lang="nl-NL" sz="2000" dirty="0" smtClean="0"/>
              <a:t>Technology </a:t>
            </a:r>
            <a:r>
              <a:rPr lang="nl-NL" sz="2000" dirty="0" err="1" smtClean="0"/>
              <a:t>characteristics</a:t>
            </a:r>
            <a:r>
              <a:rPr lang="nl-NL" sz="2000" dirty="0" smtClean="0"/>
              <a:t>, actors + </a:t>
            </a:r>
            <a:r>
              <a:rPr lang="nl-NL" sz="2000" dirty="0" err="1" smtClean="0"/>
              <a:t>institutional</a:t>
            </a:r>
            <a:r>
              <a:rPr lang="nl-NL" sz="2000" dirty="0" smtClean="0"/>
              <a:t> </a:t>
            </a:r>
            <a:r>
              <a:rPr lang="nl-NL" sz="2000" dirty="0" err="1" smtClean="0"/>
              <a:t>settings</a:t>
            </a:r>
            <a:r>
              <a:rPr lang="nl-NL" sz="2000" dirty="0" smtClean="0"/>
              <a:t> </a:t>
            </a:r>
            <a:r>
              <a:rPr lang="nl-NL" sz="2000" dirty="0" err="1" smtClean="0"/>
              <a:t>all</a:t>
            </a:r>
            <a:r>
              <a:rPr lang="nl-NL" sz="2000" dirty="0" smtClean="0"/>
              <a:t> matter (</a:t>
            </a:r>
            <a:r>
              <a:rPr lang="nl-NL" sz="2000" dirty="0" err="1" smtClean="0"/>
              <a:t>structure</a:t>
            </a:r>
            <a:r>
              <a:rPr lang="nl-NL" sz="2000" dirty="0" smtClean="0"/>
              <a:t>)</a:t>
            </a:r>
          </a:p>
          <a:p>
            <a:pPr lvl="1"/>
            <a:r>
              <a:rPr lang="nl-NL" sz="2000" dirty="0" err="1" smtClean="0"/>
              <a:t>Technological</a:t>
            </a:r>
            <a:r>
              <a:rPr lang="nl-NL" sz="2000" dirty="0" smtClean="0"/>
              <a:t> </a:t>
            </a:r>
            <a:r>
              <a:rPr lang="nl-NL" sz="2000" dirty="0" err="1" smtClean="0"/>
              <a:t>fields</a:t>
            </a:r>
            <a:r>
              <a:rPr lang="nl-NL" sz="2000" dirty="0" smtClean="0"/>
              <a:t> </a:t>
            </a:r>
            <a:r>
              <a:rPr lang="nl-NL" sz="2000" dirty="0" err="1" smtClean="0"/>
              <a:t>differ</a:t>
            </a:r>
            <a:endParaRPr lang="nl-NL" sz="2000" dirty="0" smtClean="0"/>
          </a:p>
          <a:p>
            <a:pPr lvl="1"/>
            <a:r>
              <a:rPr lang="nl-NL" sz="2000" dirty="0" smtClean="0"/>
              <a:t>Leads </a:t>
            </a:r>
            <a:r>
              <a:rPr lang="nl-NL" sz="2000" dirty="0" err="1" smtClean="0"/>
              <a:t>to</a:t>
            </a:r>
            <a:r>
              <a:rPr lang="nl-NL" sz="2000" dirty="0" smtClean="0"/>
              <a:t> policy relevant </a:t>
            </a:r>
            <a:r>
              <a:rPr lang="nl-NL" sz="2000" dirty="0" err="1" smtClean="0"/>
              <a:t>outcomes</a:t>
            </a:r>
            <a:r>
              <a:rPr lang="nl-NL" sz="2000" dirty="0" smtClean="0"/>
              <a:t> – </a:t>
            </a:r>
            <a:r>
              <a:rPr lang="nl-NL" sz="2000" dirty="0" err="1" smtClean="0"/>
              <a:t>problem</a:t>
            </a:r>
            <a:r>
              <a:rPr lang="nl-NL" sz="2000" dirty="0" smtClean="0"/>
              <a:t> </a:t>
            </a:r>
            <a:r>
              <a:rPr lang="nl-NL" sz="2000" dirty="0" err="1" smtClean="0"/>
              <a:t>oriented</a:t>
            </a:r>
            <a:endParaRPr lang="nl-NL" sz="2000" dirty="0" smtClean="0"/>
          </a:p>
          <a:p>
            <a:pPr lvl="1"/>
            <a:r>
              <a:rPr lang="nl-NL" sz="2000" dirty="0" smtClean="0"/>
              <a:t>Shift </a:t>
            </a:r>
            <a:r>
              <a:rPr lang="nl-NL" sz="2000" dirty="0" err="1" smtClean="0"/>
              <a:t>from</a:t>
            </a:r>
            <a:r>
              <a:rPr lang="nl-NL" sz="2000" dirty="0" smtClean="0"/>
              <a:t> </a:t>
            </a:r>
            <a:r>
              <a:rPr lang="nl-NL" sz="2000" dirty="0" err="1" smtClean="0"/>
              <a:t>structure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processes</a:t>
            </a:r>
            <a:endParaRPr lang="nl-NL" sz="2000" dirty="0" smtClean="0"/>
          </a:p>
          <a:p>
            <a:pPr lvl="1"/>
            <a:endParaRPr lang="nl-NL" sz="2000" dirty="0" smtClean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963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000" y="2997788"/>
            <a:ext cx="7124400" cy="540000"/>
          </a:xfrm>
        </p:spPr>
        <p:txBody>
          <a:bodyPr/>
          <a:lstStyle/>
          <a:p>
            <a:r>
              <a:rPr lang="en-AU" dirty="0" smtClean="0"/>
              <a:t>Quick tour through a Technological Innovation System analysis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PV as casus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316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1675" y="1243964"/>
            <a:ext cx="6038766" cy="829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Government</a:t>
            </a:r>
            <a:r>
              <a:rPr lang="nl-NL" dirty="0" smtClean="0"/>
              <a:t>, policy, </a:t>
            </a:r>
            <a:r>
              <a:rPr lang="nl-NL" dirty="0" err="1" smtClean="0"/>
              <a:t>institutions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1671675" y="4687685"/>
            <a:ext cx="6038766" cy="829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Supportive</a:t>
            </a:r>
            <a:r>
              <a:rPr lang="nl-NL" dirty="0" smtClean="0"/>
              <a:t> </a:t>
            </a:r>
            <a:r>
              <a:rPr lang="nl-NL" dirty="0" err="1" smtClean="0"/>
              <a:t>infrastructure</a:t>
            </a:r>
            <a:r>
              <a:rPr lang="nl-NL" dirty="0" smtClean="0"/>
              <a:t> (</a:t>
            </a:r>
            <a:r>
              <a:rPr lang="nl-NL" dirty="0" err="1" smtClean="0"/>
              <a:t>banks</a:t>
            </a:r>
            <a:r>
              <a:rPr lang="nl-NL" dirty="0" smtClean="0"/>
              <a:t>, </a:t>
            </a:r>
            <a:r>
              <a:rPr lang="nl-NL" dirty="0" err="1" smtClean="0"/>
              <a:t>innovation</a:t>
            </a:r>
            <a:r>
              <a:rPr lang="nl-NL" dirty="0" smtClean="0"/>
              <a:t> support offices, lobby </a:t>
            </a:r>
            <a:r>
              <a:rPr lang="nl-NL" dirty="0" err="1" smtClean="0"/>
              <a:t>organizations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6" name="Rounded Rectangle 5"/>
          <p:cNvSpPr/>
          <p:nvPr/>
        </p:nvSpPr>
        <p:spPr>
          <a:xfrm>
            <a:off x="1671675" y="2474970"/>
            <a:ext cx="1438419" cy="18270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Research</a:t>
            </a:r>
          </a:p>
          <a:p>
            <a:pPr algn="ctr"/>
            <a:endParaRPr lang="nl-NL" dirty="0" smtClean="0"/>
          </a:p>
          <a:p>
            <a:pPr algn="ctr"/>
            <a:r>
              <a:rPr lang="nl-NL" dirty="0" err="1" smtClean="0"/>
              <a:t>education</a:t>
            </a:r>
            <a:endParaRPr lang="nl-NL" dirty="0"/>
          </a:p>
        </p:txBody>
      </p:sp>
      <p:sp>
        <p:nvSpPr>
          <p:cNvPr id="7" name="Rounded Rectangle 6"/>
          <p:cNvSpPr/>
          <p:nvPr/>
        </p:nvSpPr>
        <p:spPr>
          <a:xfrm>
            <a:off x="3910429" y="2474970"/>
            <a:ext cx="1438419" cy="18270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industry</a:t>
            </a:r>
            <a:endParaRPr lang="nl-NL" dirty="0"/>
          </a:p>
        </p:txBody>
      </p:sp>
      <p:sp>
        <p:nvSpPr>
          <p:cNvPr id="8" name="Rounded Rectangle 7"/>
          <p:cNvSpPr/>
          <p:nvPr/>
        </p:nvSpPr>
        <p:spPr>
          <a:xfrm>
            <a:off x="6162143" y="2474970"/>
            <a:ext cx="1438419" cy="18270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market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4897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928294" y="1821090"/>
            <a:ext cx="5455473" cy="179538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640825" y="1129319"/>
            <a:ext cx="1439998" cy="1324614"/>
            <a:chOff x="5281811" y="2108725"/>
            <a:chExt cx="2971800" cy="2733675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5281811" y="2108725"/>
              <a:ext cx="2971800" cy="2733675"/>
            </a:xfrm>
            <a:prstGeom prst="roundRect">
              <a:avLst>
                <a:gd name="adj" fmla="val 10454"/>
              </a:avLst>
            </a:prstGeom>
            <a:solidFill>
              <a:schemeClr val="bg1">
                <a:lumMod val="95000"/>
              </a:schemeClr>
            </a:solidFill>
            <a:ln w="41275">
              <a:solidFill>
                <a:srgbClr val="A5A5A5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nl-NL" sz="1000" dirty="0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510190" y="2420888"/>
              <a:ext cx="1144610" cy="402212"/>
            </a:xfrm>
            <a:prstGeom prst="rect">
              <a:avLst/>
            </a:prstGeom>
            <a:solidFill>
              <a:srgbClr val="D8D8D8"/>
            </a:solidFill>
            <a:ln w="254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5510190" y="4132787"/>
              <a:ext cx="2501900" cy="444500"/>
            </a:xfrm>
            <a:prstGeom prst="rect">
              <a:avLst/>
            </a:prstGeom>
            <a:solidFill>
              <a:srgbClr val="D8D8D8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510190" y="3027887"/>
              <a:ext cx="673100" cy="901700"/>
            </a:xfrm>
            <a:prstGeom prst="rect">
              <a:avLst/>
            </a:prstGeom>
            <a:solidFill>
              <a:srgbClr val="D8D8D8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6372200" y="3027887"/>
              <a:ext cx="792088" cy="901700"/>
            </a:xfrm>
            <a:prstGeom prst="rect">
              <a:avLst/>
            </a:prstGeom>
            <a:solidFill>
              <a:srgbClr val="D8D8D8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7338990" y="3027887"/>
              <a:ext cx="673100" cy="901700"/>
            </a:xfrm>
            <a:prstGeom prst="rect">
              <a:avLst/>
            </a:prstGeom>
            <a:solidFill>
              <a:srgbClr val="D8D8D8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6867480" y="2420888"/>
              <a:ext cx="1144610" cy="402212"/>
            </a:xfrm>
            <a:prstGeom prst="rect">
              <a:avLst/>
            </a:prstGeom>
            <a:solidFill>
              <a:srgbClr val="D8D8D8"/>
            </a:solidFill>
            <a:ln w="254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83250" y="2318863"/>
            <a:ext cx="1103219" cy="1014820"/>
            <a:chOff x="4471172" y="3123546"/>
            <a:chExt cx="1103219" cy="1014820"/>
          </a:xfrm>
        </p:grpSpPr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>
              <a:off x="4471172" y="3123546"/>
              <a:ext cx="1103219" cy="1014820"/>
            </a:xfrm>
            <a:prstGeom prst="roundRect">
              <a:avLst>
                <a:gd name="adj" fmla="val 10454"/>
              </a:avLst>
            </a:prstGeom>
            <a:solidFill>
              <a:schemeClr val="bg1">
                <a:lumMod val="95000"/>
              </a:schemeClr>
            </a:solidFill>
            <a:ln w="41275">
              <a:solidFill>
                <a:srgbClr val="A5A5A5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nl-NL" sz="1000" dirty="0"/>
            </a:p>
          </p:txBody>
        </p: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4555953" y="3239430"/>
              <a:ext cx="424913" cy="149313"/>
            </a:xfrm>
            <a:prstGeom prst="rect">
              <a:avLst/>
            </a:prstGeom>
            <a:solidFill>
              <a:srgbClr val="D8D8D8"/>
            </a:solidFill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4555953" y="3874937"/>
              <a:ext cx="928778" cy="165011"/>
            </a:xfrm>
            <a:prstGeom prst="rect">
              <a:avLst/>
            </a:prstGeom>
            <a:solidFill>
              <a:srgbClr val="D8D8D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4555953" y="3464766"/>
              <a:ext cx="249874" cy="334737"/>
            </a:xfrm>
            <a:prstGeom prst="rect">
              <a:avLst/>
            </a:prstGeom>
            <a:solidFill>
              <a:srgbClr val="D8D8D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4875956" y="3464766"/>
              <a:ext cx="294046" cy="334737"/>
            </a:xfrm>
            <a:prstGeom prst="rect">
              <a:avLst/>
            </a:prstGeom>
            <a:solidFill>
              <a:srgbClr val="D8D8D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5234857" y="3464766"/>
              <a:ext cx="249874" cy="334737"/>
            </a:xfrm>
            <a:prstGeom prst="rect">
              <a:avLst/>
            </a:prstGeom>
            <a:solidFill>
              <a:srgbClr val="D8D8D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5059819" y="3239430"/>
              <a:ext cx="424913" cy="149313"/>
            </a:xfrm>
            <a:prstGeom prst="rect">
              <a:avLst/>
            </a:prstGeom>
            <a:solidFill>
              <a:srgbClr val="D8D8D8"/>
            </a:solidFill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84661" y="3373911"/>
            <a:ext cx="537874" cy="494775"/>
            <a:chOff x="1471713" y="4228097"/>
            <a:chExt cx="537874" cy="494775"/>
          </a:xfrm>
        </p:grpSpPr>
        <p:sp>
          <p:nvSpPr>
            <p:cNvPr id="22" name="AutoShape 2"/>
            <p:cNvSpPr>
              <a:spLocks noChangeArrowheads="1"/>
            </p:cNvSpPr>
            <p:nvPr/>
          </p:nvSpPr>
          <p:spPr bwMode="auto">
            <a:xfrm>
              <a:off x="1471713" y="4228097"/>
              <a:ext cx="537874" cy="494775"/>
            </a:xfrm>
            <a:prstGeom prst="roundRect">
              <a:avLst>
                <a:gd name="adj" fmla="val 10454"/>
              </a:avLst>
            </a:prstGeom>
            <a:solidFill>
              <a:schemeClr val="bg1">
                <a:lumMod val="95000"/>
              </a:schemeClr>
            </a:solidFill>
            <a:ln w="41275">
              <a:solidFill>
                <a:srgbClr val="A5A5A5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nl-NL" sz="1000" dirty="0"/>
            </a:p>
          </p:txBody>
        </p:sp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1513048" y="4284596"/>
              <a:ext cx="207166" cy="72797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1513048" y="4594437"/>
              <a:ext cx="452826" cy="8045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513048" y="4394459"/>
              <a:ext cx="121826" cy="16320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1669065" y="4394459"/>
              <a:ext cx="143362" cy="16320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1844047" y="4394459"/>
              <a:ext cx="121826" cy="16320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1758707" y="4284596"/>
              <a:ext cx="207166" cy="72797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charset="0"/>
                <a:cs typeface="Calibri"/>
              </a:endParaRPr>
            </a:p>
          </p:txBody>
        </p:sp>
      </p:grpSp>
      <p:sp>
        <p:nvSpPr>
          <p:cNvPr id="29" name="Vrije vorm 31"/>
          <p:cNvSpPr/>
          <p:nvPr/>
        </p:nvSpPr>
        <p:spPr>
          <a:xfrm>
            <a:off x="1152257" y="719878"/>
            <a:ext cx="7044643" cy="4251782"/>
          </a:xfrm>
          <a:custGeom>
            <a:avLst/>
            <a:gdLst>
              <a:gd name="connsiteX0" fmla="*/ 8640 w 5823131"/>
              <a:gd name="connsiteY0" fmla="*/ 0 h 4596480"/>
              <a:gd name="connsiteX1" fmla="*/ 0 w 5823131"/>
              <a:gd name="connsiteY1" fmla="*/ 4596480 h 4596480"/>
              <a:gd name="connsiteX2" fmla="*/ 5823131 w 5823131"/>
              <a:gd name="connsiteY2" fmla="*/ 4596480 h 4596480"/>
              <a:gd name="connsiteX0" fmla="*/ 311028 w 5823131"/>
              <a:gd name="connsiteY0" fmla="*/ 0 h 4089607"/>
              <a:gd name="connsiteX1" fmla="*/ 0 w 5823131"/>
              <a:gd name="connsiteY1" fmla="*/ 4089607 h 4089607"/>
              <a:gd name="connsiteX2" fmla="*/ 5823131 w 5823131"/>
              <a:gd name="connsiteY2" fmla="*/ 4089607 h 4089607"/>
              <a:gd name="connsiteX0" fmla="*/ 6228 w 5823131"/>
              <a:gd name="connsiteY0" fmla="*/ 0 h 4318207"/>
              <a:gd name="connsiteX1" fmla="*/ 0 w 5823131"/>
              <a:gd name="connsiteY1" fmla="*/ 4318207 h 4318207"/>
              <a:gd name="connsiteX2" fmla="*/ 5823131 w 5823131"/>
              <a:gd name="connsiteY2" fmla="*/ 4318207 h 4318207"/>
              <a:gd name="connsiteX0" fmla="*/ 6228 w 6051731"/>
              <a:gd name="connsiteY0" fmla="*/ 0 h 4318207"/>
              <a:gd name="connsiteX1" fmla="*/ 0 w 6051731"/>
              <a:gd name="connsiteY1" fmla="*/ 4318207 h 4318207"/>
              <a:gd name="connsiteX2" fmla="*/ 6051731 w 6051731"/>
              <a:gd name="connsiteY2" fmla="*/ 3708607 h 4318207"/>
              <a:gd name="connsiteX0" fmla="*/ 6228 w 6356531"/>
              <a:gd name="connsiteY0" fmla="*/ 0 h 4318207"/>
              <a:gd name="connsiteX1" fmla="*/ 0 w 6356531"/>
              <a:gd name="connsiteY1" fmla="*/ 4318207 h 4318207"/>
              <a:gd name="connsiteX2" fmla="*/ 6356531 w 6356531"/>
              <a:gd name="connsiteY2" fmla="*/ 4318207 h 4318207"/>
              <a:gd name="connsiteX0" fmla="*/ 6228 w 7042331"/>
              <a:gd name="connsiteY0" fmla="*/ 0 h 4318207"/>
              <a:gd name="connsiteX1" fmla="*/ 0 w 7042331"/>
              <a:gd name="connsiteY1" fmla="*/ 4318207 h 4318207"/>
              <a:gd name="connsiteX2" fmla="*/ 7042331 w 7042331"/>
              <a:gd name="connsiteY2" fmla="*/ 4318207 h 431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2331" h="4318207">
                <a:moveTo>
                  <a:pt x="6228" y="0"/>
                </a:moveTo>
                <a:lnTo>
                  <a:pt x="0" y="4318207"/>
                </a:lnTo>
                <a:lnTo>
                  <a:pt x="7042331" y="4318207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30" name="Tekstvak 24"/>
          <p:cNvSpPr txBox="1"/>
          <p:nvPr/>
        </p:nvSpPr>
        <p:spPr>
          <a:xfrm>
            <a:off x="6594372" y="3054963"/>
            <a:ext cx="1577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>
                <a:latin typeface="Calibri"/>
                <a:cs typeface="Calibri"/>
              </a:rPr>
              <a:t>Stabilisation</a:t>
            </a:r>
            <a:endParaRPr lang="nl-NL" sz="1400" dirty="0">
              <a:latin typeface="Calibri"/>
              <a:cs typeface="Calibri"/>
            </a:endParaRPr>
          </a:p>
        </p:txBody>
      </p:sp>
      <p:sp>
        <p:nvSpPr>
          <p:cNvPr id="31" name="Tekstvak 25"/>
          <p:cNvSpPr txBox="1"/>
          <p:nvPr/>
        </p:nvSpPr>
        <p:spPr>
          <a:xfrm>
            <a:off x="5251283" y="3805027"/>
            <a:ext cx="1577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>
                <a:latin typeface="Calibri"/>
                <a:cs typeface="Calibri"/>
              </a:rPr>
              <a:t>accelleration</a:t>
            </a:r>
            <a:endParaRPr lang="nl-NL" sz="1400" dirty="0">
              <a:latin typeface="Calibri"/>
              <a:cs typeface="Calibri"/>
            </a:endParaRPr>
          </a:p>
        </p:txBody>
      </p:sp>
      <p:sp>
        <p:nvSpPr>
          <p:cNvPr id="32" name="Tekstvak 27"/>
          <p:cNvSpPr txBox="1"/>
          <p:nvPr/>
        </p:nvSpPr>
        <p:spPr>
          <a:xfrm>
            <a:off x="3907477" y="4539420"/>
            <a:ext cx="1577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Calibri"/>
                <a:cs typeface="Calibri"/>
              </a:rPr>
              <a:t>Take-off</a:t>
            </a:r>
            <a:endParaRPr lang="nl-NL" sz="1400" dirty="0">
              <a:latin typeface="Calibri"/>
              <a:cs typeface="Calibri"/>
            </a:endParaRPr>
          </a:p>
        </p:txBody>
      </p:sp>
      <p:sp>
        <p:nvSpPr>
          <p:cNvPr id="33" name="Tekstvak 28"/>
          <p:cNvSpPr txBox="1"/>
          <p:nvPr/>
        </p:nvSpPr>
        <p:spPr>
          <a:xfrm>
            <a:off x="694095" y="4498423"/>
            <a:ext cx="2649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Calibri"/>
                <a:cs typeface="Calibri"/>
              </a:rPr>
              <a:t>Pre-development</a:t>
            </a:r>
            <a:endParaRPr lang="nl-NL" sz="1400" dirty="0">
              <a:latin typeface="Calibri"/>
              <a:cs typeface="Calibri"/>
            </a:endParaRPr>
          </a:p>
        </p:txBody>
      </p:sp>
      <p:cxnSp>
        <p:nvCxnSpPr>
          <p:cNvPr id="34" name="Rechte verbindingslijn met pijl 29"/>
          <p:cNvCxnSpPr/>
          <p:nvPr/>
        </p:nvCxnSpPr>
        <p:spPr>
          <a:xfrm>
            <a:off x="1447314" y="4129836"/>
            <a:ext cx="651216" cy="1454"/>
          </a:xfrm>
          <a:prstGeom prst="straightConnector1">
            <a:avLst/>
          </a:prstGeom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kstvak 30"/>
          <p:cNvSpPr txBox="1"/>
          <p:nvPr/>
        </p:nvSpPr>
        <p:spPr>
          <a:xfrm>
            <a:off x="2044622" y="4497545"/>
            <a:ext cx="2649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Calibri"/>
                <a:cs typeface="Calibri"/>
              </a:rPr>
              <a:t>Development</a:t>
            </a:r>
            <a:endParaRPr lang="nl-NL" sz="1400" dirty="0">
              <a:latin typeface="Calibri"/>
              <a:cs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769452" y="825902"/>
            <a:ext cx="1" cy="44887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31692" y="865148"/>
            <a:ext cx="0" cy="44887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34453" y="865148"/>
            <a:ext cx="0" cy="44887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35441" y="842393"/>
            <a:ext cx="1" cy="448605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84662" y="5283500"/>
            <a:ext cx="15587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Functioning</a:t>
            </a: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prototype?</a:t>
            </a:r>
            <a:endParaRPr lang="nl-NL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43373" y="5282043"/>
            <a:ext cx="14474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Commercial</a:t>
            </a:r>
          </a:p>
          <a:p>
            <a:pPr algn="ctr"/>
            <a:r>
              <a:rPr lang="nl-NL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</a:t>
            </a: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nl-NL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90843" y="5283500"/>
            <a:ext cx="1351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Fast</a:t>
            </a: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ctr"/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Market </a:t>
            </a:r>
            <a:r>
              <a:rPr lang="nl-NL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growth</a:t>
            </a: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nl-NL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42637" y="5282043"/>
            <a:ext cx="1593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Market </a:t>
            </a:r>
            <a:r>
              <a:rPr lang="nl-NL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saturation</a:t>
            </a: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nl-NL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Vrije vorm 26"/>
          <p:cNvSpPr/>
          <p:nvPr/>
        </p:nvSpPr>
        <p:spPr>
          <a:xfrm>
            <a:off x="1409214" y="814349"/>
            <a:ext cx="6609886" cy="3684074"/>
          </a:xfrm>
          <a:custGeom>
            <a:avLst/>
            <a:gdLst>
              <a:gd name="connsiteX0" fmla="*/ 0 w 6894448"/>
              <a:gd name="connsiteY0" fmla="*/ 3928320 h 4474080"/>
              <a:gd name="connsiteX1" fmla="*/ 2263591 w 6894448"/>
              <a:gd name="connsiteY1" fmla="*/ 3928320 h 4474080"/>
              <a:gd name="connsiteX2" fmla="*/ 4267992 w 6894448"/>
              <a:gd name="connsiteY2" fmla="*/ 653760 h 4474080"/>
              <a:gd name="connsiteX3" fmla="*/ 6894448 w 6894448"/>
              <a:gd name="connsiteY3" fmla="*/ 5760 h 4474080"/>
              <a:gd name="connsiteX0" fmla="*/ 0 w 6894448"/>
              <a:gd name="connsiteY0" fmla="*/ 4239360 h 4525920"/>
              <a:gd name="connsiteX1" fmla="*/ 2263591 w 6894448"/>
              <a:gd name="connsiteY1" fmla="*/ 3928320 h 4525920"/>
              <a:gd name="connsiteX2" fmla="*/ 4267992 w 6894448"/>
              <a:gd name="connsiteY2" fmla="*/ 653760 h 4525920"/>
              <a:gd name="connsiteX3" fmla="*/ 6894448 w 6894448"/>
              <a:gd name="connsiteY3" fmla="*/ 5760 h 4525920"/>
              <a:gd name="connsiteX0" fmla="*/ 0 w 6894448"/>
              <a:gd name="connsiteY0" fmla="*/ 4239360 h 4525920"/>
              <a:gd name="connsiteX1" fmla="*/ 2263591 w 6894448"/>
              <a:gd name="connsiteY1" fmla="*/ 3928320 h 4525920"/>
              <a:gd name="connsiteX2" fmla="*/ 4267992 w 6894448"/>
              <a:gd name="connsiteY2" fmla="*/ 653760 h 4525920"/>
              <a:gd name="connsiteX3" fmla="*/ 6894448 w 6894448"/>
              <a:gd name="connsiteY3" fmla="*/ 5760 h 4525920"/>
              <a:gd name="connsiteX0" fmla="*/ 0 w 6894448"/>
              <a:gd name="connsiteY0" fmla="*/ 4233600 h 4286880"/>
              <a:gd name="connsiteX1" fmla="*/ 2716902 w 6894448"/>
              <a:gd name="connsiteY1" fmla="*/ 3689280 h 4286880"/>
              <a:gd name="connsiteX2" fmla="*/ 4267992 w 6894448"/>
              <a:gd name="connsiteY2" fmla="*/ 648000 h 4286880"/>
              <a:gd name="connsiteX3" fmla="*/ 6894448 w 6894448"/>
              <a:gd name="connsiteY3" fmla="*/ 0 h 4286880"/>
              <a:gd name="connsiteX0" fmla="*/ 0 w 6894448"/>
              <a:gd name="connsiteY0" fmla="*/ 4330080 h 4404960"/>
              <a:gd name="connsiteX1" fmla="*/ 2716902 w 6894448"/>
              <a:gd name="connsiteY1" fmla="*/ 3785760 h 4404960"/>
              <a:gd name="connsiteX2" fmla="*/ 4665416 w 6894448"/>
              <a:gd name="connsiteY2" fmla="*/ 614880 h 4404960"/>
              <a:gd name="connsiteX3" fmla="*/ 6894448 w 6894448"/>
              <a:gd name="connsiteY3" fmla="*/ 96480 h 4404960"/>
              <a:gd name="connsiteX0" fmla="*/ 0 w 6894448"/>
              <a:gd name="connsiteY0" fmla="*/ 4354379 h 4575054"/>
              <a:gd name="connsiteX1" fmla="*/ 3194922 w 6894448"/>
              <a:gd name="connsiteY1" fmla="*/ 3955853 h 4575054"/>
              <a:gd name="connsiteX2" fmla="*/ 4665416 w 6894448"/>
              <a:gd name="connsiteY2" fmla="*/ 639179 h 4575054"/>
              <a:gd name="connsiteX3" fmla="*/ 6894448 w 6894448"/>
              <a:gd name="connsiteY3" fmla="*/ 120779 h 4575054"/>
              <a:gd name="connsiteX0" fmla="*/ 0 w 6894448"/>
              <a:gd name="connsiteY0" fmla="*/ 4233600 h 4429974"/>
              <a:gd name="connsiteX1" fmla="*/ 3194922 w 6894448"/>
              <a:gd name="connsiteY1" fmla="*/ 3835074 h 4429974"/>
              <a:gd name="connsiteX2" fmla="*/ 5143436 w 6894448"/>
              <a:gd name="connsiteY2" fmla="*/ 664193 h 4429974"/>
              <a:gd name="connsiteX3" fmla="*/ 6894448 w 6894448"/>
              <a:gd name="connsiteY3" fmla="*/ 0 h 4429974"/>
              <a:gd name="connsiteX0" fmla="*/ 0 w 7372468"/>
              <a:gd name="connsiteY0" fmla="*/ 4184288 h 4380663"/>
              <a:gd name="connsiteX1" fmla="*/ 3194922 w 7372468"/>
              <a:gd name="connsiteY1" fmla="*/ 3785762 h 4380663"/>
              <a:gd name="connsiteX2" fmla="*/ 5143436 w 7372468"/>
              <a:gd name="connsiteY2" fmla="*/ 614881 h 4380663"/>
              <a:gd name="connsiteX3" fmla="*/ 7372468 w 7372468"/>
              <a:gd name="connsiteY3" fmla="*/ 96481 h 4380663"/>
              <a:gd name="connsiteX0" fmla="*/ 0 w 7372468"/>
              <a:gd name="connsiteY0" fmla="*/ 4330081 h 4404961"/>
              <a:gd name="connsiteX1" fmla="*/ 3194922 w 7372468"/>
              <a:gd name="connsiteY1" fmla="*/ 3785761 h 4404961"/>
              <a:gd name="connsiteX2" fmla="*/ 5143436 w 7372468"/>
              <a:gd name="connsiteY2" fmla="*/ 614880 h 4404961"/>
              <a:gd name="connsiteX3" fmla="*/ 7372468 w 7372468"/>
              <a:gd name="connsiteY3" fmla="*/ 96480 h 4404961"/>
              <a:gd name="connsiteX0" fmla="*/ 0 w 7372468"/>
              <a:gd name="connsiteY0" fmla="*/ 4239106 h 4260387"/>
              <a:gd name="connsiteX1" fmla="*/ 3652699 w 7372468"/>
              <a:gd name="connsiteY1" fmla="*/ 3783969 h 4260387"/>
              <a:gd name="connsiteX2" fmla="*/ 5143436 w 7372468"/>
              <a:gd name="connsiteY2" fmla="*/ 523905 h 4260387"/>
              <a:gd name="connsiteX3" fmla="*/ 7372468 w 7372468"/>
              <a:gd name="connsiteY3" fmla="*/ 5505 h 4260387"/>
              <a:gd name="connsiteX0" fmla="*/ 0 w 7372468"/>
              <a:gd name="connsiteY0" fmla="*/ 4233601 h 4250962"/>
              <a:gd name="connsiteX1" fmla="*/ 3652699 w 7372468"/>
              <a:gd name="connsiteY1" fmla="*/ 3778464 h 4250962"/>
              <a:gd name="connsiteX2" fmla="*/ 5282157 w 7372468"/>
              <a:gd name="connsiteY2" fmla="*/ 622446 h 4250962"/>
              <a:gd name="connsiteX3" fmla="*/ 7372468 w 7372468"/>
              <a:gd name="connsiteY3" fmla="*/ 0 h 4250962"/>
              <a:gd name="connsiteX0" fmla="*/ 0 w 7372468"/>
              <a:gd name="connsiteY0" fmla="*/ 4234028 h 4253030"/>
              <a:gd name="connsiteX1" fmla="*/ 3652699 w 7372468"/>
              <a:gd name="connsiteY1" fmla="*/ 3778891 h 4253030"/>
              <a:gd name="connsiteX2" fmla="*/ 5379262 w 7372468"/>
              <a:gd name="connsiteY2" fmla="*/ 578281 h 4253030"/>
              <a:gd name="connsiteX3" fmla="*/ 7372468 w 7372468"/>
              <a:gd name="connsiteY3" fmla="*/ 427 h 4253030"/>
              <a:gd name="connsiteX0" fmla="*/ 0 w 6970180"/>
              <a:gd name="connsiteY0" fmla="*/ 4219820 h 4238822"/>
              <a:gd name="connsiteX1" fmla="*/ 3652699 w 6970180"/>
              <a:gd name="connsiteY1" fmla="*/ 3764683 h 4238822"/>
              <a:gd name="connsiteX2" fmla="*/ 5379262 w 6970180"/>
              <a:gd name="connsiteY2" fmla="*/ 564073 h 4238822"/>
              <a:gd name="connsiteX3" fmla="*/ 6970180 w 6970180"/>
              <a:gd name="connsiteY3" fmla="*/ 1083 h 4238822"/>
              <a:gd name="connsiteX0" fmla="*/ 0 w 7011796"/>
              <a:gd name="connsiteY0" fmla="*/ 4279275 h 4287474"/>
              <a:gd name="connsiteX1" fmla="*/ 3694315 w 7011796"/>
              <a:gd name="connsiteY1" fmla="*/ 3764683 h 4287474"/>
              <a:gd name="connsiteX2" fmla="*/ 5420878 w 7011796"/>
              <a:gd name="connsiteY2" fmla="*/ 564073 h 4287474"/>
              <a:gd name="connsiteX3" fmla="*/ 7011796 w 7011796"/>
              <a:gd name="connsiteY3" fmla="*/ 1083 h 4287474"/>
              <a:gd name="connsiteX0" fmla="*/ 0 w 7011796"/>
              <a:gd name="connsiteY0" fmla="*/ 4279275 h 4279760"/>
              <a:gd name="connsiteX1" fmla="*/ 3694315 w 7011796"/>
              <a:gd name="connsiteY1" fmla="*/ 3764683 h 4279760"/>
              <a:gd name="connsiteX2" fmla="*/ 5420878 w 7011796"/>
              <a:gd name="connsiteY2" fmla="*/ 564073 h 4279760"/>
              <a:gd name="connsiteX3" fmla="*/ 7011796 w 7011796"/>
              <a:gd name="connsiteY3" fmla="*/ 1083 h 4279760"/>
              <a:gd name="connsiteX0" fmla="*/ 0 w 7011796"/>
              <a:gd name="connsiteY0" fmla="*/ 4279275 h 4286805"/>
              <a:gd name="connsiteX1" fmla="*/ 3791419 w 7011796"/>
              <a:gd name="connsiteY1" fmla="*/ 3853867 h 4286805"/>
              <a:gd name="connsiteX2" fmla="*/ 5420878 w 7011796"/>
              <a:gd name="connsiteY2" fmla="*/ 564073 h 4286805"/>
              <a:gd name="connsiteX3" fmla="*/ 7011796 w 7011796"/>
              <a:gd name="connsiteY3" fmla="*/ 1083 h 4286805"/>
              <a:gd name="connsiteX0" fmla="*/ 0 w 7011796"/>
              <a:gd name="connsiteY0" fmla="*/ 4279275 h 4279275"/>
              <a:gd name="connsiteX1" fmla="*/ 2802678 w 7011796"/>
              <a:gd name="connsiteY1" fmla="*/ 4210799 h 4279275"/>
              <a:gd name="connsiteX2" fmla="*/ 3791419 w 7011796"/>
              <a:gd name="connsiteY2" fmla="*/ 3853867 h 4279275"/>
              <a:gd name="connsiteX3" fmla="*/ 5420878 w 7011796"/>
              <a:gd name="connsiteY3" fmla="*/ 564073 h 4279275"/>
              <a:gd name="connsiteX4" fmla="*/ 7011796 w 7011796"/>
              <a:gd name="connsiteY4" fmla="*/ 1083 h 4279275"/>
              <a:gd name="connsiteX0" fmla="*/ 0 w 7011796"/>
              <a:gd name="connsiteY0" fmla="*/ 4279275 h 4279275"/>
              <a:gd name="connsiteX1" fmla="*/ 2802678 w 7011796"/>
              <a:gd name="connsiteY1" fmla="*/ 4210799 h 4279275"/>
              <a:gd name="connsiteX2" fmla="*/ 3791419 w 7011796"/>
              <a:gd name="connsiteY2" fmla="*/ 3853867 h 4279275"/>
              <a:gd name="connsiteX3" fmla="*/ 5420878 w 7011796"/>
              <a:gd name="connsiteY3" fmla="*/ 564073 h 4279275"/>
              <a:gd name="connsiteX4" fmla="*/ 7011796 w 7011796"/>
              <a:gd name="connsiteY4" fmla="*/ 1083 h 4279275"/>
              <a:gd name="connsiteX0" fmla="*/ 0 w 7011796"/>
              <a:gd name="connsiteY0" fmla="*/ 4279275 h 4279275"/>
              <a:gd name="connsiteX1" fmla="*/ 2802678 w 7011796"/>
              <a:gd name="connsiteY1" fmla="*/ 4210799 h 4279275"/>
              <a:gd name="connsiteX2" fmla="*/ 3791419 w 7011796"/>
              <a:gd name="connsiteY2" fmla="*/ 3853867 h 4279275"/>
              <a:gd name="connsiteX3" fmla="*/ 5420878 w 7011796"/>
              <a:gd name="connsiteY3" fmla="*/ 564073 h 4279275"/>
              <a:gd name="connsiteX4" fmla="*/ 7011796 w 7011796"/>
              <a:gd name="connsiteY4" fmla="*/ 1083 h 4279275"/>
              <a:gd name="connsiteX0" fmla="*/ 0 w 7011796"/>
              <a:gd name="connsiteY0" fmla="*/ 4279275 h 4279275"/>
              <a:gd name="connsiteX1" fmla="*/ 2802678 w 7011796"/>
              <a:gd name="connsiteY1" fmla="*/ 4210799 h 4279275"/>
              <a:gd name="connsiteX2" fmla="*/ 4054987 w 7011796"/>
              <a:gd name="connsiteY2" fmla="*/ 3690365 h 4279275"/>
              <a:gd name="connsiteX3" fmla="*/ 5420878 w 7011796"/>
              <a:gd name="connsiteY3" fmla="*/ 564073 h 4279275"/>
              <a:gd name="connsiteX4" fmla="*/ 7011796 w 7011796"/>
              <a:gd name="connsiteY4" fmla="*/ 1083 h 4279275"/>
              <a:gd name="connsiteX0" fmla="*/ 0 w 7011796"/>
              <a:gd name="connsiteY0" fmla="*/ 4279275 h 4279275"/>
              <a:gd name="connsiteX1" fmla="*/ 2802678 w 7011796"/>
              <a:gd name="connsiteY1" fmla="*/ 4210799 h 4279275"/>
              <a:gd name="connsiteX2" fmla="*/ 3999499 w 7011796"/>
              <a:gd name="connsiteY2" fmla="*/ 3705229 h 4279275"/>
              <a:gd name="connsiteX3" fmla="*/ 5420878 w 7011796"/>
              <a:gd name="connsiteY3" fmla="*/ 564073 h 4279275"/>
              <a:gd name="connsiteX4" fmla="*/ 7011796 w 7011796"/>
              <a:gd name="connsiteY4" fmla="*/ 1083 h 4279275"/>
              <a:gd name="connsiteX0" fmla="*/ 0 w 7011796"/>
              <a:gd name="connsiteY0" fmla="*/ 4279275 h 4279275"/>
              <a:gd name="connsiteX1" fmla="*/ 2802678 w 7011796"/>
              <a:gd name="connsiteY1" fmla="*/ 4210799 h 4279275"/>
              <a:gd name="connsiteX2" fmla="*/ 3999499 w 7011796"/>
              <a:gd name="connsiteY2" fmla="*/ 3705229 h 4279275"/>
              <a:gd name="connsiteX3" fmla="*/ 5420878 w 7011796"/>
              <a:gd name="connsiteY3" fmla="*/ 564073 h 4279275"/>
              <a:gd name="connsiteX4" fmla="*/ 7011796 w 7011796"/>
              <a:gd name="connsiteY4" fmla="*/ 1083 h 4279275"/>
              <a:gd name="connsiteX0" fmla="*/ 0 w 7011796"/>
              <a:gd name="connsiteY0" fmla="*/ 4278192 h 4278192"/>
              <a:gd name="connsiteX1" fmla="*/ 2802678 w 7011796"/>
              <a:gd name="connsiteY1" fmla="*/ 4209716 h 4278192"/>
              <a:gd name="connsiteX2" fmla="*/ 3999499 w 7011796"/>
              <a:gd name="connsiteY2" fmla="*/ 3704146 h 4278192"/>
              <a:gd name="connsiteX3" fmla="*/ 5351518 w 7011796"/>
              <a:gd name="connsiteY3" fmla="*/ 637310 h 4278192"/>
              <a:gd name="connsiteX4" fmla="*/ 7011796 w 7011796"/>
              <a:gd name="connsiteY4" fmla="*/ 0 h 4278192"/>
              <a:gd name="connsiteX0" fmla="*/ 0 w 7011796"/>
              <a:gd name="connsiteY0" fmla="*/ 4278192 h 4278192"/>
              <a:gd name="connsiteX1" fmla="*/ 2663959 w 7011796"/>
              <a:gd name="connsiteY1" fmla="*/ 4224580 h 4278192"/>
              <a:gd name="connsiteX2" fmla="*/ 3999499 w 7011796"/>
              <a:gd name="connsiteY2" fmla="*/ 3704146 h 4278192"/>
              <a:gd name="connsiteX3" fmla="*/ 5351518 w 7011796"/>
              <a:gd name="connsiteY3" fmla="*/ 637310 h 4278192"/>
              <a:gd name="connsiteX4" fmla="*/ 7011796 w 7011796"/>
              <a:gd name="connsiteY4" fmla="*/ 0 h 4278192"/>
              <a:gd name="connsiteX0" fmla="*/ 0 w 7011796"/>
              <a:gd name="connsiteY0" fmla="*/ 4278192 h 4278192"/>
              <a:gd name="connsiteX1" fmla="*/ 2663959 w 7011796"/>
              <a:gd name="connsiteY1" fmla="*/ 4224580 h 4278192"/>
              <a:gd name="connsiteX2" fmla="*/ 3999499 w 7011796"/>
              <a:gd name="connsiteY2" fmla="*/ 3704146 h 4278192"/>
              <a:gd name="connsiteX3" fmla="*/ 5351518 w 7011796"/>
              <a:gd name="connsiteY3" fmla="*/ 637310 h 4278192"/>
              <a:gd name="connsiteX4" fmla="*/ 7011796 w 7011796"/>
              <a:gd name="connsiteY4" fmla="*/ 0 h 4278192"/>
              <a:gd name="connsiteX0" fmla="*/ 0 w 7011796"/>
              <a:gd name="connsiteY0" fmla="*/ 4278192 h 4278192"/>
              <a:gd name="connsiteX1" fmla="*/ 2663959 w 7011796"/>
              <a:gd name="connsiteY1" fmla="*/ 4224580 h 4278192"/>
              <a:gd name="connsiteX2" fmla="*/ 3999499 w 7011796"/>
              <a:gd name="connsiteY2" fmla="*/ 3704146 h 4278192"/>
              <a:gd name="connsiteX3" fmla="*/ 5351518 w 7011796"/>
              <a:gd name="connsiteY3" fmla="*/ 637310 h 4278192"/>
              <a:gd name="connsiteX4" fmla="*/ 7011796 w 7011796"/>
              <a:gd name="connsiteY4" fmla="*/ 0 h 4278192"/>
              <a:gd name="connsiteX0" fmla="*/ 0 w 7011796"/>
              <a:gd name="connsiteY0" fmla="*/ 4278192 h 4278192"/>
              <a:gd name="connsiteX1" fmla="*/ 3999499 w 7011796"/>
              <a:gd name="connsiteY1" fmla="*/ 3704146 h 4278192"/>
              <a:gd name="connsiteX2" fmla="*/ 5351518 w 7011796"/>
              <a:gd name="connsiteY2" fmla="*/ 637310 h 4278192"/>
              <a:gd name="connsiteX3" fmla="*/ 7011796 w 7011796"/>
              <a:gd name="connsiteY3" fmla="*/ 0 h 4278192"/>
              <a:gd name="connsiteX0" fmla="*/ 0 w 7011796"/>
              <a:gd name="connsiteY0" fmla="*/ 4278192 h 4278192"/>
              <a:gd name="connsiteX1" fmla="*/ 2844294 w 7011796"/>
              <a:gd name="connsiteY1" fmla="*/ 4194852 h 4278192"/>
              <a:gd name="connsiteX2" fmla="*/ 3999499 w 7011796"/>
              <a:gd name="connsiteY2" fmla="*/ 3704146 h 4278192"/>
              <a:gd name="connsiteX3" fmla="*/ 5351518 w 7011796"/>
              <a:gd name="connsiteY3" fmla="*/ 637310 h 4278192"/>
              <a:gd name="connsiteX4" fmla="*/ 7011796 w 7011796"/>
              <a:gd name="connsiteY4" fmla="*/ 0 h 4278192"/>
              <a:gd name="connsiteX0" fmla="*/ 0 w 7011796"/>
              <a:gd name="connsiteY0" fmla="*/ 4278192 h 4278192"/>
              <a:gd name="connsiteX1" fmla="*/ 2844294 w 7011796"/>
              <a:gd name="connsiteY1" fmla="*/ 4194852 h 4278192"/>
              <a:gd name="connsiteX2" fmla="*/ 3999499 w 7011796"/>
              <a:gd name="connsiteY2" fmla="*/ 3704146 h 4278192"/>
              <a:gd name="connsiteX3" fmla="*/ 5351518 w 7011796"/>
              <a:gd name="connsiteY3" fmla="*/ 637310 h 4278192"/>
              <a:gd name="connsiteX4" fmla="*/ 7011796 w 7011796"/>
              <a:gd name="connsiteY4" fmla="*/ 0 h 4278192"/>
              <a:gd name="connsiteX0" fmla="*/ 0 w 7011796"/>
              <a:gd name="connsiteY0" fmla="*/ 4278192 h 4278192"/>
              <a:gd name="connsiteX1" fmla="*/ 2844294 w 7011796"/>
              <a:gd name="connsiteY1" fmla="*/ 4194852 h 4278192"/>
              <a:gd name="connsiteX2" fmla="*/ 3999499 w 7011796"/>
              <a:gd name="connsiteY2" fmla="*/ 3704146 h 4278192"/>
              <a:gd name="connsiteX3" fmla="*/ 5351518 w 7011796"/>
              <a:gd name="connsiteY3" fmla="*/ 637310 h 4278192"/>
              <a:gd name="connsiteX4" fmla="*/ 7011796 w 7011796"/>
              <a:gd name="connsiteY4" fmla="*/ 0 h 4278192"/>
              <a:gd name="connsiteX0" fmla="*/ 0 w 7011796"/>
              <a:gd name="connsiteY0" fmla="*/ 4278192 h 4278192"/>
              <a:gd name="connsiteX1" fmla="*/ 2844294 w 7011796"/>
              <a:gd name="connsiteY1" fmla="*/ 4194852 h 4278192"/>
              <a:gd name="connsiteX2" fmla="*/ 3999499 w 7011796"/>
              <a:gd name="connsiteY2" fmla="*/ 3704146 h 4278192"/>
              <a:gd name="connsiteX3" fmla="*/ 5351518 w 7011796"/>
              <a:gd name="connsiteY3" fmla="*/ 637310 h 4278192"/>
              <a:gd name="connsiteX4" fmla="*/ 7011796 w 7011796"/>
              <a:gd name="connsiteY4" fmla="*/ 0 h 4278192"/>
              <a:gd name="connsiteX0" fmla="*/ 0 w 7011796"/>
              <a:gd name="connsiteY0" fmla="*/ 4278192 h 4278192"/>
              <a:gd name="connsiteX1" fmla="*/ 2844294 w 7011796"/>
              <a:gd name="connsiteY1" fmla="*/ 4194852 h 4278192"/>
              <a:gd name="connsiteX2" fmla="*/ 3999499 w 7011796"/>
              <a:gd name="connsiteY2" fmla="*/ 3659554 h 4278192"/>
              <a:gd name="connsiteX3" fmla="*/ 5351518 w 7011796"/>
              <a:gd name="connsiteY3" fmla="*/ 637310 h 4278192"/>
              <a:gd name="connsiteX4" fmla="*/ 7011796 w 7011796"/>
              <a:gd name="connsiteY4" fmla="*/ 0 h 4278192"/>
              <a:gd name="connsiteX0" fmla="*/ 0 w 7011796"/>
              <a:gd name="connsiteY0" fmla="*/ 4278192 h 4278192"/>
              <a:gd name="connsiteX1" fmla="*/ 2844294 w 7011796"/>
              <a:gd name="connsiteY1" fmla="*/ 4194852 h 4278192"/>
              <a:gd name="connsiteX2" fmla="*/ 4387916 w 7011796"/>
              <a:gd name="connsiteY2" fmla="*/ 3600099 h 4278192"/>
              <a:gd name="connsiteX3" fmla="*/ 5351518 w 7011796"/>
              <a:gd name="connsiteY3" fmla="*/ 637310 h 4278192"/>
              <a:gd name="connsiteX4" fmla="*/ 7011796 w 7011796"/>
              <a:gd name="connsiteY4" fmla="*/ 0 h 4278192"/>
              <a:gd name="connsiteX0" fmla="*/ 0 w 7011796"/>
              <a:gd name="connsiteY0" fmla="*/ 4314748 h 4314748"/>
              <a:gd name="connsiteX1" fmla="*/ 2844294 w 7011796"/>
              <a:gd name="connsiteY1" fmla="*/ 4231408 h 4314748"/>
              <a:gd name="connsiteX2" fmla="*/ 4387916 w 7011796"/>
              <a:gd name="connsiteY2" fmla="*/ 3636655 h 4314748"/>
              <a:gd name="connsiteX3" fmla="*/ 5726062 w 7011796"/>
              <a:gd name="connsiteY3" fmla="*/ 436044 h 4314748"/>
              <a:gd name="connsiteX4" fmla="*/ 7011796 w 7011796"/>
              <a:gd name="connsiteY4" fmla="*/ 36556 h 4314748"/>
              <a:gd name="connsiteX0" fmla="*/ 0 w 7011796"/>
              <a:gd name="connsiteY0" fmla="*/ 4278971 h 4278971"/>
              <a:gd name="connsiteX1" fmla="*/ 2844294 w 7011796"/>
              <a:gd name="connsiteY1" fmla="*/ 4195631 h 4278971"/>
              <a:gd name="connsiteX2" fmla="*/ 4387916 w 7011796"/>
              <a:gd name="connsiteY2" fmla="*/ 3600878 h 4278971"/>
              <a:gd name="connsiteX3" fmla="*/ 5726062 w 7011796"/>
              <a:gd name="connsiteY3" fmla="*/ 400267 h 4278971"/>
              <a:gd name="connsiteX4" fmla="*/ 7011796 w 7011796"/>
              <a:gd name="connsiteY4" fmla="*/ 779 h 4278971"/>
              <a:gd name="connsiteX0" fmla="*/ 0 w 7011796"/>
              <a:gd name="connsiteY0" fmla="*/ 4278971 h 4278971"/>
              <a:gd name="connsiteX1" fmla="*/ 2844294 w 7011796"/>
              <a:gd name="connsiteY1" fmla="*/ 4195631 h 4278971"/>
              <a:gd name="connsiteX2" fmla="*/ 4387916 w 7011796"/>
              <a:gd name="connsiteY2" fmla="*/ 3600878 h 4278971"/>
              <a:gd name="connsiteX3" fmla="*/ 5726062 w 7011796"/>
              <a:gd name="connsiteY3" fmla="*/ 400267 h 4278971"/>
              <a:gd name="connsiteX4" fmla="*/ 7011796 w 7011796"/>
              <a:gd name="connsiteY4" fmla="*/ 779 h 4278971"/>
              <a:gd name="connsiteX0" fmla="*/ 0 w 7011796"/>
              <a:gd name="connsiteY0" fmla="*/ 4278971 h 4278971"/>
              <a:gd name="connsiteX1" fmla="*/ 2844294 w 7011796"/>
              <a:gd name="connsiteY1" fmla="*/ 4195631 h 4278971"/>
              <a:gd name="connsiteX2" fmla="*/ 4387916 w 7011796"/>
              <a:gd name="connsiteY2" fmla="*/ 3600878 h 4278971"/>
              <a:gd name="connsiteX3" fmla="*/ 5726062 w 7011796"/>
              <a:gd name="connsiteY3" fmla="*/ 400267 h 4278971"/>
              <a:gd name="connsiteX4" fmla="*/ 7011796 w 7011796"/>
              <a:gd name="connsiteY4" fmla="*/ 779 h 4278971"/>
              <a:gd name="connsiteX0" fmla="*/ 0 w 7011796"/>
              <a:gd name="connsiteY0" fmla="*/ 4278971 h 4278971"/>
              <a:gd name="connsiteX1" fmla="*/ 2844295 w 7011796"/>
              <a:gd name="connsiteY1" fmla="*/ 4210494 h 4278971"/>
              <a:gd name="connsiteX2" fmla="*/ 4387916 w 7011796"/>
              <a:gd name="connsiteY2" fmla="*/ 3600878 h 4278971"/>
              <a:gd name="connsiteX3" fmla="*/ 5726062 w 7011796"/>
              <a:gd name="connsiteY3" fmla="*/ 400267 h 4278971"/>
              <a:gd name="connsiteX4" fmla="*/ 7011796 w 7011796"/>
              <a:gd name="connsiteY4" fmla="*/ 779 h 4278971"/>
              <a:gd name="connsiteX0" fmla="*/ 0 w 7011796"/>
              <a:gd name="connsiteY0" fmla="*/ 4278971 h 4278971"/>
              <a:gd name="connsiteX1" fmla="*/ 2844295 w 7011796"/>
              <a:gd name="connsiteY1" fmla="*/ 4210494 h 4278971"/>
              <a:gd name="connsiteX2" fmla="*/ 4387916 w 7011796"/>
              <a:gd name="connsiteY2" fmla="*/ 3600878 h 4278971"/>
              <a:gd name="connsiteX3" fmla="*/ 5726062 w 7011796"/>
              <a:gd name="connsiteY3" fmla="*/ 400267 h 4278971"/>
              <a:gd name="connsiteX4" fmla="*/ 7011796 w 7011796"/>
              <a:gd name="connsiteY4" fmla="*/ 779 h 4278971"/>
              <a:gd name="connsiteX0" fmla="*/ 0 w 7011796"/>
              <a:gd name="connsiteY0" fmla="*/ 4278971 h 4278971"/>
              <a:gd name="connsiteX1" fmla="*/ 4387916 w 7011796"/>
              <a:gd name="connsiteY1" fmla="*/ 3600878 h 4278971"/>
              <a:gd name="connsiteX2" fmla="*/ 5726062 w 7011796"/>
              <a:gd name="connsiteY2" fmla="*/ 400267 h 4278971"/>
              <a:gd name="connsiteX3" fmla="*/ 7011796 w 7011796"/>
              <a:gd name="connsiteY3" fmla="*/ 779 h 4278971"/>
              <a:gd name="connsiteX0" fmla="*/ 0 w 7011796"/>
              <a:gd name="connsiteY0" fmla="*/ 4278971 h 4278971"/>
              <a:gd name="connsiteX1" fmla="*/ 2802678 w 7011796"/>
              <a:gd name="connsiteY1" fmla="*/ 4180767 h 4278971"/>
              <a:gd name="connsiteX2" fmla="*/ 4387916 w 7011796"/>
              <a:gd name="connsiteY2" fmla="*/ 3600878 h 4278971"/>
              <a:gd name="connsiteX3" fmla="*/ 5726062 w 7011796"/>
              <a:gd name="connsiteY3" fmla="*/ 400267 h 4278971"/>
              <a:gd name="connsiteX4" fmla="*/ 7011796 w 7011796"/>
              <a:gd name="connsiteY4" fmla="*/ 779 h 4278971"/>
              <a:gd name="connsiteX0" fmla="*/ 0 w 7011796"/>
              <a:gd name="connsiteY0" fmla="*/ 4278971 h 4278971"/>
              <a:gd name="connsiteX1" fmla="*/ 2802678 w 7011796"/>
              <a:gd name="connsiteY1" fmla="*/ 4180767 h 4278971"/>
              <a:gd name="connsiteX2" fmla="*/ 4387916 w 7011796"/>
              <a:gd name="connsiteY2" fmla="*/ 3600878 h 4278971"/>
              <a:gd name="connsiteX3" fmla="*/ 5726062 w 7011796"/>
              <a:gd name="connsiteY3" fmla="*/ 400267 h 4278971"/>
              <a:gd name="connsiteX4" fmla="*/ 7011796 w 7011796"/>
              <a:gd name="connsiteY4" fmla="*/ 779 h 4278971"/>
              <a:gd name="connsiteX0" fmla="*/ 0 w 7219876"/>
              <a:gd name="connsiteY0" fmla="*/ 4278971 h 4278971"/>
              <a:gd name="connsiteX1" fmla="*/ 2802678 w 7219876"/>
              <a:gd name="connsiteY1" fmla="*/ 4180767 h 4278971"/>
              <a:gd name="connsiteX2" fmla="*/ 4387916 w 7219876"/>
              <a:gd name="connsiteY2" fmla="*/ 3600878 h 4278971"/>
              <a:gd name="connsiteX3" fmla="*/ 5726062 w 7219876"/>
              <a:gd name="connsiteY3" fmla="*/ 400267 h 4278971"/>
              <a:gd name="connsiteX4" fmla="*/ 7219876 w 7219876"/>
              <a:gd name="connsiteY4" fmla="*/ 779 h 42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9876" h="4278971">
                <a:moveTo>
                  <a:pt x="0" y="4278971"/>
                </a:moveTo>
                <a:cubicBezTo>
                  <a:pt x="464801" y="4242785"/>
                  <a:pt x="2071359" y="4293782"/>
                  <a:pt x="2802678" y="4180767"/>
                </a:cubicBezTo>
                <a:cubicBezTo>
                  <a:pt x="3533997" y="4067752"/>
                  <a:pt x="4053278" y="4008003"/>
                  <a:pt x="4387916" y="3600878"/>
                </a:cubicBezTo>
                <a:cubicBezTo>
                  <a:pt x="4722554" y="3193753"/>
                  <a:pt x="5265628" y="881372"/>
                  <a:pt x="5726062" y="400267"/>
                </a:cubicBezTo>
                <a:cubicBezTo>
                  <a:pt x="6241984" y="-36247"/>
                  <a:pt x="7219876" y="779"/>
                  <a:pt x="7219876" y="779"/>
                </a:cubicBezTo>
              </a:path>
            </a:pathLst>
          </a:custGeom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45" name="Oval 44"/>
          <p:cNvSpPr/>
          <p:nvPr/>
        </p:nvSpPr>
        <p:spPr>
          <a:xfrm>
            <a:off x="4268031" y="3616473"/>
            <a:ext cx="928778" cy="70948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Thin Film</a:t>
            </a:r>
            <a:endParaRPr lang="en-US" sz="1400" b="1" dirty="0"/>
          </a:p>
        </p:txBody>
      </p:sp>
      <p:sp>
        <p:nvSpPr>
          <p:cNvPr id="48" name="Oval 47"/>
          <p:cNvSpPr/>
          <p:nvPr/>
        </p:nvSpPr>
        <p:spPr>
          <a:xfrm>
            <a:off x="5484731" y="2808775"/>
            <a:ext cx="963487" cy="7094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/>
              <a:t>Wafer based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252911" y="2707743"/>
            <a:ext cx="125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Diffusion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291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wsFYyBvkmWsqfVNRkzs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wsFYyBvkmWsqfVNRkzs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wsFYyBvkmWsqfVNRkzs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wsFYyBvkmWsqfVNRkz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STs6WSMEO_YTn0lasC6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ESHWAQyk202ENiECjPf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5NLOOA90KjThZ_YztzI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RRcqCYJUCoj9CH8VrM5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STs6WSMEO_YTn0lasC6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ESHWAQyk202ENiECjPf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5NLOOA90KjThZ_YztzI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226sJt9UyPPrP8tQVt9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RRcqCYJUCoj9CH8VrM5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vJsPuyjkK0FuT6rc1ke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L6X_.tR0ajsjmBEFwHj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s6ITSTx0GPZ6AgX.03D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jde8AymkWT7uF1PDROO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226sJt9UyPPrP8tQVt9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S.2t413kK86IVdrkeBo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wsFYyBvkmWsqfVNRkzs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S24JQQ5UGxcml3BZbL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p_AGVBe0K8nymrdKuXb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wsFYyBvkmWsqfVNRkzs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RFg.lOgEaLW3TY62UN3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10QUsDY0q5xEP.enmq0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aXhnjLQEiZOpd7Z7gzu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3.125"/>
  <p:tag name="THINKCELLSHAPEDONOTDELETE" val="p42B7Jutdcki5X0e1XzzgZ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3.125"/>
  <p:tag name="THINKCELLSHAPEDONOTDELETE" val="p42B7Jutdcki5X0e1XzzgZ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226sJt9UyPPrP8tQVt9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226sJt9UyPPrP8tQVt9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226sJt9UyPPrP8tQVt9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226sJt9UyPPrP8tQVt9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226sJt9UyPPrP8tQVt9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wsFYyBvkmWsqfVNRkzs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pernicus theme">
  <a:themeElements>
    <a:clrScheme name="Copernicus">
      <a:dk1>
        <a:srgbClr val="000000"/>
      </a:dk1>
      <a:lt1>
        <a:srgbClr val="FFFFFF"/>
      </a:lt1>
      <a:dk2>
        <a:srgbClr val="3F3F3F"/>
      </a:dk2>
      <a:lt2>
        <a:srgbClr val="118F40"/>
      </a:lt2>
      <a:accent1>
        <a:srgbClr val="118F40"/>
      </a:accent1>
      <a:accent2>
        <a:srgbClr val="5F247D"/>
      </a:accent2>
      <a:accent3>
        <a:srgbClr val="A10065"/>
      </a:accent3>
      <a:accent4>
        <a:srgbClr val="DC931A"/>
      </a:accent4>
      <a:accent5>
        <a:srgbClr val="CCCE1E"/>
      </a:accent5>
      <a:accent6>
        <a:srgbClr val="5DB4E5"/>
      </a:accent6>
      <a:hlink>
        <a:srgbClr val="0000FF"/>
      </a:hlink>
      <a:folHlink>
        <a:srgbClr val="800080"/>
      </a:folHlink>
    </a:clrScheme>
    <a:fontScheme name="UU 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Copernicus theme.thmx</Template>
  <TotalTime>1296</TotalTime>
  <Words>870</Words>
  <Application>Microsoft Office PowerPoint</Application>
  <PresentationFormat>Skjermfremvisning (4:3)</PresentationFormat>
  <Paragraphs>193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35" baseType="lpstr">
      <vt:lpstr>Copernicus theme</vt:lpstr>
      <vt:lpstr>The virtue of Innovation Systems Analysis for policy makers and other stakeholders in the Energy Transition  Prof. Marko Hekkert</vt:lpstr>
      <vt:lpstr>Who is talking?</vt:lpstr>
      <vt:lpstr>PowerPoint-presentasjon</vt:lpstr>
      <vt:lpstr>PowerPoint-presentasjon</vt:lpstr>
      <vt:lpstr>This talk</vt:lpstr>
      <vt:lpstr>Long history in TIS research</vt:lpstr>
      <vt:lpstr>Quick tour through a Technological Innovation System analysis  PV as casus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Network 2006 vs 2010</vt:lpstr>
      <vt:lpstr>PowerPoint-presentasjon</vt:lpstr>
      <vt:lpstr>Key processes / functions of TIS</vt:lpstr>
      <vt:lpstr>PowerPoint-presentasjon</vt:lpstr>
      <vt:lpstr>PowerPoint-presentasjon</vt:lpstr>
      <vt:lpstr>What have we done so far?</vt:lpstr>
      <vt:lpstr>recently</vt:lpstr>
      <vt:lpstr>Scheme of analysis</vt:lpstr>
      <vt:lpstr>Policy discourse</vt:lpstr>
      <vt:lpstr>Goal oriented policies</vt:lpstr>
      <vt:lpstr>Why do they like TIS?</vt:lpstr>
      <vt:lpstr>2008 First TIS policy project</vt:lpstr>
      <vt:lpstr>2010 End of energy transition</vt:lpstr>
      <vt:lpstr>TIS survived</vt:lpstr>
      <vt:lpstr>Training of NEA</vt:lpstr>
      <vt:lpstr>PowerPoint-presentasjon</vt:lpstr>
      <vt:lpstr>PowerPoint-presentasjon</vt:lpstr>
      <vt:lpstr>PowerPoint-presentasjon</vt:lpstr>
      <vt:lpstr>PowerPoint-presentasjon</vt:lpstr>
      <vt:lpstr>Final result</vt:lpstr>
      <vt:lpstr>PowerPoint-presentasjon</vt:lpstr>
    </vt:vector>
  </TitlesOfParts>
  <Company>Universiteit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virtue of Innovation Systems Analysis for policy makers and other stakeholders in the Energy Transition  Prof. Marko Hekkert</dc:title>
  <dc:creator>marko hekkert</dc:creator>
  <cp:lastModifiedBy>Lene Angelskår</cp:lastModifiedBy>
  <cp:revision>18</cp:revision>
  <dcterms:created xsi:type="dcterms:W3CDTF">2015-02-11T10:17:06Z</dcterms:created>
  <dcterms:modified xsi:type="dcterms:W3CDTF">2015-02-13T12:44:34Z</dcterms:modified>
</cp:coreProperties>
</file>